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tiff" ContentType="image/tiff"/>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8"/>
  </p:notesMasterIdLst>
  <p:handoutMasterIdLst>
    <p:handoutMasterId r:id="rId79"/>
  </p:handoutMasterIdLst>
  <p:sldIdLst>
    <p:sldId id="669" r:id="rId2"/>
    <p:sldId id="1408" r:id="rId3"/>
    <p:sldId id="1371" r:id="rId4"/>
    <p:sldId id="1024" r:id="rId5"/>
    <p:sldId id="1326" r:id="rId6"/>
    <p:sldId id="1330" r:id="rId7"/>
    <p:sldId id="1323" r:id="rId8"/>
    <p:sldId id="1027" r:id="rId9"/>
    <p:sldId id="487" r:id="rId10"/>
    <p:sldId id="1313" r:id="rId11"/>
    <p:sldId id="1332" r:id="rId12"/>
    <p:sldId id="1334" r:id="rId13"/>
    <p:sldId id="1034" r:id="rId14"/>
    <p:sldId id="1035" r:id="rId15"/>
    <p:sldId id="1335" r:id="rId16"/>
    <p:sldId id="1336" r:id="rId17"/>
    <p:sldId id="1037" r:id="rId18"/>
    <p:sldId id="1137" r:id="rId19"/>
    <p:sldId id="1138" r:id="rId20"/>
    <p:sldId id="1139" r:id="rId21"/>
    <p:sldId id="1140" r:id="rId22"/>
    <p:sldId id="1141" r:id="rId23"/>
    <p:sldId id="1143" r:id="rId24"/>
    <p:sldId id="1338" r:id="rId25"/>
    <p:sldId id="1317" r:id="rId26"/>
    <p:sldId id="1318" r:id="rId27"/>
    <p:sldId id="1319" r:id="rId28"/>
    <p:sldId id="1320" r:id="rId29"/>
    <p:sldId id="1321" r:id="rId30"/>
    <p:sldId id="497" r:id="rId31"/>
    <p:sldId id="1322" r:id="rId32"/>
    <p:sldId id="523" r:id="rId33"/>
    <p:sldId id="1316" r:id="rId34"/>
    <p:sldId id="1339" r:id="rId35"/>
    <p:sldId id="1354" r:id="rId36"/>
    <p:sldId id="1355" r:id="rId37"/>
    <p:sldId id="1356" r:id="rId38"/>
    <p:sldId id="1357" r:id="rId39"/>
    <p:sldId id="1358" r:id="rId40"/>
    <p:sldId id="1359" r:id="rId41"/>
    <p:sldId id="1360" r:id="rId42"/>
    <p:sldId id="1361" r:id="rId43"/>
    <p:sldId id="1362" r:id="rId44"/>
    <p:sldId id="1363" r:id="rId45"/>
    <p:sldId id="1364" r:id="rId46"/>
    <p:sldId id="1365" r:id="rId47"/>
    <p:sldId id="1366" r:id="rId48"/>
    <p:sldId id="1367" r:id="rId49"/>
    <p:sldId id="1368" r:id="rId50"/>
    <p:sldId id="1369" r:id="rId51"/>
    <p:sldId id="1370" r:id="rId52"/>
    <p:sldId id="1340" r:id="rId53"/>
    <p:sldId id="1051" r:id="rId54"/>
    <p:sldId id="1100" r:id="rId55"/>
    <p:sldId id="1147" r:id="rId56"/>
    <p:sldId id="1328" r:id="rId57"/>
    <p:sldId id="1146" r:id="rId58"/>
    <p:sldId id="1372" r:id="rId59"/>
    <p:sldId id="986" r:id="rId60"/>
    <p:sldId id="1006" r:id="rId61"/>
    <p:sldId id="1397" r:id="rId62"/>
    <p:sldId id="1398" r:id="rId63"/>
    <p:sldId id="1399" r:id="rId64"/>
    <p:sldId id="1400" r:id="rId65"/>
    <p:sldId id="1401" r:id="rId66"/>
    <p:sldId id="1351" r:id="rId67"/>
    <p:sldId id="1008" r:id="rId68"/>
    <p:sldId id="1153" r:id="rId69"/>
    <p:sldId id="1009" r:id="rId70"/>
    <p:sldId id="1404" r:id="rId71"/>
    <p:sldId id="1019" r:id="rId72"/>
    <p:sldId id="1405" r:id="rId73"/>
    <p:sldId id="1406" r:id="rId74"/>
    <p:sldId id="1407" r:id="rId75"/>
    <p:sldId id="1402" r:id="rId76"/>
    <p:sldId id="1352" r:id="rId77"/>
  </p:sldIdLst>
  <p:sldSz cx="9144000" cy="6858000" type="screen4x3"/>
  <p:notesSz cx="7315200" cy="9601200"/>
  <p:defaultTextStyle>
    <a:defPPr>
      <a:defRPr lang="en-US"/>
    </a:defPPr>
    <a:lvl1pPr algn="l" rtl="0" eaLnBrk="0" fontAlgn="base" hangingPunct="0">
      <a:spcBef>
        <a:spcPct val="0"/>
      </a:spcBef>
      <a:spcAft>
        <a:spcPct val="0"/>
      </a:spcAft>
      <a:defRPr sz="1600" b="1" kern="1200">
        <a:solidFill>
          <a:schemeClr val="tx1"/>
        </a:solidFill>
        <a:latin typeface="Arial" charset="0"/>
        <a:ea typeface="+mn-ea"/>
        <a:cs typeface="+mn-cs"/>
      </a:defRPr>
    </a:lvl1pPr>
    <a:lvl2pPr marL="457130" algn="l" rtl="0" eaLnBrk="0" fontAlgn="base" hangingPunct="0">
      <a:spcBef>
        <a:spcPct val="0"/>
      </a:spcBef>
      <a:spcAft>
        <a:spcPct val="0"/>
      </a:spcAft>
      <a:defRPr sz="1600" b="1" kern="1200">
        <a:solidFill>
          <a:schemeClr val="tx1"/>
        </a:solidFill>
        <a:latin typeface="Arial" charset="0"/>
        <a:ea typeface="+mn-ea"/>
        <a:cs typeface="+mn-cs"/>
      </a:defRPr>
    </a:lvl2pPr>
    <a:lvl3pPr marL="914259" algn="l" rtl="0" eaLnBrk="0" fontAlgn="base" hangingPunct="0">
      <a:spcBef>
        <a:spcPct val="0"/>
      </a:spcBef>
      <a:spcAft>
        <a:spcPct val="0"/>
      </a:spcAft>
      <a:defRPr sz="1600" b="1" kern="1200">
        <a:solidFill>
          <a:schemeClr val="tx1"/>
        </a:solidFill>
        <a:latin typeface="Arial" charset="0"/>
        <a:ea typeface="+mn-ea"/>
        <a:cs typeface="+mn-cs"/>
      </a:defRPr>
    </a:lvl3pPr>
    <a:lvl4pPr marL="1371390" algn="l" rtl="0" eaLnBrk="0" fontAlgn="base" hangingPunct="0">
      <a:spcBef>
        <a:spcPct val="0"/>
      </a:spcBef>
      <a:spcAft>
        <a:spcPct val="0"/>
      </a:spcAft>
      <a:defRPr sz="1600" b="1" kern="1200">
        <a:solidFill>
          <a:schemeClr val="tx1"/>
        </a:solidFill>
        <a:latin typeface="Arial" charset="0"/>
        <a:ea typeface="+mn-ea"/>
        <a:cs typeface="+mn-cs"/>
      </a:defRPr>
    </a:lvl4pPr>
    <a:lvl5pPr marL="1828519" algn="l" rtl="0" eaLnBrk="0" fontAlgn="base" hangingPunct="0">
      <a:spcBef>
        <a:spcPct val="0"/>
      </a:spcBef>
      <a:spcAft>
        <a:spcPct val="0"/>
      </a:spcAft>
      <a:defRPr sz="1600" b="1" kern="1200">
        <a:solidFill>
          <a:schemeClr val="tx1"/>
        </a:solidFill>
        <a:latin typeface="Arial" charset="0"/>
        <a:ea typeface="+mn-ea"/>
        <a:cs typeface="+mn-cs"/>
      </a:defRPr>
    </a:lvl5pPr>
    <a:lvl6pPr marL="2285649" algn="l" defTabSz="914259" rtl="0" eaLnBrk="1" latinLnBrk="0" hangingPunct="1">
      <a:defRPr sz="1600" b="1" kern="1200">
        <a:solidFill>
          <a:schemeClr val="tx1"/>
        </a:solidFill>
        <a:latin typeface="Arial" charset="0"/>
        <a:ea typeface="+mn-ea"/>
        <a:cs typeface="+mn-cs"/>
      </a:defRPr>
    </a:lvl6pPr>
    <a:lvl7pPr marL="2742780" algn="l" defTabSz="914259" rtl="0" eaLnBrk="1" latinLnBrk="0" hangingPunct="1">
      <a:defRPr sz="1600" b="1" kern="1200">
        <a:solidFill>
          <a:schemeClr val="tx1"/>
        </a:solidFill>
        <a:latin typeface="Arial" charset="0"/>
        <a:ea typeface="+mn-ea"/>
        <a:cs typeface="+mn-cs"/>
      </a:defRPr>
    </a:lvl7pPr>
    <a:lvl8pPr marL="3199908" algn="l" defTabSz="914259" rtl="0" eaLnBrk="1" latinLnBrk="0" hangingPunct="1">
      <a:defRPr sz="1600" b="1" kern="1200">
        <a:solidFill>
          <a:schemeClr val="tx1"/>
        </a:solidFill>
        <a:latin typeface="Arial" charset="0"/>
        <a:ea typeface="+mn-ea"/>
        <a:cs typeface="+mn-cs"/>
      </a:defRPr>
    </a:lvl8pPr>
    <a:lvl9pPr marL="3657039" algn="l" defTabSz="914259" rtl="0" eaLnBrk="1" latinLnBrk="0" hangingPunct="1">
      <a:defRPr sz="1600" b="1"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5E1FF"/>
    <a:srgbClr val="CCFF99"/>
    <a:srgbClr val="FFCC99"/>
    <a:srgbClr val="CC99FF"/>
    <a:srgbClr val="4D6997"/>
    <a:srgbClr val="FF9933"/>
    <a:srgbClr val="000066"/>
    <a:srgbClr val="996600"/>
    <a:srgbClr val="66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505FCF6-B4ED-48AC-80A7-F4E48D97142F}" v="1" dt="2023-02-24T01:34:57.88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185" autoAdjust="0"/>
    <p:restoredTop sz="85940" autoAdjust="0"/>
  </p:normalViewPr>
  <p:slideViewPr>
    <p:cSldViewPr>
      <p:cViewPr varScale="1">
        <p:scale>
          <a:sx n="74" d="100"/>
          <a:sy n="74" d="100"/>
        </p:scale>
        <p:origin x="1920" y="58"/>
      </p:cViewPr>
      <p:guideLst>
        <p:guide orient="horz" pos="2160"/>
        <p:guide pos="2880"/>
      </p:guideLst>
    </p:cSldViewPr>
  </p:slideViewPr>
  <p:notesTextViewPr>
    <p:cViewPr>
      <p:scale>
        <a:sx n="100" d="100"/>
        <a:sy n="100" d="100"/>
      </p:scale>
      <p:origin x="0" y="0"/>
    </p:cViewPr>
  </p:notesTextViewPr>
  <p:sorterViewPr>
    <p:cViewPr>
      <p:scale>
        <a:sx n="50" d="100"/>
        <a:sy n="50" d="100"/>
      </p:scale>
      <p:origin x="0" y="-3134"/>
    </p:cViewPr>
  </p:sorterViewPr>
  <p:notesViewPr>
    <p:cSldViewPr>
      <p:cViewPr varScale="1">
        <p:scale>
          <a:sx n="56" d="100"/>
          <a:sy n="56" d="100"/>
        </p:scale>
        <p:origin x="-1782" y="-78"/>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microsoft.com/office/2016/11/relationships/changesInfo" Target="changesInfos/changesInfo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handoutMaster" Target="handoutMasters/handoutMaster1.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presProps" Target="presProps.xml"/><Relationship Id="rId85" Type="http://schemas.microsoft.com/office/2015/10/relationships/revisionInfo" Target="revisionInfo.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notesMaster" Target="notesMasters/notesMaster1.xml"/><Relationship Id="rId8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i Xin" userId="4bcebb4d-661a-4357-8715-2999a08aa140" providerId="ADAL" clId="{18EDD6AC-44BA-452E-A5B6-9C4C6D88FECA}"/>
    <pc:docChg chg="modSld">
      <pc:chgData name="Ai Xin" userId="4bcebb4d-661a-4357-8715-2999a08aa140" providerId="ADAL" clId="{18EDD6AC-44BA-452E-A5B6-9C4C6D88FECA}" dt="2022-11-30T03:33:47.687" v="1"/>
      <pc:docMkLst>
        <pc:docMk/>
      </pc:docMkLst>
      <pc:sldChg chg="modSp mod modAnim">
        <pc:chgData name="Ai Xin" userId="4bcebb4d-661a-4357-8715-2999a08aa140" providerId="ADAL" clId="{18EDD6AC-44BA-452E-A5B6-9C4C6D88FECA}" dt="2022-11-30T03:33:47.687" v="1"/>
        <pc:sldMkLst>
          <pc:docMk/>
          <pc:sldMk cId="2067157486" sldId="1100"/>
        </pc:sldMkLst>
        <pc:picChg chg="mod">
          <ac:chgData name="Ai Xin" userId="4bcebb4d-661a-4357-8715-2999a08aa140" providerId="ADAL" clId="{18EDD6AC-44BA-452E-A5B6-9C4C6D88FECA}" dt="2022-11-30T03:33:44.095" v="0" actId="1076"/>
          <ac:picMkLst>
            <pc:docMk/>
            <pc:sldMk cId="2067157486" sldId="1100"/>
            <ac:picMk id="4" creationId="{ED5669C9-1E1E-074D-9362-8990798B336C}"/>
          </ac:picMkLst>
        </pc:picChg>
      </pc:sldChg>
    </pc:docChg>
  </pc:docChgLst>
  <pc:docChgLst>
    <pc:chgData name="Ai Xin" userId="4bcebb4d-661a-4357-8715-2999a08aa140" providerId="ADAL" clId="{CACCE805-57BD-44E5-860F-723684AE5584}"/>
    <pc:docChg chg="custSel modSld">
      <pc:chgData name="Ai Xin" userId="4bcebb4d-661a-4357-8715-2999a08aa140" providerId="ADAL" clId="{CACCE805-57BD-44E5-860F-723684AE5584}" dt="2023-01-19T03:36:57.717" v="1" actId="1076"/>
      <pc:docMkLst>
        <pc:docMk/>
      </pc:docMkLst>
      <pc:sldChg chg="modSp mod">
        <pc:chgData name="Ai Xin" userId="4bcebb4d-661a-4357-8715-2999a08aa140" providerId="ADAL" clId="{CACCE805-57BD-44E5-860F-723684AE5584}" dt="2023-01-19T03:28:49.631" v="0" actId="27636"/>
        <pc:sldMkLst>
          <pc:docMk/>
          <pc:sldMk cId="3126764538" sldId="1322"/>
        </pc:sldMkLst>
        <pc:spChg chg="mod">
          <ac:chgData name="Ai Xin" userId="4bcebb4d-661a-4357-8715-2999a08aa140" providerId="ADAL" clId="{CACCE805-57BD-44E5-860F-723684AE5584}" dt="2023-01-19T03:28:49.631" v="0" actId="27636"/>
          <ac:spMkLst>
            <pc:docMk/>
            <pc:sldMk cId="3126764538" sldId="1322"/>
            <ac:spMk id="26627" creationId="{00000000-0000-0000-0000-000000000000}"/>
          </ac:spMkLst>
        </pc:spChg>
      </pc:sldChg>
      <pc:sldChg chg="modSp mod">
        <pc:chgData name="Ai Xin" userId="4bcebb4d-661a-4357-8715-2999a08aa140" providerId="ADAL" clId="{CACCE805-57BD-44E5-860F-723684AE5584}" dt="2023-01-19T03:36:57.717" v="1" actId="1076"/>
        <pc:sldMkLst>
          <pc:docMk/>
          <pc:sldMk cId="3223966518" sldId="1368"/>
        </pc:sldMkLst>
        <pc:graphicFrameChg chg="mod">
          <ac:chgData name="Ai Xin" userId="4bcebb4d-661a-4357-8715-2999a08aa140" providerId="ADAL" clId="{CACCE805-57BD-44E5-860F-723684AE5584}" dt="2023-01-19T03:36:57.717" v="1" actId="1076"/>
          <ac:graphicFrameMkLst>
            <pc:docMk/>
            <pc:sldMk cId="3223966518" sldId="1368"/>
            <ac:graphicFrameMk id="16" creationId="{6EA9C3CA-9B1B-8F40-AF8E-02A312AAF2A6}"/>
          </ac:graphicFrameMkLst>
        </pc:graphicFrameChg>
      </pc:sldChg>
    </pc:docChg>
  </pc:docChgLst>
  <pc:docChgLst>
    <pc:chgData name="Ai Xin" userId="4bcebb4d-661a-4357-8715-2999a08aa140" providerId="ADAL" clId="{64BABB69-6C43-4C83-87E2-914BDA736222}"/>
    <pc:docChg chg="delSld">
      <pc:chgData name="Ai Xin" userId="4bcebb4d-661a-4357-8715-2999a08aa140" providerId="ADAL" clId="{64BABB69-6C43-4C83-87E2-914BDA736222}" dt="2023-01-27T03:05:02.005" v="0" actId="47"/>
      <pc:docMkLst>
        <pc:docMk/>
      </pc:docMkLst>
      <pc:sldChg chg="del">
        <pc:chgData name="Ai Xin" userId="4bcebb4d-661a-4357-8715-2999a08aa140" providerId="ADAL" clId="{64BABB69-6C43-4C83-87E2-914BDA736222}" dt="2023-01-27T03:05:02.005" v="0" actId="47"/>
        <pc:sldMkLst>
          <pc:docMk/>
          <pc:sldMk cId="3778400046" sldId="971"/>
        </pc:sldMkLst>
      </pc:sldChg>
    </pc:docChg>
  </pc:docChgLst>
  <pc:docChgLst>
    <pc:chgData name="Ai Xin" userId="4bcebb4d-661a-4357-8715-2999a08aa140" providerId="ADAL" clId="{447E111F-A4F3-49FA-82F2-D55640388FE7}"/>
    <pc:docChg chg="undo custSel addSld delSld modSld">
      <pc:chgData name="Ai Xin" userId="4bcebb4d-661a-4357-8715-2999a08aa140" providerId="ADAL" clId="{447E111F-A4F3-49FA-82F2-D55640388FE7}" dt="2023-02-20T07:38:25.832" v="245" actId="20577"/>
      <pc:docMkLst>
        <pc:docMk/>
      </pc:docMkLst>
      <pc:sldChg chg="modSp mod">
        <pc:chgData name="Ai Xin" userId="4bcebb4d-661a-4357-8715-2999a08aa140" providerId="ADAL" clId="{447E111F-A4F3-49FA-82F2-D55640388FE7}" dt="2023-02-20T05:48:14.902" v="46" actId="27636"/>
        <pc:sldMkLst>
          <pc:docMk/>
          <pc:sldMk cId="937678549" sldId="487"/>
        </pc:sldMkLst>
        <pc:spChg chg="mod">
          <ac:chgData name="Ai Xin" userId="4bcebb4d-661a-4357-8715-2999a08aa140" providerId="ADAL" clId="{447E111F-A4F3-49FA-82F2-D55640388FE7}" dt="2023-02-20T05:48:14.902" v="46" actId="27636"/>
          <ac:spMkLst>
            <pc:docMk/>
            <pc:sldMk cId="937678549" sldId="487"/>
            <ac:spMk id="36866" creationId="{00000000-0000-0000-0000-000000000000}"/>
          </ac:spMkLst>
        </pc:spChg>
      </pc:sldChg>
      <pc:sldChg chg="add">
        <pc:chgData name="Ai Xin" userId="4bcebb4d-661a-4357-8715-2999a08aa140" providerId="ADAL" clId="{447E111F-A4F3-49FA-82F2-D55640388FE7}" dt="2023-02-17T05:51:32.806" v="33"/>
        <pc:sldMkLst>
          <pc:docMk/>
          <pc:sldMk cId="1288201267" sldId="986"/>
        </pc:sldMkLst>
      </pc:sldChg>
      <pc:sldChg chg="modSp add mod">
        <pc:chgData name="Ai Xin" userId="4bcebb4d-661a-4357-8715-2999a08aa140" providerId="ADAL" clId="{447E111F-A4F3-49FA-82F2-D55640388FE7}" dt="2023-02-17T05:51:32.875" v="34" actId="27636"/>
        <pc:sldMkLst>
          <pc:docMk/>
          <pc:sldMk cId="3687321388" sldId="1006"/>
        </pc:sldMkLst>
        <pc:spChg chg="mod">
          <ac:chgData name="Ai Xin" userId="4bcebb4d-661a-4357-8715-2999a08aa140" providerId="ADAL" clId="{447E111F-A4F3-49FA-82F2-D55640388FE7}" dt="2023-02-17T05:51:32.875" v="34" actId="27636"/>
          <ac:spMkLst>
            <pc:docMk/>
            <pc:sldMk cId="3687321388" sldId="1006"/>
            <ac:spMk id="3" creationId="{00000000-0000-0000-0000-000000000000}"/>
          </ac:spMkLst>
        </pc:spChg>
      </pc:sldChg>
      <pc:sldChg chg="modSp add mod">
        <pc:chgData name="Ai Xin" userId="4bcebb4d-661a-4357-8715-2999a08aa140" providerId="ADAL" clId="{447E111F-A4F3-49FA-82F2-D55640388FE7}" dt="2023-02-20T05:47:05.025" v="40" actId="20577"/>
        <pc:sldMkLst>
          <pc:docMk/>
          <pc:sldMk cId="2959738923" sldId="1008"/>
        </pc:sldMkLst>
        <pc:spChg chg="mod">
          <ac:chgData name="Ai Xin" userId="4bcebb4d-661a-4357-8715-2999a08aa140" providerId="ADAL" clId="{447E111F-A4F3-49FA-82F2-D55640388FE7}" dt="2023-02-20T05:47:05.025" v="40" actId="20577"/>
          <ac:spMkLst>
            <pc:docMk/>
            <pc:sldMk cId="2959738923" sldId="1008"/>
            <ac:spMk id="3" creationId="{00000000-0000-0000-0000-000000000000}"/>
          </ac:spMkLst>
        </pc:spChg>
      </pc:sldChg>
      <pc:sldChg chg="add">
        <pc:chgData name="Ai Xin" userId="4bcebb4d-661a-4357-8715-2999a08aa140" providerId="ADAL" clId="{447E111F-A4F3-49FA-82F2-D55640388FE7}" dt="2023-02-17T05:51:32.806" v="33"/>
        <pc:sldMkLst>
          <pc:docMk/>
          <pc:sldMk cId="2921830346" sldId="1009"/>
        </pc:sldMkLst>
      </pc:sldChg>
      <pc:sldChg chg="add del">
        <pc:chgData name="Ai Xin" userId="4bcebb4d-661a-4357-8715-2999a08aa140" providerId="ADAL" clId="{447E111F-A4F3-49FA-82F2-D55640388FE7}" dt="2023-02-20T05:52:10.733" v="62" actId="47"/>
        <pc:sldMkLst>
          <pc:docMk/>
          <pc:sldMk cId="1474184529" sldId="1012"/>
        </pc:sldMkLst>
      </pc:sldChg>
      <pc:sldChg chg="add del">
        <pc:chgData name="Ai Xin" userId="4bcebb4d-661a-4357-8715-2999a08aa140" providerId="ADAL" clId="{447E111F-A4F3-49FA-82F2-D55640388FE7}" dt="2023-02-20T05:52:24.734" v="64" actId="47"/>
        <pc:sldMkLst>
          <pc:docMk/>
          <pc:sldMk cId="1715440534" sldId="1013"/>
        </pc:sldMkLst>
      </pc:sldChg>
      <pc:sldChg chg="add del">
        <pc:chgData name="Ai Xin" userId="4bcebb4d-661a-4357-8715-2999a08aa140" providerId="ADAL" clId="{447E111F-A4F3-49FA-82F2-D55640388FE7}" dt="2023-02-20T05:52:25.432" v="65" actId="47"/>
        <pc:sldMkLst>
          <pc:docMk/>
          <pc:sldMk cId="439201680" sldId="1014"/>
        </pc:sldMkLst>
      </pc:sldChg>
      <pc:sldChg chg="modSp add del mod">
        <pc:chgData name="Ai Xin" userId="4bcebb4d-661a-4357-8715-2999a08aa140" providerId="ADAL" clId="{447E111F-A4F3-49FA-82F2-D55640388FE7}" dt="2023-02-20T05:48:11.216" v="43" actId="2696"/>
        <pc:sldMkLst>
          <pc:docMk/>
          <pc:sldMk cId="2265733015" sldId="1019"/>
        </pc:sldMkLst>
        <pc:spChg chg="mod">
          <ac:chgData name="Ai Xin" userId="4bcebb4d-661a-4357-8715-2999a08aa140" providerId="ADAL" clId="{447E111F-A4F3-49FA-82F2-D55640388FE7}" dt="2023-02-17T05:51:32.891" v="35" actId="27636"/>
          <ac:spMkLst>
            <pc:docMk/>
            <pc:sldMk cId="2265733015" sldId="1019"/>
            <ac:spMk id="3" creationId="{00000000-0000-0000-0000-000000000000}"/>
          </ac:spMkLst>
        </pc:spChg>
      </pc:sldChg>
      <pc:sldChg chg="modSp add mod modNotesTx">
        <pc:chgData name="Ai Xin" userId="4bcebb4d-661a-4357-8715-2999a08aa140" providerId="ADAL" clId="{447E111F-A4F3-49FA-82F2-D55640388FE7}" dt="2023-02-20T05:50:58.869" v="61" actId="20577"/>
        <pc:sldMkLst>
          <pc:docMk/>
          <pc:sldMk cId="2683128828" sldId="1019"/>
        </pc:sldMkLst>
        <pc:spChg chg="mod">
          <ac:chgData name="Ai Xin" userId="4bcebb4d-661a-4357-8715-2999a08aa140" providerId="ADAL" clId="{447E111F-A4F3-49FA-82F2-D55640388FE7}" dt="2023-02-20T05:50:58.869" v="61" actId="20577"/>
          <ac:spMkLst>
            <pc:docMk/>
            <pc:sldMk cId="2683128828" sldId="1019"/>
            <ac:spMk id="3" creationId="{00000000-0000-0000-0000-000000000000}"/>
          </ac:spMkLst>
        </pc:spChg>
      </pc:sldChg>
      <pc:sldChg chg="modSp mod">
        <pc:chgData name="Ai Xin" userId="4bcebb4d-661a-4357-8715-2999a08aa140" providerId="ADAL" clId="{447E111F-A4F3-49FA-82F2-D55640388FE7}" dt="2023-02-20T05:48:14.961" v="48" actId="27636"/>
        <pc:sldMkLst>
          <pc:docMk/>
          <pc:sldMk cId="2712077642" sldId="1037"/>
        </pc:sldMkLst>
        <pc:spChg chg="mod">
          <ac:chgData name="Ai Xin" userId="4bcebb4d-661a-4357-8715-2999a08aa140" providerId="ADAL" clId="{447E111F-A4F3-49FA-82F2-D55640388FE7}" dt="2023-02-20T05:48:14.961" v="48" actId="27636"/>
          <ac:spMkLst>
            <pc:docMk/>
            <pc:sldMk cId="2712077642" sldId="1037"/>
            <ac:spMk id="11267" creationId="{00000000-0000-0000-0000-000000000000}"/>
          </ac:spMkLst>
        </pc:spChg>
      </pc:sldChg>
      <pc:sldChg chg="add">
        <pc:chgData name="Ai Xin" userId="4bcebb4d-661a-4357-8715-2999a08aa140" providerId="ADAL" clId="{447E111F-A4F3-49FA-82F2-D55640388FE7}" dt="2023-02-17T05:51:32.806" v="33"/>
        <pc:sldMkLst>
          <pc:docMk/>
          <pc:sldMk cId="1363505430" sldId="1153"/>
        </pc:sldMkLst>
      </pc:sldChg>
      <pc:sldChg chg="modSp mod">
        <pc:chgData name="Ai Xin" userId="4bcebb4d-661a-4357-8715-2999a08aa140" providerId="ADAL" clId="{447E111F-A4F3-49FA-82F2-D55640388FE7}" dt="2023-02-20T05:48:15.030" v="49" actId="27636"/>
        <pc:sldMkLst>
          <pc:docMk/>
          <pc:sldMk cId="3126764538" sldId="1322"/>
        </pc:sldMkLst>
        <pc:spChg chg="mod">
          <ac:chgData name="Ai Xin" userId="4bcebb4d-661a-4357-8715-2999a08aa140" providerId="ADAL" clId="{447E111F-A4F3-49FA-82F2-D55640388FE7}" dt="2023-02-20T05:48:15.030" v="49" actId="27636"/>
          <ac:spMkLst>
            <pc:docMk/>
            <pc:sldMk cId="3126764538" sldId="1322"/>
            <ac:spMk id="26627" creationId="{00000000-0000-0000-0000-000000000000}"/>
          </ac:spMkLst>
        </pc:spChg>
      </pc:sldChg>
      <pc:sldChg chg="modSp mod">
        <pc:chgData name="Ai Xin" userId="4bcebb4d-661a-4357-8715-2999a08aa140" providerId="ADAL" clId="{447E111F-A4F3-49FA-82F2-D55640388FE7}" dt="2023-02-20T05:48:14.918" v="47" actId="27636"/>
        <pc:sldMkLst>
          <pc:docMk/>
          <pc:sldMk cId="584547390" sldId="1335"/>
        </pc:sldMkLst>
        <pc:spChg chg="mod">
          <ac:chgData name="Ai Xin" userId="4bcebb4d-661a-4357-8715-2999a08aa140" providerId="ADAL" clId="{447E111F-A4F3-49FA-82F2-D55640388FE7}" dt="2023-02-20T05:48:14.918" v="47" actId="27636"/>
          <ac:spMkLst>
            <pc:docMk/>
            <pc:sldMk cId="584547390" sldId="1335"/>
            <ac:spMk id="9219" creationId="{00000000-0000-0000-0000-000000000000}"/>
          </ac:spMkLst>
        </pc:spChg>
      </pc:sldChg>
      <pc:sldChg chg="modSp mod">
        <pc:chgData name="Ai Xin" userId="4bcebb4d-661a-4357-8715-2999a08aa140" providerId="ADAL" clId="{447E111F-A4F3-49FA-82F2-D55640388FE7}" dt="2023-02-20T07:38:25.832" v="245" actId="20577"/>
        <pc:sldMkLst>
          <pc:docMk/>
          <pc:sldMk cId="292428905" sldId="1340"/>
        </pc:sldMkLst>
        <pc:spChg chg="mod">
          <ac:chgData name="Ai Xin" userId="4bcebb4d-661a-4357-8715-2999a08aa140" providerId="ADAL" clId="{447E111F-A4F3-49FA-82F2-D55640388FE7}" dt="2023-02-20T07:38:25.832" v="245" actId="20577"/>
          <ac:spMkLst>
            <pc:docMk/>
            <pc:sldMk cId="292428905" sldId="1340"/>
            <ac:spMk id="5" creationId="{5144881D-9822-764D-9B91-17C203DFF684}"/>
          </ac:spMkLst>
        </pc:spChg>
      </pc:sldChg>
      <pc:sldChg chg="add">
        <pc:chgData name="Ai Xin" userId="4bcebb4d-661a-4357-8715-2999a08aa140" providerId="ADAL" clId="{447E111F-A4F3-49FA-82F2-D55640388FE7}" dt="2023-02-17T05:51:32.806" v="33"/>
        <pc:sldMkLst>
          <pc:docMk/>
          <pc:sldMk cId="371935799" sldId="1351"/>
        </pc:sldMkLst>
      </pc:sldChg>
      <pc:sldChg chg="modSp add mod modNotesTx">
        <pc:chgData name="Ai Xin" userId="4bcebb4d-661a-4357-8715-2999a08aa140" providerId="ADAL" clId="{447E111F-A4F3-49FA-82F2-D55640388FE7}" dt="2023-02-17T05:51:09.457" v="32" actId="20577"/>
        <pc:sldMkLst>
          <pc:docMk/>
          <pc:sldMk cId="803329592" sldId="1372"/>
        </pc:sldMkLst>
        <pc:spChg chg="mod">
          <ac:chgData name="Ai Xin" userId="4bcebb4d-661a-4357-8715-2999a08aa140" providerId="ADAL" clId="{447E111F-A4F3-49FA-82F2-D55640388FE7}" dt="2023-02-17T05:51:00.016" v="30" actId="20577"/>
          <ac:spMkLst>
            <pc:docMk/>
            <pc:sldMk cId="803329592" sldId="1372"/>
            <ac:spMk id="5" creationId="{5144881D-9822-764D-9B91-17C203DFF684}"/>
          </ac:spMkLst>
        </pc:spChg>
        <pc:spChg chg="mod">
          <ac:chgData name="Ai Xin" userId="4bcebb4d-661a-4357-8715-2999a08aa140" providerId="ADAL" clId="{447E111F-A4F3-49FA-82F2-D55640388FE7}" dt="2023-02-17T05:51:04.943" v="31" actId="1076"/>
          <ac:spMkLst>
            <pc:docMk/>
            <pc:sldMk cId="803329592" sldId="1372"/>
            <ac:spMk id="11" creationId="{4B5956F3-666A-C640-B2A7-EA21592BC5A3}"/>
          </ac:spMkLst>
        </pc:spChg>
      </pc:sldChg>
      <pc:sldChg chg="add">
        <pc:chgData name="Ai Xin" userId="4bcebb4d-661a-4357-8715-2999a08aa140" providerId="ADAL" clId="{447E111F-A4F3-49FA-82F2-D55640388FE7}" dt="2023-02-17T05:51:32.806" v="33"/>
        <pc:sldMkLst>
          <pc:docMk/>
          <pc:sldMk cId="3533352574" sldId="1397"/>
        </pc:sldMkLst>
      </pc:sldChg>
      <pc:sldChg chg="add">
        <pc:chgData name="Ai Xin" userId="4bcebb4d-661a-4357-8715-2999a08aa140" providerId="ADAL" clId="{447E111F-A4F3-49FA-82F2-D55640388FE7}" dt="2023-02-17T05:51:32.806" v="33"/>
        <pc:sldMkLst>
          <pc:docMk/>
          <pc:sldMk cId="3246721245" sldId="1398"/>
        </pc:sldMkLst>
      </pc:sldChg>
      <pc:sldChg chg="add">
        <pc:chgData name="Ai Xin" userId="4bcebb4d-661a-4357-8715-2999a08aa140" providerId="ADAL" clId="{447E111F-A4F3-49FA-82F2-D55640388FE7}" dt="2023-02-17T05:51:32.806" v="33"/>
        <pc:sldMkLst>
          <pc:docMk/>
          <pc:sldMk cId="3866981678" sldId="1399"/>
        </pc:sldMkLst>
      </pc:sldChg>
      <pc:sldChg chg="add">
        <pc:chgData name="Ai Xin" userId="4bcebb4d-661a-4357-8715-2999a08aa140" providerId="ADAL" clId="{447E111F-A4F3-49FA-82F2-D55640388FE7}" dt="2023-02-17T05:51:32.806" v="33"/>
        <pc:sldMkLst>
          <pc:docMk/>
          <pc:sldMk cId="1491239973" sldId="1400"/>
        </pc:sldMkLst>
      </pc:sldChg>
      <pc:sldChg chg="add">
        <pc:chgData name="Ai Xin" userId="4bcebb4d-661a-4357-8715-2999a08aa140" providerId="ADAL" clId="{447E111F-A4F3-49FA-82F2-D55640388FE7}" dt="2023-02-17T05:51:32.806" v="33"/>
        <pc:sldMkLst>
          <pc:docMk/>
          <pc:sldMk cId="570940196" sldId="1401"/>
        </pc:sldMkLst>
      </pc:sldChg>
      <pc:sldChg chg="addSp modSp add mod chgLayout modNotesTx">
        <pc:chgData name="Ai Xin" userId="4bcebb4d-661a-4357-8715-2999a08aa140" providerId="ADAL" clId="{447E111F-A4F3-49FA-82F2-D55640388FE7}" dt="2023-02-20T05:56:30.269" v="197" actId="20577"/>
        <pc:sldMkLst>
          <pc:docMk/>
          <pc:sldMk cId="2723868235" sldId="1402"/>
        </pc:sldMkLst>
        <pc:spChg chg="add mod ord">
          <ac:chgData name="Ai Xin" userId="4bcebb4d-661a-4357-8715-2999a08aa140" providerId="ADAL" clId="{447E111F-A4F3-49FA-82F2-D55640388FE7}" dt="2023-02-20T05:55:40.420" v="194" actId="20577"/>
          <ac:spMkLst>
            <pc:docMk/>
            <pc:sldMk cId="2723868235" sldId="1402"/>
            <ac:spMk id="2" creationId="{A67FCB33-24A1-7EB8-612A-063C711F93B5}"/>
          </ac:spMkLst>
        </pc:spChg>
        <pc:spChg chg="mod ord">
          <ac:chgData name="Ai Xin" userId="4bcebb4d-661a-4357-8715-2999a08aa140" providerId="ADAL" clId="{447E111F-A4F3-49FA-82F2-D55640388FE7}" dt="2023-02-20T05:53:24.967" v="111"/>
          <ac:spMkLst>
            <pc:docMk/>
            <pc:sldMk cId="2723868235" sldId="1402"/>
            <ac:spMk id="3" creationId="{633A10BF-2C79-C34D-90E1-F487433FD74C}"/>
          </ac:spMkLst>
        </pc:spChg>
        <pc:spChg chg="mod ord">
          <ac:chgData name="Ai Xin" userId="4bcebb4d-661a-4357-8715-2999a08aa140" providerId="ADAL" clId="{447E111F-A4F3-49FA-82F2-D55640388FE7}" dt="2023-02-20T05:53:06.828" v="106" actId="700"/>
          <ac:spMkLst>
            <pc:docMk/>
            <pc:sldMk cId="2723868235" sldId="1402"/>
            <ac:spMk id="4" creationId="{3725600A-7F43-EE4F-BFCD-94C4879CFA9B}"/>
          </ac:spMkLst>
        </pc:spChg>
        <pc:picChg chg="mod">
          <ac:chgData name="Ai Xin" userId="4bcebb4d-661a-4357-8715-2999a08aa140" providerId="ADAL" clId="{447E111F-A4F3-49FA-82F2-D55640388FE7}" dt="2023-02-20T05:55:45.189" v="195" actId="1076"/>
          <ac:picMkLst>
            <pc:docMk/>
            <pc:sldMk cId="2723868235" sldId="1402"/>
            <ac:picMk id="5" creationId="{D128EB6E-D5B3-AE4D-B670-B578AA6DFE29}"/>
          </ac:picMkLst>
        </pc:picChg>
      </pc:sldChg>
      <pc:sldChg chg="add del">
        <pc:chgData name="Ai Xin" userId="4bcebb4d-661a-4357-8715-2999a08aa140" providerId="ADAL" clId="{447E111F-A4F3-49FA-82F2-D55640388FE7}" dt="2023-02-20T05:52:22.003" v="63" actId="47"/>
        <pc:sldMkLst>
          <pc:docMk/>
          <pc:sldMk cId="1256184265" sldId="1403"/>
        </pc:sldMkLst>
      </pc:sldChg>
      <pc:sldChg chg="add del">
        <pc:chgData name="Ai Xin" userId="4bcebb4d-661a-4357-8715-2999a08aa140" providerId="ADAL" clId="{447E111F-A4F3-49FA-82F2-D55640388FE7}" dt="2023-02-20T05:48:11.216" v="43" actId="2696"/>
        <pc:sldMkLst>
          <pc:docMk/>
          <pc:sldMk cId="2138140811" sldId="1404"/>
        </pc:sldMkLst>
      </pc:sldChg>
      <pc:sldChg chg="add">
        <pc:chgData name="Ai Xin" userId="4bcebb4d-661a-4357-8715-2999a08aa140" providerId="ADAL" clId="{447E111F-A4F3-49FA-82F2-D55640388FE7}" dt="2023-02-20T05:48:14.850" v="44"/>
        <pc:sldMkLst>
          <pc:docMk/>
          <pc:sldMk cId="3476729722" sldId="1404"/>
        </pc:sldMkLst>
      </pc:sldChg>
      <pc:sldChg chg="modSp add mod">
        <pc:chgData name="Ai Xin" userId="4bcebb4d-661a-4357-8715-2999a08aa140" providerId="ADAL" clId="{447E111F-A4F3-49FA-82F2-D55640388FE7}" dt="2023-02-20T06:01:32.805" v="222" actId="255"/>
        <pc:sldMkLst>
          <pc:docMk/>
          <pc:sldMk cId="1320647542" sldId="1405"/>
        </pc:sldMkLst>
        <pc:spChg chg="mod">
          <ac:chgData name="Ai Xin" userId="4bcebb4d-661a-4357-8715-2999a08aa140" providerId="ADAL" clId="{447E111F-A4F3-49FA-82F2-D55640388FE7}" dt="2023-02-20T06:01:32.805" v="222" actId="255"/>
          <ac:spMkLst>
            <pc:docMk/>
            <pc:sldMk cId="1320647542" sldId="1405"/>
            <ac:spMk id="17" creationId="{62C46BEF-2DBC-655A-3646-0CF435108DCB}"/>
          </ac:spMkLst>
        </pc:spChg>
        <pc:picChg chg="mod">
          <ac:chgData name="Ai Xin" userId="4bcebb4d-661a-4357-8715-2999a08aa140" providerId="ADAL" clId="{447E111F-A4F3-49FA-82F2-D55640388FE7}" dt="2023-02-20T06:00:49.908" v="216" actId="1076"/>
          <ac:picMkLst>
            <pc:docMk/>
            <pc:sldMk cId="1320647542" sldId="1405"/>
            <ac:picMk id="16" creationId="{F54D814E-5A04-2014-4D29-CB63E82588AE}"/>
          </ac:picMkLst>
        </pc:picChg>
      </pc:sldChg>
      <pc:sldChg chg="add del">
        <pc:chgData name="Ai Xin" userId="4bcebb4d-661a-4357-8715-2999a08aa140" providerId="ADAL" clId="{447E111F-A4F3-49FA-82F2-D55640388FE7}" dt="2023-02-20T05:48:11.216" v="43" actId="2696"/>
        <pc:sldMkLst>
          <pc:docMk/>
          <pc:sldMk cId="2988005725" sldId="1405"/>
        </pc:sldMkLst>
      </pc:sldChg>
      <pc:sldChg chg="add del">
        <pc:chgData name="Ai Xin" userId="4bcebb4d-661a-4357-8715-2999a08aa140" providerId="ADAL" clId="{447E111F-A4F3-49FA-82F2-D55640388FE7}" dt="2023-02-20T05:48:11.216" v="43" actId="2696"/>
        <pc:sldMkLst>
          <pc:docMk/>
          <pc:sldMk cId="631709917" sldId="1406"/>
        </pc:sldMkLst>
      </pc:sldChg>
      <pc:sldChg chg="add">
        <pc:chgData name="Ai Xin" userId="4bcebb4d-661a-4357-8715-2999a08aa140" providerId="ADAL" clId="{447E111F-A4F3-49FA-82F2-D55640388FE7}" dt="2023-02-20T05:48:14.850" v="44"/>
        <pc:sldMkLst>
          <pc:docMk/>
          <pc:sldMk cId="3958041964" sldId="1406"/>
        </pc:sldMkLst>
      </pc:sldChg>
      <pc:sldChg chg="add del">
        <pc:chgData name="Ai Xin" userId="4bcebb4d-661a-4357-8715-2999a08aa140" providerId="ADAL" clId="{447E111F-A4F3-49FA-82F2-D55640388FE7}" dt="2023-02-20T05:48:11.216" v="43" actId="2696"/>
        <pc:sldMkLst>
          <pc:docMk/>
          <pc:sldMk cId="1546428591" sldId="1407"/>
        </pc:sldMkLst>
      </pc:sldChg>
      <pc:sldChg chg="modSp add mod">
        <pc:chgData name="Ai Xin" userId="4bcebb4d-661a-4357-8715-2999a08aa140" providerId="ADAL" clId="{447E111F-A4F3-49FA-82F2-D55640388FE7}" dt="2023-02-20T05:54:55.474" v="117" actId="20577"/>
        <pc:sldMkLst>
          <pc:docMk/>
          <pc:sldMk cId="2621492059" sldId="1407"/>
        </pc:sldMkLst>
        <pc:spChg chg="mod">
          <ac:chgData name="Ai Xin" userId="4bcebb4d-661a-4357-8715-2999a08aa140" providerId="ADAL" clId="{447E111F-A4F3-49FA-82F2-D55640388FE7}" dt="2023-02-20T05:52:37.345" v="88" actId="20577"/>
          <ac:spMkLst>
            <pc:docMk/>
            <pc:sldMk cId="2621492059" sldId="1407"/>
            <ac:spMk id="7" creationId="{4B712681-139B-903A-C640-4A4C89284EBD}"/>
          </ac:spMkLst>
        </pc:spChg>
        <pc:spChg chg="mod">
          <ac:chgData name="Ai Xin" userId="4bcebb4d-661a-4357-8715-2999a08aa140" providerId="ADAL" clId="{447E111F-A4F3-49FA-82F2-D55640388FE7}" dt="2023-02-20T05:54:55.474" v="117" actId="20577"/>
          <ac:spMkLst>
            <pc:docMk/>
            <pc:sldMk cId="2621492059" sldId="1407"/>
            <ac:spMk id="8" creationId="{A70A5F0B-DF09-EB03-5CF4-C182030B5928}"/>
          </ac:spMkLst>
        </pc:spChg>
        <pc:picChg chg="mod">
          <ac:chgData name="Ai Xin" userId="4bcebb4d-661a-4357-8715-2999a08aa140" providerId="ADAL" clId="{447E111F-A4F3-49FA-82F2-D55640388FE7}" dt="2023-02-20T05:52:54.245" v="103" actId="1076"/>
          <ac:picMkLst>
            <pc:docMk/>
            <pc:sldMk cId="2621492059" sldId="1407"/>
            <ac:picMk id="6" creationId="{43846BDF-C250-3D71-8459-E57C6EEFCF2E}"/>
          </ac:picMkLst>
        </pc:picChg>
      </pc:sldChg>
      <pc:sldChg chg="add del">
        <pc:chgData name="Ai Xin" userId="4bcebb4d-661a-4357-8715-2999a08aa140" providerId="ADAL" clId="{447E111F-A4F3-49FA-82F2-D55640388FE7}" dt="2023-02-20T05:52:27.673" v="66" actId="47"/>
        <pc:sldMkLst>
          <pc:docMk/>
          <pc:sldMk cId="1672352778" sldId="1408"/>
        </pc:sldMkLst>
      </pc:sldChg>
      <pc:sldChg chg="modSp new del mod">
        <pc:chgData name="Ai Xin" userId="4bcebb4d-661a-4357-8715-2999a08aa140" providerId="ADAL" clId="{447E111F-A4F3-49FA-82F2-D55640388FE7}" dt="2023-02-20T05:59:48.107" v="214" actId="47"/>
        <pc:sldMkLst>
          <pc:docMk/>
          <pc:sldMk cId="4089233193" sldId="1408"/>
        </pc:sldMkLst>
        <pc:spChg chg="mod">
          <ac:chgData name="Ai Xin" userId="4bcebb4d-661a-4357-8715-2999a08aa140" providerId="ADAL" clId="{447E111F-A4F3-49FA-82F2-D55640388FE7}" dt="2023-02-20T05:59:45.655" v="213" actId="20577"/>
          <ac:spMkLst>
            <pc:docMk/>
            <pc:sldMk cId="4089233193" sldId="1408"/>
            <ac:spMk id="2" creationId="{E99E10A3-B118-ADF5-74BD-E42709588965}"/>
          </ac:spMkLst>
        </pc:spChg>
        <pc:spChg chg="mod">
          <ac:chgData name="Ai Xin" userId="4bcebb4d-661a-4357-8715-2999a08aa140" providerId="ADAL" clId="{447E111F-A4F3-49FA-82F2-D55640388FE7}" dt="2023-02-20T05:59:29.031" v="211" actId="20577"/>
          <ac:spMkLst>
            <pc:docMk/>
            <pc:sldMk cId="4089233193" sldId="1408"/>
            <ac:spMk id="3" creationId="{EC62EE93-DDE2-89E9-6804-59A54D3240A7}"/>
          </ac:spMkLst>
        </pc:spChg>
      </pc:sldChg>
    </pc:docChg>
  </pc:docChgLst>
  <pc:docChgLst>
    <pc:chgData name="Ai Xin" userId="4bcebb4d-661a-4357-8715-2999a08aa140" providerId="ADAL" clId="{6505FCF6-B4ED-48AC-80A7-F4E48D97142F}"/>
    <pc:docChg chg="undo custSel addSld delSld modSld">
      <pc:chgData name="Ai Xin" userId="4bcebb4d-661a-4357-8715-2999a08aa140" providerId="ADAL" clId="{6505FCF6-B4ED-48AC-80A7-F4E48D97142F}" dt="2023-02-24T01:37:19.971" v="65" actId="113"/>
      <pc:docMkLst>
        <pc:docMk/>
      </pc:docMkLst>
      <pc:sldChg chg="modSp mod">
        <pc:chgData name="Ai Xin" userId="4bcebb4d-661a-4357-8715-2999a08aa140" providerId="ADAL" clId="{6505FCF6-B4ED-48AC-80A7-F4E48D97142F}" dt="2023-02-24T01:34:57.939" v="42" actId="27636"/>
        <pc:sldMkLst>
          <pc:docMk/>
          <pc:sldMk cId="937678549" sldId="487"/>
        </pc:sldMkLst>
        <pc:spChg chg="mod">
          <ac:chgData name="Ai Xin" userId="4bcebb4d-661a-4357-8715-2999a08aa140" providerId="ADAL" clId="{6505FCF6-B4ED-48AC-80A7-F4E48D97142F}" dt="2023-02-24T01:34:57.939" v="42" actId="27636"/>
          <ac:spMkLst>
            <pc:docMk/>
            <pc:sldMk cId="937678549" sldId="487"/>
            <ac:spMk id="36866" creationId="{00000000-0000-0000-0000-000000000000}"/>
          </ac:spMkLst>
        </pc:spChg>
      </pc:sldChg>
      <pc:sldChg chg="modSp mod">
        <pc:chgData name="Ai Xin" userId="4bcebb4d-661a-4357-8715-2999a08aa140" providerId="ADAL" clId="{6505FCF6-B4ED-48AC-80A7-F4E48D97142F}" dt="2023-02-14T05:17:08.697" v="25" actId="20577"/>
        <pc:sldMkLst>
          <pc:docMk/>
          <pc:sldMk cId="3422528084" sldId="669"/>
        </pc:sldMkLst>
        <pc:spChg chg="mod">
          <ac:chgData name="Ai Xin" userId="4bcebb4d-661a-4357-8715-2999a08aa140" providerId="ADAL" clId="{6505FCF6-B4ED-48AC-80A7-F4E48D97142F}" dt="2023-02-14T05:17:08.697" v="25" actId="20577"/>
          <ac:spMkLst>
            <pc:docMk/>
            <pc:sldMk cId="3422528084" sldId="669"/>
            <ac:spMk id="11" creationId="{00000000-0000-0000-0000-000000000000}"/>
          </ac:spMkLst>
        </pc:spChg>
      </pc:sldChg>
      <pc:sldChg chg="modSp mod">
        <pc:chgData name="Ai Xin" userId="4bcebb4d-661a-4357-8715-2999a08aa140" providerId="ADAL" clId="{6505FCF6-B4ED-48AC-80A7-F4E48D97142F}" dt="2023-02-24T01:34:57.970" v="44" actId="27636"/>
        <pc:sldMkLst>
          <pc:docMk/>
          <pc:sldMk cId="2712077642" sldId="1037"/>
        </pc:sldMkLst>
        <pc:spChg chg="mod">
          <ac:chgData name="Ai Xin" userId="4bcebb4d-661a-4357-8715-2999a08aa140" providerId="ADAL" clId="{6505FCF6-B4ED-48AC-80A7-F4E48D97142F}" dt="2023-02-24T01:34:57.970" v="44" actId="27636"/>
          <ac:spMkLst>
            <pc:docMk/>
            <pc:sldMk cId="2712077642" sldId="1037"/>
            <ac:spMk id="11267" creationId="{00000000-0000-0000-0000-000000000000}"/>
          </ac:spMkLst>
        </pc:spChg>
      </pc:sldChg>
      <pc:sldChg chg="modSp mod">
        <pc:chgData name="Ai Xin" userId="4bcebb4d-661a-4357-8715-2999a08aa140" providerId="ADAL" clId="{6505FCF6-B4ED-48AC-80A7-F4E48D97142F}" dt="2023-02-24T01:34:58.033" v="45" actId="27636"/>
        <pc:sldMkLst>
          <pc:docMk/>
          <pc:sldMk cId="3126764538" sldId="1322"/>
        </pc:sldMkLst>
        <pc:spChg chg="mod">
          <ac:chgData name="Ai Xin" userId="4bcebb4d-661a-4357-8715-2999a08aa140" providerId="ADAL" clId="{6505FCF6-B4ED-48AC-80A7-F4E48D97142F}" dt="2023-02-24T01:34:58.033" v="45" actId="27636"/>
          <ac:spMkLst>
            <pc:docMk/>
            <pc:sldMk cId="3126764538" sldId="1322"/>
            <ac:spMk id="26627" creationId="{00000000-0000-0000-0000-000000000000}"/>
          </ac:spMkLst>
        </pc:spChg>
      </pc:sldChg>
      <pc:sldChg chg="modSp mod">
        <pc:chgData name="Ai Xin" userId="4bcebb4d-661a-4357-8715-2999a08aa140" providerId="ADAL" clId="{6505FCF6-B4ED-48AC-80A7-F4E48D97142F}" dt="2023-02-24T01:35:42.731" v="53" actId="27636"/>
        <pc:sldMkLst>
          <pc:docMk/>
          <pc:sldMk cId="659269497" sldId="1323"/>
        </pc:sldMkLst>
        <pc:spChg chg="mod">
          <ac:chgData name="Ai Xin" userId="4bcebb4d-661a-4357-8715-2999a08aa140" providerId="ADAL" clId="{6505FCF6-B4ED-48AC-80A7-F4E48D97142F}" dt="2023-02-24T01:35:42.731" v="53" actId="27636"/>
          <ac:spMkLst>
            <pc:docMk/>
            <pc:sldMk cId="659269497" sldId="1323"/>
            <ac:spMk id="5" creationId="{5144881D-9822-764D-9B91-17C203DFF684}"/>
          </ac:spMkLst>
        </pc:spChg>
      </pc:sldChg>
      <pc:sldChg chg="modSp mod">
        <pc:chgData name="Ai Xin" userId="4bcebb4d-661a-4357-8715-2999a08aa140" providerId="ADAL" clId="{6505FCF6-B4ED-48AC-80A7-F4E48D97142F}" dt="2023-02-15T04:01:51.291" v="40" actId="14100"/>
        <pc:sldMkLst>
          <pc:docMk/>
          <pc:sldMk cId="3241974822" sldId="1330"/>
        </pc:sldMkLst>
        <pc:spChg chg="mod">
          <ac:chgData name="Ai Xin" userId="4bcebb4d-661a-4357-8715-2999a08aa140" providerId="ADAL" clId="{6505FCF6-B4ED-48AC-80A7-F4E48D97142F}" dt="2023-02-15T04:01:48.239" v="39" actId="20577"/>
          <ac:spMkLst>
            <pc:docMk/>
            <pc:sldMk cId="3241974822" sldId="1330"/>
            <ac:spMk id="60" creationId="{1D0D6900-2CC1-9146-8FAD-8CA63D2E50CB}"/>
          </ac:spMkLst>
        </pc:spChg>
        <pc:picChg chg="mod">
          <ac:chgData name="Ai Xin" userId="4bcebb4d-661a-4357-8715-2999a08aa140" providerId="ADAL" clId="{6505FCF6-B4ED-48AC-80A7-F4E48D97142F}" dt="2023-02-15T04:01:51.291" v="40" actId="14100"/>
          <ac:picMkLst>
            <pc:docMk/>
            <pc:sldMk cId="3241974822" sldId="1330"/>
            <ac:picMk id="79" creationId="{75331AC1-DC26-E141-8048-4ED3D88B7CDE}"/>
          </ac:picMkLst>
        </pc:picChg>
      </pc:sldChg>
      <pc:sldChg chg="modSp mod">
        <pc:chgData name="Ai Xin" userId="4bcebb4d-661a-4357-8715-2999a08aa140" providerId="ADAL" clId="{6505FCF6-B4ED-48AC-80A7-F4E48D97142F}" dt="2023-02-24T01:34:57.939" v="43" actId="27636"/>
        <pc:sldMkLst>
          <pc:docMk/>
          <pc:sldMk cId="584547390" sldId="1335"/>
        </pc:sldMkLst>
        <pc:spChg chg="mod">
          <ac:chgData name="Ai Xin" userId="4bcebb4d-661a-4357-8715-2999a08aa140" providerId="ADAL" clId="{6505FCF6-B4ED-48AC-80A7-F4E48D97142F}" dt="2023-02-24T01:34:57.939" v="43" actId="27636"/>
          <ac:spMkLst>
            <pc:docMk/>
            <pc:sldMk cId="584547390" sldId="1335"/>
            <ac:spMk id="9219" creationId="{00000000-0000-0000-0000-000000000000}"/>
          </ac:spMkLst>
        </pc:spChg>
      </pc:sldChg>
      <pc:sldChg chg="del">
        <pc:chgData name="Ai Xin" userId="4bcebb4d-661a-4357-8715-2999a08aa140" providerId="ADAL" clId="{6505FCF6-B4ED-48AC-80A7-F4E48D97142F}" dt="2023-02-24T01:35:14.458" v="48" actId="47"/>
        <pc:sldMkLst>
          <pc:docMk/>
          <pc:sldMk cId="142557357" sldId="1337"/>
        </pc:sldMkLst>
      </pc:sldChg>
      <pc:sldChg chg="modSp mod">
        <pc:chgData name="Ai Xin" userId="4bcebb4d-661a-4357-8715-2999a08aa140" providerId="ADAL" clId="{6505FCF6-B4ED-48AC-80A7-F4E48D97142F}" dt="2023-02-24T01:36:23.326" v="58" actId="27636"/>
        <pc:sldMkLst>
          <pc:docMk/>
          <pc:sldMk cId="2331635167" sldId="1338"/>
        </pc:sldMkLst>
        <pc:spChg chg="mod">
          <ac:chgData name="Ai Xin" userId="4bcebb4d-661a-4357-8715-2999a08aa140" providerId="ADAL" clId="{6505FCF6-B4ED-48AC-80A7-F4E48D97142F}" dt="2023-02-24T01:36:23.326" v="58" actId="27636"/>
          <ac:spMkLst>
            <pc:docMk/>
            <pc:sldMk cId="2331635167" sldId="1338"/>
            <ac:spMk id="5" creationId="{5144881D-9822-764D-9B91-17C203DFF684}"/>
          </ac:spMkLst>
        </pc:spChg>
      </pc:sldChg>
      <pc:sldChg chg="modSp mod">
        <pc:chgData name="Ai Xin" userId="4bcebb4d-661a-4357-8715-2999a08aa140" providerId="ADAL" clId="{6505FCF6-B4ED-48AC-80A7-F4E48D97142F}" dt="2023-02-24T01:36:43.904" v="61"/>
        <pc:sldMkLst>
          <pc:docMk/>
          <pc:sldMk cId="4118939148" sldId="1339"/>
        </pc:sldMkLst>
        <pc:spChg chg="mod">
          <ac:chgData name="Ai Xin" userId="4bcebb4d-661a-4357-8715-2999a08aa140" providerId="ADAL" clId="{6505FCF6-B4ED-48AC-80A7-F4E48D97142F}" dt="2023-02-24T01:36:43.904" v="61"/>
          <ac:spMkLst>
            <pc:docMk/>
            <pc:sldMk cId="4118939148" sldId="1339"/>
            <ac:spMk id="5" creationId="{5144881D-9822-764D-9B91-17C203DFF684}"/>
          </ac:spMkLst>
        </pc:spChg>
      </pc:sldChg>
      <pc:sldChg chg="modSp mod">
        <pc:chgData name="Ai Xin" userId="4bcebb4d-661a-4357-8715-2999a08aa140" providerId="ADAL" clId="{6505FCF6-B4ED-48AC-80A7-F4E48D97142F}" dt="2023-02-24T01:37:02.901" v="64"/>
        <pc:sldMkLst>
          <pc:docMk/>
          <pc:sldMk cId="292428905" sldId="1340"/>
        </pc:sldMkLst>
        <pc:spChg chg="mod">
          <ac:chgData name="Ai Xin" userId="4bcebb4d-661a-4357-8715-2999a08aa140" providerId="ADAL" clId="{6505FCF6-B4ED-48AC-80A7-F4E48D97142F}" dt="2023-02-24T01:37:02.901" v="64"/>
          <ac:spMkLst>
            <pc:docMk/>
            <pc:sldMk cId="292428905" sldId="1340"/>
            <ac:spMk id="5" creationId="{5144881D-9822-764D-9B91-17C203DFF684}"/>
          </ac:spMkLst>
        </pc:spChg>
      </pc:sldChg>
      <pc:sldChg chg="modSp mod">
        <pc:chgData name="Ai Xin" userId="4bcebb4d-661a-4357-8715-2999a08aa140" providerId="ADAL" clId="{6505FCF6-B4ED-48AC-80A7-F4E48D97142F}" dt="2023-02-14T08:16:58.858" v="31" actId="6549"/>
        <pc:sldMkLst>
          <pc:docMk/>
          <pc:sldMk cId="2014672364" sldId="1352"/>
        </pc:sldMkLst>
        <pc:spChg chg="mod">
          <ac:chgData name="Ai Xin" userId="4bcebb4d-661a-4357-8715-2999a08aa140" providerId="ADAL" clId="{6505FCF6-B4ED-48AC-80A7-F4E48D97142F}" dt="2023-02-14T08:16:58.858" v="31" actId="6549"/>
          <ac:spMkLst>
            <pc:docMk/>
            <pc:sldMk cId="2014672364" sldId="1352"/>
            <ac:spMk id="2" creationId="{8447780D-3AC9-A54E-9677-8E4494DAAE3D}"/>
          </ac:spMkLst>
        </pc:spChg>
      </pc:sldChg>
      <pc:sldChg chg="modSp mod">
        <pc:chgData name="Ai Xin" userId="4bcebb4d-661a-4357-8715-2999a08aa140" providerId="ADAL" clId="{6505FCF6-B4ED-48AC-80A7-F4E48D97142F}" dt="2023-02-14T06:10:54.159" v="28" actId="27636"/>
        <pc:sldMkLst>
          <pc:docMk/>
          <pc:sldMk cId="2955833587" sldId="1364"/>
        </pc:sldMkLst>
        <pc:spChg chg="mod">
          <ac:chgData name="Ai Xin" userId="4bcebb4d-661a-4357-8715-2999a08aa140" providerId="ADAL" clId="{6505FCF6-B4ED-48AC-80A7-F4E48D97142F}" dt="2023-02-14T06:10:54.159" v="28" actId="27636"/>
          <ac:spMkLst>
            <pc:docMk/>
            <pc:sldMk cId="2955833587" sldId="1364"/>
            <ac:spMk id="33795" creationId="{00000000-0000-0000-0000-000000000000}"/>
          </ac:spMkLst>
        </pc:spChg>
      </pc:sldChg>
      <pc:sldChg chg="modSp mod">
        <pc:chgData name="Ai Xin" userId="4bcebb4d-661a-4357-8715-2999a08aa140" providerId="ADAL" clId="{6505FCF6-B4ED-48AC-80A7-F4E48D97142F}" dt="2023-02-24T01:37:19.971" v="65" actId="113"/>
        <pc:sldMkLst>
          <pc:docMk/>
          <pc:sldMk cId="803329592" sldId="1372"/>
        </pc:sldMkLst>
        <pc:spChg chg="mod">
          <ac:chgData name="Ai Xin" userId="4bcebb4d-661a-4357-8715-2999a08aa140" providerId="ADAL" clId="{6505FCF6-B4ED-48AC-80A7-F4E48D97142F}" dt="2023-02-24T01:37:19.971" v="65" actId="113"/>
          <ac:spMkLst>
            <pc:docMk/>
            <pc:sldMk cId="803329592" sldId="1372"/>
            <ac:spMk id="5" creationId="{5144881D-9822-764D-9B91-17C203DFF684}"/>
          </ac:spMkLst>
        </pc:spChg>
      </pc:sldChg>
      <pc:sldChg chg="modSp add mod">
        <pc:chgData name="Ai Xin" userId="4bcebb4d-661a-4357-8715-2999a08aa140" providerId="ADAL" clId="{6505FCF6-B4ED-48AC-80A7-F4E48D97142F}" dt="2023-02-24T01:35:12.411" v="47" actId="1076"/>
        <pc:sldMkLst>
          <pc:docMk/>
          <pc:sldMk cId="2494391946" sldId="1408"/>
        </pc:sldMkLst>
        <pc:spChg chg="mod">
          <ac:chgData name="Ai Xin" userId="4bcebb4d-661a-4357-8715-2999a08aa140" providerId="ADAL" clId="{6505FCF6-B4ED-48AC-80A7-F4E48D97142F}" dt="2023-02-24T01:35:06.841" v="46" actId="113"/>
          <ac:spMkLst>
            <pc:docMk/>
            <pc:sldMk cId="2494391946" sldId="1408"/>
            <ac:spMk id="5" creationId="{5144881D-9822-764D-9B91-17C203DFF684}"/>
          </ac:spMkLst>
        </pc:spChg>
        <pc:spChg chg="mod">
          <ac:chgData name="Ai Xin" userId="4bcebb4d-661a-4357-8715-2999a08aa140" providerId="ADAL" clId="{6505FCF6-B4ED-48AC-80A7-F4E48D97142F}" dt="2023-02-24T01:35:12.411" v="47" actId="1076"/>
          <ac:spMkLst>
            <pc:docMk/>
            <pc:sldMk cId="2494391946" sldId="1408"/>
            <ac:spMk id="11" creationId="{4B5956F3-666A-C640-B2A7-EA21592BC5A3}"/>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6498" name="Rectangle 2"/>
          <p:cNvSpPr>
            <a:spLocks noGrp="1" noChangeArrowheads="1"/>
          </p:cNvSpPr>
          <p:nvPr>
            <p:ph type="hdr" sz="quarter"/>
          </p:nvPr>
        </p:nvSpPr>
        <p:spPr bwMode="auto">
          <a:xfrm>
            <a:off x="0" y="1"/>
            <a:ext cx="3168650" cy="479425"/>
          </a:xfrm>
          <a:prstGeom prst="rect">
            <a:avLst/>
          </a:prstGeom>
          <a:noFill/>
          <a:ln w="9525">
            <a:noFill/>
            <a:miter lim="800000"/>
            <a:headEnd/>
            <a:tailEnd/>
          </a:ln>
          <a:effectLst/>
        </p:spPr>
        <p:txBody>
          <a:bodyPr vert="horz" wrap="square" lIns="96596" tIns="48297" rIns="96596" bIns="48297" numCol="1" anchor="t" anchorCtr="0" compatLnSpc="1">
            <a:prstTxWarp prst="textNoShape">
              <a:avLst/>
            </a:prstTxWarp>
          </a:bodyPr>
          <a:lstStyle>
            <a:lvl1pPr defTabSz="964451">
              <a:defRPr sz="1200" b="0">
                <a:latin typeface="Arial" charset="0"/>
              </a:defRPr>
            </a:lvl1pPr>
          </a:lstStyle>
          <a:p>
            <a:pPr>
              <a:defRPr/>
            </a:pPr>
            <a:endParaRPr lang="en-US"/>
          </a:p>
        </p:txBody>
      </p:sp>
      <p:sp>
        <p:nvSpPr>
          <p:cNvPr id="106499" name="Rectangle 3"/>
          <p:cNvSpPr>
            <a:spLocks noGrp="1" noChangeArrowheads="1"/>
          </p:cNvSpPr>
          <p:nvPr>
            <p:ph type="dt" sz="quarter" idx="1"/>
          </p:nvPr>
        </p:nvSpPr>
        <p:spPr bwMode="auto">
          <a:xfrm>
            <a:off x="4146551" y="1"/>
            <a:ext cx="3168650" cy="479425"/>
          </a:xfrm>
          <a:prstGeom prst="rect">
            <a:avLst/>
          </a:prstGeom>
          <a:noFill/>
          <a:ln w="9525">
            <a:noFill/>
            <a:miter lim="800000"/>
            <a:headEnd/>
            <a:tailEnd/>
          </a:ln>
          <a:effectLst/>
        </p:spPr>
        <p:txBody>
          <a:bodyPr vert="horz" wrap="square" lIns="96596" tIns="48297" rIns="96596" bIns="48297" numCol="1" anchor="t" anchorCtr="0" compatLnSpc="1">
            <a:prstTxWarp prst="textNoShape">
              <a:avLst/>
            </a:prstTxWarp>
          </a:bodyPr>
          <a:lstStyle>
            <a:lvl1pPr algn="r" defTabSz="964451">
              <a:defRPr sz="1200" b="0">
                <a:latin typeface="Arial" charset="0"/>
              </a:defRPr>
            </a:lvl1pPr>
          </a:lstStyle>
          <a:p>
            <a:pPr>
              <a:defRPr/>
            </a:pPr>
            <a:endParaRPr lang="en-US"/>
          </a:p>
        </p:txBody>
      </p:sp>
      <p:sp>
        <p:nvSpPr>
          <p:cNvPr id="106500" name="Rectangle 4"/>
          <p:cNvSpPr>
            <a:spLocks noGrp="1" noChangeArrowheads="1"/>
          </p:cNvSpPr>
          <p:nvPr>
            <p:ph type="ftr" sz="quarter" idx="2"/>
          </p:nvPr>
        </p:nvSpPr>
        <p:spPr bwMode="auto">
          <a:xfrm>
            <a:off x="0" y="9121776"/>
            <a:ext cx="3168650" cy="479425"/>
          </a:xfrm>
          <a:prstGeom prst="rect">
            <a:avLst/>
          </a:prstGeom>
          <a:noFill/>
          <a:ln w="9525">
            <a:noFill/>
            <a:miter lim="800000"/>
            <a:headEnd/>
            <a:tailEnd/>
          </a:ln>
          <a:effectLst/>
        </p:spPr>
        <p:txBody>
          <a:bodyPr vert="horz" wrap="square" lIns="96596" tIns="48297" rIns="96596" bIns="48297" numCol="1" anchor="b" anchorCtr="0" compatLnSpc="1">
            <a:prstTxWarp prst="textNoShape">
              <a:avLst/>
            </a:prstTxWarp>
          </a:bodyPr>
          <a:lstStyle>
            <a:lvl1pPr defTabSz="964451">
              <a:defRPr sz="1200" b="0">
                <a:latin typeface="Arial" charset="0"/>
              </a:defRPr>
            </a:lvl1pPr>
          </a:lstStyle>
          <a:p>
            <a:pPr>
              <a:defRPr/>
            </a:pPr>
            <a:endParaRPr lang="en-US"/>
          </a:p>
        </p:txBody>
      </p:sp>
      <p:sp>
        <p:nvSpPr>
          <p:cNvPr id="106501" name="Rectangle 5"/>
          <p:cNvSpPr>
            <a:spLocks noGrp="1" noChangeArrowheads="1"/>
          </p:cNvSpPr>
          <p:nvPr>
            <p:ph type="sldNum" sz="quarter" idx="3"/>
          </p:nvPr>
        </p:nvSpPr>
        <p:spPr bwMode="auto">
          <a:xfrm>
            <a:off x="4146551" y="9121776"/>
            <a:ext cx="3168650" cy="479425"/>
          </a:xfrm>
          <a:prstGeom prst="rect">
            <a:avLst/>
          </a:prstGeom>
          <a:noFill/>
          <a:ln w="9525">
            <a:noFill/>
            <a:miter lim="800000"/>
            <a:headEnd/>
            <a:tailEnd/>
          </a:ln>
          <a:effectLst/>
        </p:spPr>
        <p:txBody>
          <a:bodyPr vert="horz" wrap="square" lIns="96596" tIns="48297" rIns="96596" bIns="48297" numCol="1" anchor="b" anchorCtr="0" compatLnSpc="1">
            <a:prstTxWarp prst="textNoShape">
              <a:avLst/>
            </a:prstTxWarp>
          </a:bodyPr>
          <a:lstStyle>
            <a:lvl1pPr algn="r" defTabSz="964451">
              <a:defRPr sz="1200" b="0">
                <a:latin typeface="Arial" charset="0"/>
              </a:defRPr>
            </a:lvl1pPr>
          </a:lstStyle>
          <a:p>
            <a:pPr>
              <a:defRPr/>
            </a:pPr>
            <a:fld id="{D098A0DF-783C-49D9-9260-6806A799FD3D}" type="slidenum">
              <a:rPr lang="en-US"/>
              <a:pPr>
                <a:defRPr/>
              </a:pPr>
              <a:t>‹#›</a:t>
            </a:fld>
            <a:endParaRPr lang="en-US"/>
          </a:p>
        </p:txBody>
      </p:sp>
    </p:spTree>
    <p:extLst>
      <p:ext uri="{BB962C8B-B14F-4D97-AF65-F5344CB8AC3E}">
        <p14:creationId xmlns:p14="http://schemas.microsoft.com/office/powerpoint/2010/main" val="39800716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hdr" sz="quarter"/>
          </p:nvPr>
        </p:nvSpPr>
        <p:spPr bwMode="auto">
          <a:xfrm>
            <a:off x="0" y="1"/>
            <a:ext cx="3168650" cy="479425"/>
          </a:xfrm>
          <a:prstGeom prst="rect">
            <a:avLst/>
          </a:prstGeom>
          <a:noFill/>
          <a:ln w="9525">
            <a:noFill/>
            <a:miter lim="800000"/>
            <a:headEnd/>
            <a:tailEnd/>
          </a:ln>
          <a:effectLst/>
        </p:spPr>
        <p:txBody>
          <a:bodyPr vert="horz" wrap="square" lIns="96596" tIns="48297" rIns="96596" bIns="48297" numCol="1" anchor="t" anchorCtr="0" compatLnSpc="1">
            <a:prstTxWarp prst="textNoShape">
              <a:avLst/>
            </a:prstTxWarp>
          </a:bodyPr>
          <a:lstStyle>
            <a:lvl1pPr defTabSz="964451" eaLnBrk="1" hangingPunct="1">
              <a:defRPr sz="1200" b="0">
                <a:latin typeface="Arial" charset="0"/>
              </a:defRPr>
            </a:lvl1pPr>
          </a:lstStyle>
          <a:p>
            <a:pPr>
              <a:defRPr/>
            </a:pPr>
            <a:endParaRPr lang="en-US"/>
          </a:p>
        </p:txBody>
      </p:sp>
      <p:sp>
        <p:nvSpPr>
          <p:cNvPr id="5123" name="Rectangle 3"/>
          <p:cNvSpPr>
            <a:spLocks noGrp="1" noChangeArrowheads="1"/>
          </p:cNvSpPr>
          <p:nvPr>
            <p:ph type="dt" idx="1"/>
          </p:nvPr>
        </p:nvSpPr>
        <p:spPr bwMode="auto">
          <a:xfrm>
            <a:off x="4144964" y="1"/>
            <a:ext cx="3168650" cy="479425"/>
          </a:xfrm>
          <a:prstGeom prst="rect">
            <a:avLst/>
          </a:prstGeom>
          <a:noFill/>
          <a:ln w="9525">
            <a:noFill/>
            <a:miter lim="800000"/>
            <a:headEnd/>
            <a:tailEnd/>
          </a:ln>
          <a:effectLst/>
        </p:spPr>
        <p:txBody>
          <a:bodyPr vert="horz" wrap="square" lIns="96596" tIns="48297" rIns="96596" bIns="48297" numCol="1" anchor="t" anchorCtr="0" compatLnSpc="1">
            <a:prstTxWarp prst="textNoShape">
              <a:avLst/>
            </a:prstTxWarp>
          </a:bodyPr>
          <a:lstStyle>
            <a:lvl1pPr algn="r" defTabSz="964451" eaLnBrk="1" hangingPunct="1">
              <a:defRPr sz="1200" b="0">
                <a:latin typeface="Arial" charset="0"/>
              </a:defRPr>
            </a:lvl1pPr>
          </a:lstStyle>
          <a:p>
            <a:pPr>
              <a:defRPr/>
            </a:pPr>
            <a:endParaRPr lang="en-US"/>
          </a:p>
        </p:txBody>
      </p:sp>
      <p:sp>
        <p:nvSpPr>
          <p:cNvPr id="51204" name="Rectangle 4"/>
          <p:cNvSpPr>
            <a:spLocks noGrp="1" noRot="1" noChangeAspect="1" noChangeArrowheads="1" noTextEdit="1"/>
          </p:cNvSpPr>
          <p:nvPr>
            <p:ph type="sldImg" idx="2"/>
          </p:nvPr>
        </p:nvSpPr>
        <p:spPr bwMode="auto">
          <a:xfrm>
            <a:off x="1258888" y="720725"/>
            <a:ext cx="4797425" cy="3598863"/>
          </a:xfrm>
          <a:prstGeom prst="rect">
            <a:avLst/>
          </a:prstGeom>
          <a:noFill/>
          <a:ln w="9525">
            <a:solidFill>
              <a:srgbClr val="000000"/>
            </a:solidFill>
            <a:miter lim="800000"/>
            <a:headEnd/>
            <a:tailEnd/>
          </a:ln>
        </p:spPr>
      </p:sp>
      <p:sp>
        <p:nvSpPr>
          <p:cNvPr id="5125" name="Rectangle 5"/>
          <p:cNvSpPr>
            <a:spLocks noGrp="1" noChangeArrowheads="1"/>
          </p:cNvSpPr>
          <p:nvPr>
            <p:ph type="body" sz="quarter" idx="3"/>
          </p:nvPr>
        </p:nvSpPr>
        <p:spPr bwMode="auto">
          <a:xfrm>
            <a:off x="731838" y="4559301"/>
            <a:ext cx="5853113" cy="4321175"/>
          </a:xfrm>
          <a:prstGeom prst="rect">
            <a:avLst/>
          </a:prstGeom>
          <a:noFill/>
          <a:ln w="9525">
            <a:noFill/>
            <a:miter lim="800000"/>
            <a:headEnd/>
            <a:tailEnd/>
          </a:ln>
          <a:effectLst/>
        </p:spPr>
        <p:txBody>
          <a:bodyPr vert="horz" wrap="square" lIns="96596" tIns="48297" rIns="96596" bIns="48297"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126" name="Rectangle 6"/>
          <p:cNvSpPr>
            <a:spLocks noGrp="1" noChangeArrowheads="1"/>
          </p:cNvSpPr>
          <p:nvPr>
            <p:ph type="ftr" sz="quarter" idx="4"/>
          </p:nvPr>
        </p:nvSpPr>
        <p:spPr bwMode="auto">
          <a:xfrm>
            <a:off x="0" y="9120189"/>
            <a:ext cx="3168650" cy="479425"/>
          </a:xfrm>
          <a:prstGeom prst="rect">
            <a:avLst/>
          </a:prstGeom>
          <a:noFill/>
          <a:ln w="9525">
            <a:noFill/>
            <a:miter lim="800000"/>
            <a:headEnd/>
            <a:tailEnd/>
          </a:ln>
          <a:effectLst/>
        </p:spPr>
        <p:txBody>
          <a:bodyPr vert="horz" wrap="square" lIns="96596" tIns="48297" rIns="96596" bIns="48297" numCol="1" anchor="b" anchorCtr="0" compatLnSpc="1">
            <a:prstTxWarp prst="textNoShape">
              <a:avLst/>
            </a:prstTxWarp>
          </a:bodyPr>
          <a:lstStyle>
            <a:lvl1pPr defTabSz="964451" eaLnBrk="1" hangingPunct="1">
              <a:defRPr sz="1200" b="0">
                <a:latin typeface="Arial" charset="0"/>
              </a:defRPr>
            </a:lvl1pPr>
          </a:lstStyle>
          <a:p>
            <a:pPr>
              <a:defRPr/>
            </a:pPr>
            <a:endParaRPr lang="en-US"/>
          </a:p>
        </p:txBody>
      </p:sp>
      <p:sp>
        <p:nvSpPr>
          <p:cNvPr id="5127" name="Rectangle 7"/>
          <p:cNvSpPr>
            <a:spLocks noGrp="1" noChangeArrowheads="1"/>
          </p:cNvSpPr>
          <p:nvPr>
            <p:ph type="sldNum" sz="quarter" idx="5"/>
          </p:nvPr>
        </p:nvSpPr>
        <p:spPr bwMode="auto">
          <a:xfrm>
            <a:off x="4144964" y="9120189"/>
            <a:ext cx="3168650" cy="479425"/>
          </a:xfrm>
          <a:prstGeom prst="rect">
            <a:avLst/>
          </a:prstGeom>
          <a:noFill/>
          <a:ln w="9525">
            <a:noFill/>
            <a:miter lim="800000"/>
            <a:headEnd/>
            <a:tailEnd/>
          </a:ln>
          <a:effectLst/>
        </p:spPr>
        <p:txBody>
          <a:bodyPr vert="horz" wrap="square" lIns="96596" tIns="48297" rIns="96596" bIns="48297" numCol="1" anchor="b" anchorCtr="0" compatLnSpc="1">
            <a:prstTxWarp prst="textNoShape">
              <a:avLst/>
            </a:prstTxWarp>
          </a:bodyPr>
          <a:lstStyle>
            <a:lvl1pPr algn="r" defTabSz="964451" eaLnBrk="1" hangingPunct="1">
              <a:defRPr sz="1200" b="0">
                <a:latin typeface="Arial" charset="0"/>
              </a:defRPr>
            </a:lvl1pPr>
          </a:lstStyle>
          <a:p>
            <a:pPr>
              <a:defRPr/>
            </a:pPr>
            <a:fld id="{A0D86A14-AC1F-4C9A-8DDE-CE6B11F31194}" type="slidenum">
              <a:rPr lang="en-US"/>
              <a:pPr>
                <a:defRPr/>
              </a:pPr>
              <a:t>‹#›</a:t>
            </a:fld>
            <a:endParaRPr lang="en-US"/>
          </a:p>
        </p:txBody>
      </p:sp>
    </p:spTree>
    <p:extLst>
      <p:ext uri="{BB962C8B-B14F-4D97-AF65-F5344CB8AC3E}">
        <p14:creationId xmlns:p14="http://schemas.microsoft.com/office/powerpoint/2010/main" val="686759782"/>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130" algn="l" rtl="0" eaLnBrk="0" fontAlgn="base" hangingPunct="0">
      <a:spcBef>
        <a:spcPct val="30000"/>
      </a:spcBef>
      <a:spcAft>
        <a:spcPct val="0"/>
      </a:spcAft>
      <a:defRPr sz="1200" kern="1200">
        <a:solidFill>
          <a:schemeClr val="tx1"/>
        </a:solidFill>
        <a:latin typeface="Arial" charset="0"/>
        <a:ea typeface="+mn-ea"/>
        <a:cs typeface="+mn-cs"/>
      </a:defRPr>
    </a:lvl2pPr>
    <a:lvl3pPr marL="914259" algn="l" rtl="0" eaLnBrk="0" fontAlgn="base" hangingPunct="0">
      <a:spcBef>
        <a:spcPct val="30000"/>
      </a:spcBef>
      <a:spcAft>
        <a:spcPct val="0"/>
      </a:spcAft>
      <a:defRPr sz="1200" kern="1200">
        <a:solidFill>
          <a:schemeClr val="tx1"/>
        </a:solidFill>
        <a:latin typeface="Arial" charset="0"/>
        <a:ea typeface="+mn-ea"/>
        <a:cs typeface="+mn-cs"/>
      </a:defRPr>
    </a:lvl3pPr>
    <a:lvl4pPr marL="1371390" algn="l" rtl="0" eaLnBrk="0" fontAlgn="base" hangingPunct="0">
      <a:spcBef>
        <a:spcPct val="30000"/>
      </a:spcBef>
      <a:spcAft>
        <a:spcPct val="0"/>
      </a:spcAft>
      <a:defRPr sz="1200" kern="1200">
        <a:solidFill>
          <a:schemeClr val="tx1"/>
        </a:solidFill>
        <a:latin typeface="Arial" charset="0"/>
        <a:ea typeface="+mn-ea"/>
        <a:cs typeface="+mn-cs"/>
      </a:defRPr>
    </a:lvl4pPr>
    <a:lvl5pPr marL="1828519" algn="l" rtl="0" eaLnBrk="0" fontAlgn="base" hangingPunct="0">
      <a:spcBef>
        <a:spcPct val="30000"/>
      </a:spcBef>
      <a:spcAft>
        <a:spcPct val="0"/>
      </a:spcAft>
      <a:defRPr sz="1200" kern="1200">
        <a:solidFill>
          <a:schemeClr val="tx1"/>
        </a:solidFill>
        <a:latin typeface="Arial" charset="0"/>
        <a:ea typeface="+mn-ea"/>
        <a:cs typeface="+mn-cs"/>
      </a:defRPr>
    </a:lvl5pPr>
    <a:lvl6pPr marL="2285649" algn="l" defTabSz="914259" rtl="0" eaLnBrk="1" latinLnBrk="0" hangingPunct="1">
      <a:defRPr sz="1200" kern="1200">
        <a:solidFill>
          <a:schemeClr val="tx1"/>
        </a:solidFill>
        <a:latin typeface="+mn-lt"/>
        <a:ea typeface="+mn-ea"/>
        <a:cs typeface="+mn-cs"/>
      </a:defRPr>
    </a:lvl6pPr>
    <a:lvl7pPr marL="2742780" algn="l" defTabSz="914259" rtl="0" eaLnBrk="1" latinLnBrk="0" hangingPunct="1">
      <a:defRPr sz="1200" kern="1200">
        <a:solidFill>
          <a:schemeClr val="tx1"/>
        </a:solidFill>
        <a:latin typeface="+mn-lt"/>
        <a:ea typeface="+mn-ea"/>
        <a:cs typeface="+mn-cs"/>
      </a:defRPr>
    </a:lvl7pPr>
    <a:lvl8pPr marL="3199908" algn="l" defTabSz="914259" rtl="0" eaLnBrk="1" latinLnBrk="0" hangingPunct="1">
      <a:defRPr sz="1200" kern="1200">
        <a:solidFill>
          <a:schemeClr val="tx1"/>
        </a:solidFill>
        <a:latin typeface="+mn-lt"/>
        <a:ea typeface="+mn-ea"/>
        <a:cs typeface="+mn-cs"/>
      </a:defRPr>
    </a:lvl8pPr>
    <a:lvl9pPr marL="3657039" algn="l" defTabSz="914259"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8" Type="http://schemas.openxmlformats.org/officeDocument/2006/relationships/hyperlink" Target="https://en.wikipedia.org/wiki/Harvard_University" TargetMode="External"/><Relationship Id="rId3" Type="http://schemas.openxmlformats.org/officeDocument/2006/relationships/hyperlink" Target="https://en.wikipedia.org/wiki/Abstract_machine" TargetMode="External"/><Relationship Id="rId7" Type="http://schemas.openxmlformats.org/officeDocument/2006/relationships/hyperlink" Target="https://en.wikipedia.org/wiki/Leslie_Valiant" TargetMode="External"/><Relationship Id="rId2" Type="http://schemas.openxmlformats.org/officeDocument/2006/relationships/slide" Target="../slides/slide60.xml"/><Relationship Id="rId1" Type="http://schemas.openxmlformats.org/officeDocument/2006/relationships/notesMaster" Target="../notesMasters/notesMaster1.xml"/><Relationship Id="rId6" Type="http://schemas.openxmlformats.org/officeDocument/2006/relationships/hyperlink" Target="https://en.wikipedia.org/wiki/Parallel_Random_Access_Machine" TargetMode="External"/><Relationship Id="rId5" Type="http://schemas.openxmlformats.org/officeDocument/2006/relationships/hyperlink" Target="https://en.wikipedia.org/wiki/Parallel_algorithm" TargetMode="External"/><Relationship Id="rId4" Type="http://schemas.openxmlformats.org/officeDocument/2006/relationships/hyperlink" Target="https://en.wikipedia.org/wiki/Bridging_model" TargetMode="Externa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A0D86A14-AC1F-4C9A-8DDE-CE6B11F31194}" type="slidenum">
              <a:rPr lang="en-US" smtClean="0"/>
              <a:pPr>
                <a:defRPr/>
              </a:pPr>
              <a:t>1</a:t>
            </a:fld>
            <a:endParaRPr lang="en-US"/>
          </a:p>
        </p:txBody>
      </p:sp>
    </p:spTree>
    <p:extLst>
      <p:ext uri="{BB962C8B-B14F-4D97-AF65-F5344CB8AC3E}">
        <p14:creationId xmlns:p14="http://schemas.microsoft.com/office/powerpoint/2010/main" val="21871885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6E1C4BD8-5441-4A00-8AFB-05388881054E}" type="slidenum">
              <a:rPr lang="en-US"/>
              <a:pPr fontAlgn="base">
                <a:spcBef>
                  <a:spcPct val="0"/>
                </a:spcBef>
                <a:spcAft>
                  <a:spcPct val="0"/>
                </a:spcAft>
              </a:pPr>
              <a:t>14</a:t>
            </a:fld>
            <a:endParaRPr lang="en-US"/>
          </a:p>
        </p:txBody>
      </p:sp>
      <p:sp>
        <p:nvSpPr>
          <p:cNvPr id="39938"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39939"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a:spcBef>
                <a:spcPct val="0"/>
              </a:spcBef>
            </a:pPr>
            <a:endParaRPr lang="en-US" dirty="0"/>
          </a:p>
        </p:txBody>
      </p:sp>
    </p:spTree>
    <p:extLst>
      <p:ext uri="{BB962C8B-B14F-4D97-AF65-F5344CB8AC3E}">
        <p14:creationId xmlns:p14="http://schemas.microsoft.com/office/powerpoint/2010/main" val="28538462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6E1C4BD8-5441-4A00-8AFB-05388881054E}" type="slidenum">
              <a:rPr lang="en-US"/>
              <a:pPr fontAlgn="base">
                <a:spcBef>
                  <a:spcPct val="0"/>
                </a:spcBef>
                <a:spcAft>
                  <a:spcPct val="0"/>
                </a:spcAft>
              </a:pPr>
              <a:t>15</a:t>
            </a:fld>
            <a:endParaRPr lang="en-US"/>
          </a:p>
        </p:txBody>
      </p:sp>
      <p:sp>
        <p:nvSpPr>
          <p:cNvPr id="39938"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39939"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a:spcBef>
                <a:spcPct val="0"/>
              </a:spcBef>
            </a:pPr>
            <a:endParaRPr lang="en-US" dirty="0"/>
          </a:p>
        </p:txBody>
      </p:sp>
    </p:spTree>
    <p:extLst>
      <p:ext uri="{BB962C8B-B14F-4D97-AF65-F5344CB8AC3E}">
        <p14:creationId xmlns:p14="http://schemas.microsoft.com/office/powerpoint/2010/main" val="15606087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pPr>
              <a:defRPr/>
            </a:pPr>
            <a:fld id="{A0D86A14-AC1F-4C9A-8DDE-CE6B11F31194}" type="slidenum">
              <a:rPr lang="en-US" smtClean="0"/>
              <a:pPr>
                <a:defRPr/>
              </a:pPr>
              <a:t>16</a:t>
            </a:fld>
            <a:endParaRPr lang="en-US"/>
          </a:p>
        </p:txBody>
      </p:sp>
    </p:spTree>
    <p:extLst>
      <p:ext uri="{BB962C8B-B14F-4D97-AF65-F5344CB8AC3E}">
        <p14:creationId xmlns:p14="http://schemas.microsoft.com/office/powerpoint/2010/main" val="5895713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F27613DA-2E0B-4D40-AE1F-92ED72F34822}" type="slidenum">
              <a:rPr lang="en-US"/>
              <a:pPr fontAlgn="base">
                <a:spcBef>
                  <a:spcPct val="0"/>
                </a:spcBef>
                <a:spcAft>
                  <a:spcPct val="0"/>
                </a:spcAft>
              </a:pPr>
              <a:t>17</a:t>
            </a:fld>
            <a:endParaRPr lang="en-US"/>
          </a:p>
        </p:txBody>
      </p:sp>
      <p:sp>
        <p:nvSpPr>
          <p:cNvPr id="44034"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44035"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marL="0" marR="0" lvl="1" indent="0" algn="l" defTabSz="914400" rtl="0" eaLnBrk="0" fontAlgn="base" latinLnBrk="0" hangingPunct="0">
              <a:lnSpc>
                <a:spcPct val="100000"/>
              </a:lnSpc>
              <a:spcBef>
                <a:spcPct val="0"/>
              </a:spcBef>
              <a:spcAft>
                <a:spcPct val="0"/>
              </a:spcAft>
              <a:buClrTx/>
              <a:buSzTx/>
              <a:buFontTx/>
              <a:buNone/>
              <a:tabLst/>
              <a:defRPr/>
            </a:pPr>
            <a:endParaRPr lang="en-US" b="0" dirty="0"/>
          </a:p>
        </p:txBody>
      </p:sp>
    </p:spTree>
    <p:extLst>
      <p:ext uri="{BB962C8B-B14F-4D97-AF65-F5344CB8AC3E}">
        <p14:creationId xmlns:p14="http://schemas.microsoft.com/office/powerpoint/2010/main" val="19992151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FE06D52E-6C3D-4546-8084-3DC92E5CB30B}" type="slidenum">
              <a:rPr lang="en-US"/>
              <a:pPr fontAlgn="base">
                <a:spcBef>
                  <a:spcPct val="0"/>
                </a:spcBef>
                <a:spcAft>
                  <a:spcPct val="0"/>
                </a:spcAft>
              </a:pPr>
              <a:t>18</a:t>
            </a:fld>
            <a:endParaRPr lang="en-US"/>
          </a:p>
        </p:txBody>
      </p:sp>
      <p:sp>
        <p:nvSpPr>
          <p:cNvPr id="46082"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46083"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a:spcBef>
                <a:spcPct val="0"/>
              </a:spcBef>
            </a:pPr>
            <a:endParaRPr lang="en-US"/>
          </a:p>
        </p:txBody>
      </p:sp>
    </p:spTree>
    <p:extLst>
      <p:ext uri="{BB962C8B-B14F-4D97-AF65-F5344CB8AC3E}">
        <p14:creationId xmlns:p14="http://schemas.microsoft.com/office/powerpoint/2010/main" val="38256168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44991193-837F-405F-BEE8-29089E50772C}" type="slidenum">
              <a:rPr lang="en-US"/>
              <a:pPr fontAlgn="base">
                <a:spcBef>
                  <a:spcPct val="0"/>
                </a:spcBef>
                <a:spcAft>
                  <a:spcPct val="0"/>
                </a:spcAft>
              </a:pPr>
              <a:t>19</a:t>
            </a:fld>
            <a:endParaRPr lang="en-US"/>
          </a:p>
        </p:txBody>
      </p:sp>
      <p:sp>
        <p:nvSpPr>
          <p:cNvPr id="48130"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48131"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a:spcBef>
                <a:spcPct val="0"/>
              </a:spcBef>
            </a:pPr>
            <a:endParaRPr lang="en-US" dirty="0"/>
          </a:p>
        </p:txBody>
      </p:sp>
    </p:spTree>
    <p:extLst>
      <p:ext uri="{BB962C8B-B14F-4D97-AF65-F5344CB8AC3E}">
        <p14:creationId xmlns:p14="http://schemas.microsoft.com/office/powerpoint/2010/main" val="35665917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7EA702E8-A927-4DC3-B7B6-DCE19E1395B9}" type="slidenum">
              <a:rPr lang="en-US"/>
              <a:pPr fontAlgn="base">
                <a:spcBef>
                  <a:spcPct val="0"/>
                </a:spcBef>
                <a:spcAft>
                  <a:spcPct val="0"/>
                </a:spcAft>
              </a:pPr>
              <a:t>20</a:t>
            </a:fld>
            <a:endParaRPr lang="en-US"/>
          </a:p>
        </p:txBody>
      </p:sp>
      <p:sp>
        <p:nvSpPr>
          <p:cNvPr id="52226"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52227"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a:spcBef>
                <a:spcPct val="0"/>
              </a:spcBef>
            </a:pPr>
            <a:r>
              <a:rPr lang="en-US" dirty="0"/>
              <a:t>This is an example by</a:t>
            </a:r>
            <a:r>
              <a:rPr lang="en-US" baseline="0" dirty="0"/>
              <a:t> comparing the flow model and matrix model.</a:t>
            </a:r>
            <a:endParaRPr lang="en-US" dirty="0"/>
          </a:p>
        </p:txBody>
      </p:sp>
    </p:spTree>
    <p:extLst>
      <p:ext uri="{BB962C8B-B14F-4D97-AF65-F5344CB8AC3E}">
        <p14:creationId xmlns:p14="http://schemas.microsoft.com/office/powerpoint/2010/main" val="40083155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833EF15C-E5FE-498F-BBAF-7912119D7C07}" type="slidenum">
              <a:rPr lang="en-US"/>
              <a:pPr fontAlgn="base">
                <a:spcBef>
                  <a:spcPct val="0"/>
                </a:spcBef>
                <a:spcAft>
                  <a:spcPct val="0"/>
                </a:spcAft>
              </a:pPr>
              <a:t>21</a:t>
            </a:fld>
            <a:endParaRPr lang="en-US"/>
          </a:p>
        </p:txBody>
      </p:sp>
      <p:sp>
        <p:nvSpPr>
          <p:cNvPr id="50178"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50179"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a:spcBef>
                <a:spcPct val="0"/>
              </a:spcBef>
            </a:pPr>
            <a:r>
              <a:rPr lang="en-US" dirty="0"/>
              <a:t>https://en.wikipedia.org/wiki/Eigenvalues_and_eigenvectors</a:t>
            </a:r>
          </a:p>
        </p:txBody>
      </p:sp>
    </p:spTree>
    <p:extLst>
      <p:ext uri="{BB962C8B-B14F-4D97-AF65-F5344CB8AC3E}">
        <p14:creationId xmlns:p14="http://schemas.microsoft.com/office/powerpoint/2010/main" val="35803941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EC2D4687-B94B-4783-8252-04640E091341}" type="slidenum">
              <a:rPr lang="en-US"/>
              <a:pPr fontAlgn="base">
                <a:spcBef>
                  <a:spcPct val="0"/>
                </a:spcBef>
                <a:spcAft>
                  <a:spcPct val="0"/>
                </a:spcAft>
              </a:pPr>
              <a:t>22</a:t>
            </a:fld>
            <a:endParaRPr lang="en-US"/>
          </a:p>
        </p:txBody>
      </p:sp>
      <p:sp>
        <p:nvSpPr>
          <p:cNvPr id="54274"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54275"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a:spcBef>
                <a:spcPct val="0"/>
              </a:spcBef>
            </a:pPr>
            <a:r>
              <a:rPr lang="en-US" dirty="0"/>
              <a:t>https://en.wikipedia.org/wiki/Power_iteration</a:t>
            </a:r>
          </a:p>
        </p:txBody>
      </p:sp>
    </p:spTree>
    <p:extLst>
      <p:ext uri="{BB962C8B-B14F-4D97-AF65-F5344CB8AC3E}">
        <p14:creationId xmlns:p14="http://schemas.microsoft.com/office/powerpoint/2010/main" val="11660098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Intuitive view of power iteration: each node passes importance to its neighbors</a:t>
            </a:r>
          </a:p>
          <a:p>
            <a:r>
              <a:rPr lang="en-US" dirty="0"/>
              <a:t>1/6 comes from importance passed from node a, split among its 2 neighbors</a:t>
            </a:r>
          </a:p>
        </p:txBody>
      </p:sp>
      <p:sp>
        <p:nvSpPr>
          <p:cNvPr id="4" name="Slide Number Placeholder 3"/>
          <p:cNvSpPr>
            <a:spLocks noGrp="1"/>
          </p:cNvSpPr>
          <p:nvPr>
            <p:ph type="sldNum" sz="quarter" idx="10"/>
          </p:nvPr>
        </p:nvSpPr>
        <p:spPr/>
        <p:txBody>
          <a:bodyPr/>
          <a:lstStyle/>
          <a:p>
            <a:fld id="{EE707532-839C-41A2-9E71-D5288AEAE66A}" type="slidenum">
              <a:rPr lang="en-US" smtClean="0"/>
              <a:pPr/>
              <a:t>23</a:t>
            </a:fld>
            <a:endParaRPr lang="en-US"/>
          </a:p>
        </p:txBody>
      </p:sp>
    </p:spTree>
    <p:extLst>
      <p:ext uri="{BB962C8B-B14F-4D97-AF65-F5344CB8AC3E}">
        <p14:creationId xmlns:p14="http://schemas.microsoft.com/office/powerpoint/2010/main" val="22828554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pPr>
              <a:defRPr/>
            </a:pPr>
            <a:fld id="{A0D86A14-AC1F-4C9A-8DDE-CE6B11F31194}" type="slidenum">
              <a:rPr lang="en-US" smtClean="0"/>
              <a:pPr>
                <a:defRPr/>
              </a:pPr>
              <a:t>2</a:t>
            </a:fld>
            <a:endParaRPr lang="en-US"/>
          </a:p>
        </p:txBody>
      </p:sp>
    </p:spTree>
    <p:extLst>
      <p:ext uri="{BB962C8B-B14F-4D97-AF65-F5344CB8AC3E}">
        <p14:creationId xmlns:p14="http://schemas.microsoft.com/office/powerpoint/2010/main" val="426665205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pPr>
              <a:defRPr/>
            </a:pPr>
            <a:fld id="{A0D86A14-AC1F-4C9A-8DDE-CE6B11F31194}" type="slidenum">
              <a:rPr lang="en-US" smtClean="0"/>
              <a:pPr>
                <a:defRPr/>
              </a:pPr>
              <a:t>24</a:t>
            </a:fld>
            <a:endParaRPr lang="en-US"/>
          </a:p>
        </p:txBody>
      </p:sp>
    </p:spTree>
    <p:extLst>
      <p:ext uri="{BB962C8B-B14F-4D97-AF65-F5344CB8AC3E}">
        <p14:creationId xmlns:p14="http://schemas.microsoft.com/office/powerpoint/2010/main" val="160697484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53778E39-CCE0-4D56-B3FA-C3B3C9BC23BD}" type="slidenum">
              <a:rPr lang="en-US"/>
              <a:pPr fontAlgn="base">
                <a:spcBef>
                  <a:spcPct val="0"/>
                </a:spcBef>
                <a:spcAft>
                  <a:spcPct val="0"/>
                </a:spcAft>
              </a:pPr>
              <a:t>25</a:t>
            </a:fld>
            <a:endParaRPr lang="en-US"/>
          </a:p>
        </p:txBody>
      </p:sp>
      <p:sp>
        <p:nvSpPr>
          <p:cNvPr id="58370"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58371"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a:spcBef>
                <a:spcPct val="0"/>
              </a:spcBef>
            </a:pPr>
            <a:endParaRPr lang="en-US"/>
          </a:p>
        </p:txBody>
      </p:sp>
    </p:spTree>
    <p:extLst>
      <p:ext uri="{BB962C8B-B14F-4D97-AF65-F5344CB8AC3E}">
        <p14:creationId xmlns:p14="http://schemas.microsoft.com/office/powerpoint/2010/main" val="403030191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53778E39-CCE0-4D56-B3FA-C3B3C9BC23BD}" type="slidenum">
              <a:rPr lang="en-US"/>
              <a:pPr fontAlgn="base">
                <a:spcBef>
                  <a:spcPct val="0"/>
                </a:spcBef>
                <a:spcAft>
                  <a:spcPct val="0"/>
                </a:spcAft>
              </a:pPr>
              <a:t>26</a:t>
            </a:fld>
            <a:endParaRPr lang="en-US"/>
          </a:p>
        </p:txBody>
      </p:sp>
      <p:sp>
        <p:nvSpPr>
          <p:cNvPr id="58370"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58371"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a:spcBef>
                <a:spcPct val="0"/>
              </a:spcBef>
            </a:pPr>
            <a:endParaRPr lang="en-US"/>
          </a:p>
        </p:txBody>
      </p:sp>
    </p:spTree>
    <p:extLst>
      <p:ext uri="{BB962C8B-B14F-4D97-AF65-F5344CB8AC3E}">
        <p14:creationId xmlns:p14="http://schemas.microsoft.com/office/powerpoint/2010/main" val="357057853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53778E39-CCE0-4D56-B3FA-C3B3C9BC23BD}" type="slidenum">
              <a:rPr lang="en-US"/>
              <a:pPr fontAlgn="base">
                <a:spcBef>
                  <a:spcPct val="0"/>
                </a:spcBef>
                <a:spcAft>
                  <a:spcPct val="0"/>
                </a:spcAft>
              </a:pPr>
              <a:t>27</a:t>
            </a:fld>
            <a:endParaRPr lang="en-US"/>
          </a:p>
        </p:txBody>
      </p:sp>
      <p:sp>
        <p:nvSpPr>
          <p:cNvPr id="58370"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58371"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a:spcBef>
                <a:spcPct val="0"/>
              </a:spcBef>
            </a:pPr>
            <a:endParaRPr lang="en-US"/>
          </a:p>
        </p:txBody>
      </p:sp>
    </p:spTree>
    <p:extLst>
      <p:ext uri="{BB962C8B-B14F-4D97-AF65-F5344CB8AC3E}">
        <p14:creationId xmlns:p14="http://schemas.microsoft.com/office/powerpoint/2010/main" val="218090938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53778E39-CCE0-4D56-B3FA-C3B3C9BC23BD}" type="slidenum">
              <a:rPr lang="en-US"/>
              <a:pPr fontAlgn="base">
                <a:spcBef>
                  <a:spcPct val="0"/>
                </a:spcBef>
                <a:spcAft>
                  <a:spcPct val="0"/>
                </a:spcAft>
              </a:pPr>
              <a:t>28</a:t>
            </a:fld>
            <a:endParaRPr lang="en-US"/>
          </a:p>
        </p:txBody>
      </p:sp>
      <p:sp>
        <p:nvSpPr>
          <p:cNvPr id="58370"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58371"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a:spcBef>
                <a:spcPct val="0"/>
              </a:spcBef>
            </a:pPr>
            <a:endParaRPr lang="en-US"/>
          </a:p>
        </p:txBody>
      </p:sp>
    </p:spTree>
    <p:extLst>
      <p:ext uri="{BB962C8B-B14F-4D97-AF65-F5344CB8AC3E}">
        <p14:creationId xmlns:p14="http://schemas.microsoft.com/office/powerpoint/2010/main" val="27829908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53778E39-CCE0-4D56-B3FA-C3B3C9BC23BD}" type="slidenum">
              <a:rPr lang="en-US"/>
              <a:pPr fontAlgn="base">
                <a:spcBef>
                  <a:spcPct val="0"/>
                </a:spcBef>
                <a:spcAft>
                  <a:spcPct val="0"/>
                </a:spcAft>
              </a:pPr>
              <a:t>29</a:t>
            </a:fld>
            <a:endParaRPr lang="en-US"/>
          </a:p>
        </p:txBody>
      </p:sp>
      <p:sp>
        <p:nvSpPr>
          <p:cNvPr id="58370"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58371"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a:spcBef>
                <a:spcPct val="0"/>
              </a:spcBef>
            </a:pPr>
            <a:endParaRPr lang="en-US"/>
          </a:p>
        </p:txBody>
      </p:sp>
    </p:spTree>
    <p:extLst>
      <p:ext uri="{BB962C8B-B14F-4D97-AF65-F5344CB8AC3E}">
        <p14:creationId xmlns:p14="http://schemas.microsoft.com/office/powerpoint/2010/main" val="28577115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53778E39-CCE0-4D56-B3FA-C3B3C9BC23BD}" type="slidenum">
              <a:rPr lang="en-US"/>
              <a:pPr fontAlgn="base">
                <a:spcBef>
                  <a:spcPct val="0"/>
                </a:spcBef>
                <a:spcAft>
                  <a:spcPct val="0"/>
                </a:spcAft>
              </a:pPr>
              <a:t>30</a:t>
            </a:fld>
            <a:endParaRPr lang="en-US"/>
          </a:p>
        </p:txBody>
      </p:sp>
      <p:sp>
        <p:nvSpPr>
          <p:cNvPr id="58370"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58371"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a:spcBef>
                <a:spcPct val="0"/>
              </a:spcBef>
            </a:pPr>
            <a:endParaRPr lang="en-US"/>
          </a:p>
        </p:txBody>
      </p:sp>
    </p:spTree>
    <p:extLst>
      <p:ext uri="{BB962C8B-B14F-4D97-AF65-F5344CB8AC3E}">
        <p14:creationId xmlns:p14="http://schemas.microsoft.com/office/powerpoint/2010/main" val="72498278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53778E39-CCE0-4D56-B3FA-C3B3C9BC23BD}" type="slidenum">
              <a:rPr lang="en-US"/>
              <a:pPr fontAlgn="base">
                <a:spcBef>
                  <a:spcPct val="0"/>
                </a:spcBef>
                <a:spcAft>
                  <a:spcPct val="0"/>
                </a:spcAft>
              </a:pPr>
              <a:t>31</a:t>
            </a:fld>
            <a:endParaRPr lang="en-US"/>
          </a:p>
        </p:txBody>
      </p:sp>
      <p:sp>
        <p:nvSpPr>
          <p:cNvPr id="58370"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58371"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a:spcBef>
                <a:spcPct val="0"/>
              </a:spcBef>
            </a:pPr>
            <a:endParaRPr lang="en-US"/>
          </a:p>
        </p:txBody>
      </p:sp>
    </p:spTree>
    <p:extLst>
      <p:ext uri="{BB962C8B-B14F-4D97-AF65-F5344CB8AC3E}">
        <p14:creationId xmlns:p14="http://schemas.microsoft.com/office/powerpoint/2010/main" val="244808341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86FD72F5-A40B-4E7E-BE38-13E443326DE6}" type="slidenum">
              <a:rPr lang="en-US"/>
              <a:pPr fontAlgn="base">
                <a:spcBef>
                  <a:spcPct val="0"/>
                </a:spcBef>
                <a:spcAft>
                  <a:spcPct val="0"/>
                </a:spcAft>
              </a:pPr>
              <a:t>32</a:t>
            </a:fld>
            <a:endParaRPr lang="en-US"/>
          </a:p>
        </p:txBody>
      </p:sp>
      <p:sp>
        <p:nvSpPr>
          <p:cNvPr id="60418"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60419"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a:spcBef>
                <a:spcPct val="0"/>
              </a:spcBef>
            </a:pPr>
            <a:endParaRPr lang="en-US"/>
          </a:p>
        </p:txBody>
      </p:sp>
    </p:spTree>
    <p:extLst>
      <p:ext uri="{BB962C8B-B14F-4D97-AF65-F5344CB8AC3E}">
        <p14:creationId xmlns:p14="http://schemas.microsoft.com/office/powerpoint/2010/main" val="35751306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A0D86A14-AC1F-4C9A-8DDE-CE6B11F31194}" type="slidenum">
              <a:rPr lang="en-US" smtClean="0"/>
              <a:pPr>
                <a:defRPr/>
              </a:pPr>
              <a:t>33</a:t>
            </a:fld>
            <a:endParaRPr lang="en-US"/>
          </a:p>
        </p:txBody>
      </p:sp>
    </p:spTree>
    <p:extLst>
      <p:ext uri="{BB962C8B-B14F-4D97-AF65-F5344CB8AC3E}">
        <p14:creationId xmlns:p14="http://schemas.microsoft.com/office/powerpoint/2010/main" val="30522598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http://www.eigenfactor.org/map/maps.php</a:t>
            </a:r>
          </a:p>
          <a:p>
            <a:endParaRPr lang="en-SG" dirty="0"/>
          </a:p>
          <a:p>
            <a:r>
              <a:rPr lang="en-SG" sz="1200" b="0" i="0" kern="1200" dirty="0">
                <a:solidFill>
                  <a:schemeClr val="tx1"/>
                </a:solidFill>
                <a:effectLst/>
                <a:latin typeface="Arial" charset="0"/>
                <a:ea typeface="+mn-ea"/>
                <a:cs typeface="+mn-cs"/>
              </a:rPr>
              <a:t>An arrow from field A to field B indicates citation traffic from A to B, with larger, darker arrows indicating higher citation volume.</a:t>
            </a:r>
            <a:endParaRPr lang="en-SG" dirty="0"/>
          </a:p>
        </p:txBody>
      </p:sp>
      <p:sp>
        <p:nvSpPr>
          <p:cNvPr id="4" name="Slide Number Placeholder 3"/>
          <p:cNvSpPr>
            <a:spLocks noGrp="1"/>
          </p:cNvSpPr>
          <p:nvPr>
            <p:ph type="sldNum" sz="quarter" idx="10"/>
          </p:nvPr>
        </p:nvSpPr>
        <p:spPr/>
        <p:txBody>
          <a:bodyPr/>
          <a:lstStyle/>
          <a:p>
            <a:pPr>
              <a:defRPr/>
            </a:pPr>
            <a:fld id="{A0D86A14-AC1F-4C9A-8DDE-CE6B11F31194}" type="slidenum">
              <a:rPr lang="en-US" smtClean="0"/>
              <a:pPr>
                <a:defRPr/>
              </a:pPr>
              <a:t>4</a:t>
            </a:fld>
            <a:endParaRPr lang="en-US"/>
          </a:p>
        </p:txBody>
      </p:sp>
    </p:spTree>
    <p:extLst>
      <p:ext uri="{BB962C8B-B14F-4D97-AF65-F5344CB8AC3E}">
        <p14:creationId xmlns:p14="http://schemas.microsoft.com/office/powerpoint/2010/main" val="15993251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pPr>
              <a:defRPr/>
            </a:pPr>
            <a:fld id="{A0D86A14-AC1F-4C9A-8DDE-CE6B11F31194}" type="slidenum">
              <a:rPr lang="en-US" smtClean="0"/>
              <a:pPr>
                <a:defRPr/>
              </a:pPr>
              <a:t>34</a:t>
            </a:fld>
            <a:endParaRPr lang="en-US"/>
          </a:p>
        </p:txBody>
      </p:sp>
    </p:spTree>
    <p:extLst>
      <p:ext uri="{BB962C8B-B14F-4D97-AF65-F5344CB8AC3E}">
        <p14:creationId xmlns:p14="http://schemas.microsoft.com/office/powerpoint/2010/main" val="388562629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pPr>
              <a:defRPr/>
            </a:pPr>
            <a:fld id="{A0D86A14-AC1F-4C9A-8DDE-CE6B11F31194}" type="slidenum">
              <a:rPr lang="en-US" smtClean="0"/>
              <a:pPr>
                <a:defRPr/>
              </a:pPr>
              <a:t>36</a:t>
            </a:fld>
            <a:endParaRPr lang="en-US"/>
          </a:p>
        </p:txBody>
      </p:sp>
    </p:spTree>
    <p:extLst>
      <p:ext uri="{BB962C8B-B14F-4D97-AF65-F5344CB8AC3E}">
        <p14:creationId xmlns:p14="http://schemas.microsoft.com/office/powerpoint/2010/main" val="907759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are the problems?</a:t>
            </a:r>
          </a:p>
          <a:p>
            <a:r>
              <a:rPr lang="en-US" dirty="0"/>
              <a:t>One</a:t>
            </a:r>
            <a:r>
              <a:rPr lang="en-US" baseline="0" dirty="0"/>
              <a:t> phenomena is called dead end. </a:t>
            </a:r>
            <a:r>
              <a:rPr lang="en-US" dirty="0"/>
              <a:t>There may be</a:t>
            </a:r>
            <a:r>
              <a:rPr lang="en-US" baseline="0" dirty="0"/>
              <a:t> some dead ends (which do not have out-links)… </a:t>
            </a:r>
            <a:r>
              <a:rPr lang="en-US" baseline="0" dirty="0">
                <a:sym typeface="Wingdings" panose="05000000000000000000" pitchFamily="2" charset="2"/>
              </a:rPr>
              <a:t> importance leak out.</a:t>
            </a:r>
          </a:p>
          <a:p>
            <a:pPr marL="0" marR="0" lvl="1" indent="0" algn="l" defTabSz="914400" rtl="0" eaLnBrk="0" fontAlgn="base" latinLnBrk="0" hangingPunct="0">
              <a:lnSpc>
                <a:spcPct val="100000"/>
              </a:lnSpc>
              <a:spcBef>
                <a:spcPct val="30000"/>
              </a:spcBef>
              <a:spcAft>
                <a:spcPct val="0"/>
              </a:spcAft>
              <a:buClrTx/>
              <a:buSzTx/>
              <a:buFontTx/>
              <a:buNone/>
              <a:tabLst/>
              <a:defRPr/>
            </a:pPr>
            <a:r>
              <a:rPr lang="en-US" baseline="0" dirty="0">
                <a:sym typeface="Wingdings" panose="05000000000000000000" pitchFamily="2" charset="2"/>
              </a:rPr>
              <a:t>The other phenomena is called spider trap. All outgoing links are within the group. Thus, eventually, </a:t>
            </a:r>
            <a:r>
              <a:rPr lang="en-US" dirty="0"/>
              <a:t>spider traps absorb all importance. </a:t>
            </a:r>
          </a:p>
          <a:p>
            <a:endParaRPr lang="en-US" baseline="0" dirty="0">
              <a:sym typeface="Wingdings" panose="05000000000000000000" pitchFamily="2" charset="2"/>
            </a:endParaRPr>
          </a:p>
          <a:p>
            <a:endParaRPr lang="en-US" baseline="0" dirty="0">
              <a:sym typeface="Wingdings" panose="05000000000000000000" pitchFamily="2" charset="2"/>
            </a:endParaRPr>
          </a:p>
          <a:p>
            <a:endParaRPr lang="en-SG" dirty="0"/>
          </a:p>
        </p:txBody>
      </p:sp>
      <p:sp>
        <p:nvSpPr>
          <p:cNvPr id="4" name="Slide Number Placeholder 3"/>
          <p:cNvSpPr>
            <a:spLocks noGrp="1"/>
          </p:cNvSpPr>
          <p:nvPr>
            <p:ph type="sldNum" sz="quarter" idx="10"/>
          </p:nvPr>
        </p:nvSpPr>
        <p:spPr/>
        <p:txBody>
          <a:bodyPr/>
          <a:lstStyle/>
          <a:p>
            <a:pPr>
              <a:defRPr/>
            </a:pPr>
            <a:fld id="{A0D86A14-AC1F-4C9A-8DDE-CE6B11F31194}" type="slidenum">
              <a:rPr lang="en-US" smtClean="0"/>
              <a:pPr>
                <a:defRPr/>
              </a:pPr>
              <a:t>37</a:t>
            </a:fld>
            <a:endParaRPr lang="en-US"/>
          </a:p>
        </p:txBody>
      </p:sp>
    </p:spTree>
    <p:extLst>
      <p:ext uri="{BB962C8B-B14F-4D97-AF65-F5344CB8AC3E}">
        <p14:creationId xmlns:p14="http://schemas.microsoft.com/office/powerpoint/2010/main" val="215696986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pPr>
              <a:defRPr/>
            </a:pPr>
            <a:fld id="{A0D86A14-AC1F-4C9A-8DDE-CE6B11F31194}" type="slidenum">
              <a:rPr lang="en-US" smtClean="0"/>
              <a:pPr>
                <a:defRPr/>
              </a:pPr>
              <a:t>38</a:t>
            </a:fld>
            <a:endParaRPr lang="en-US"/>
          </a:p>
        </p:txBody>
      </p:sp>
    </p:spTree>
    <p:extLst>
      <p:ext uri="{BB962C8B-B14F-4D97-AF65-F5344CB8AC3E}">
        <p14:creationId xmlns:p14="http://schemas.microsoft.com/office/powerpoint/2010/main" val="314378040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see one</a:t>
            </a:r>
            <a:r>
              <a:rPr lang="en-US" baseline="0" dirty="0"/>
              <a:t> more example.</a:t>
            </a:r>
            <a:endParaRPr lang="en-SG" dirty="0"/>
          </a:p>
        </p:txBody>
      </p:sp>
      <p:sp>
        <p:nvSpPr>
          <p:cNvPr id="4" name="Slide Number Placeholder 3"/>
          <p:cNvSpPr>
            <a:spLocks noGrp="1"/>
          </p:cNvSpPr>
          <p:nvPr>
            <p:ph type="sldNum" sz="quarter" idx="10"/>
          </p:nvPr>
        </p:nvSpPr>
        <p:spPr/>
        <p:txBody>
          <a:bodyPr/>
          <a:lstStyle/>
          <a:p>
            <a:pPr>
              <a:defRPr/>
            </a:pPr>
            <a:fld id="{A0D86A14-AC1F-4C9A-8DDE-CE6B11F31194}" type="slidenum">
              <a:rPr lang="en-US" smtClean="0"/>
              <a:pPr>
                <a:defRPr/>
              </a:pPr>
              <a:t>39</a:t>
            </a:fld>
            <a:endParaRPr lang="en-US"/>
          </a:p>
        </p:txBody>
      </p:sp>
    </p:spTree>
    <p:extLst>
      <p:ext uri="{BB962C8B-B14F-4D97-AF65-F5344CB8AC3E}">
        <p14:creationId xmlns:p14="http://schemas.microsoft.com/office/powerpoint/2010/main" val="406427225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FF63A3AB-E2B9-4711-B3C3-343C0AB793A3}" type="slidenum">
              <a:rPr lang="en-US"/>
              <a:pPr fontAlgn="base">
                <a:spcBef>
                  <a:spcPct val="0"/>
                </a:spcBef>
                <a:spcAft>
                  <a:spcPct val="0"/>
                </a:spcAft>
              </a:pPr>
              <a:t>40</a:t>
            </a:fld>
            <a:endParaRPr lang="en-US"/>
          </a:p>
        </p:txBody>
      </p:sp>
      <p:sp>
        <p:nvSpPr>
          <p:cNvPr id="69634"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69635"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a:spcBef>
                <a:spcPct val="0"/>
              </a:spcBef>
            </a:pPr>
            <a:endParaRPr lang="en-US"/>
          </a:p>
        </p:txBody>
      </p:sp>
    </p:spTree>
    <p:extLst>
      <p:ext uri="{BB962C8B-B14F-4D97-AF65-F5344CB8AC3E}">
        <p14:creationId xmlns:p14="http://schemas.microsoft.com/office/powerpoint/2010/main" val="119941193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FF63A3AB-E2B9-4711-B3C3-343C0AB793A3}" type="slidenum">
              <a:rPr lang="en-US"/>
              <a:pPr fontAlgn="base">
                <a:spcBef>
                  <a:spcPct val="0"/>
                </a:spcBef>
                <a:spcAft>
                  <a:spcPct val="0"/>
                </a:spcAft>
              </a:pPr>
              <a:t>41</a:t>
            </a:fld>
            <a:endParaRPr lang="en-US"/>
          </a:p>
        </p:txBody>
      </p:sp>
      <p:sp>
        <p:nvSpPr>
          <p:cNvPr id="69634"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69635"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a:spcBef>
                <a:spcPct val="0"/>
              </a:spcBef>
            </a:pPr>
            <a:endParaRPr lang="en-US"/>
          </a:p>
        </p:txBody>
      </p:sp>
    </p:spTree>
    <p:extLst>
      <p:ext uri="{BB962C8B-B14F-4D97-AF65-F5344CB8AC3E}">
        <p14:creationId xmlns:p14="http://schemas.microsoft.com/office/powerpoint/2010/main" val="328654175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FF63A3AB-E2B9-4711-B3C3-343C0AB793A3}" type="slidenum">
              <a:rPr lang="en-US"/>
              <a:pPr fontAlgn="base">
                <a:spcBef>
                  <a:spcPct val="0"/>
                </a:spcBef>
                <a:spcAft>
                  <a:spcPct val="0"/>
                </a:spcAft>
              </a:pPr>
              <a:t>42</a:t>
            </a:fld>
            <a:endParaRPr lang="en-US"/>
          </a:p>
        </p:txBody>
      </p:sp>
      <p:sp>
        <p:nvSpPr>
          <p:cNvPr id="69634"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69635"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a:spcBef>
                <a:spcPct val="0"/>
              </a:spcBef>
            </a:pPr>
            <a:endParaRPr lang="en-US"/>
          </a:p>
        </p:txBody>
      </p:sp>
    </p:spTree>
    <p:extLst>
      <p:ext uri="{BB962C8B-B14F-4D97-AF65-F5344CB8AC3E}">
        <p14:creationId xmlns:p14="http://schemas.microsoft.com/office/powerpoint/2010/main" val="87821140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FF63A3AB-E2B9-4711-B3C3-343C0AB793A3}" type="slidenum">
              <a:rPr lang="en-US"/>
              <a:pPr fontAlgn="base">
                <a:spcBef>
                  <a:spcPct val="0"/>
                </a:spcBef>
                <a:spcAft>
                  <a:spcPct val="0"/>
                </a:spcAft>
              </a:pPr>
              <a:t>43</a:t>
            </a:fld>
            <a:endParaRPr lang="en-US"/>
          </a:p>
        </p:txBody>
      </p:sp>
      <p:sp>
        <p:nvSpPr>
          <p:cNvPr id="69634"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69635"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a:spcBef>
                <a:spcPct val="0"/>
              </a:spcBef>
            </a:pPr>
            <a:endParaRPr lang="en-US"/>
          </a:p>
        </p:txBody>
      </p:sp>
    </p:spTree>
    <p:extLst>
      <p:ext uri="{BB962C8B-B14F-4D97-AF65-F5344CB8AC3E}">
        <p14:creationId xmlns:p14="http://schemas.microsoft.com/office/powerpoint/2010/main" val="170687450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FF63A3AB-E2B9-4711-B3C3-343C0AB793A3}" type="slidenum">
              <a:rPr lang="en-US"/>
              <a:pPr fontAlgn="base">
                <a:spcBef>
                  <a:spcPct val="0"/>
                </a:spcBef>
                <a:spcAft>
                  <a:spcPct val="0"/>
                </a:spcAft>
              </a:pPr>
              <a:t>44</a:t>
            </a:fld>
            <a:endParaRPr lang="en-US"/>
          </a:p>
        </p:txBody>
      </p:sp>
      <p:sp>
        <p:nvSpPr>
          <p:cNvPr id="69634"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69635"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a:spcBef>
                <a:spcPct val="0"/>
              </a:spcBef>
            </a:pPr>
            <a:endParaRPr lang="en-US"/>
          </a:p>
        </p:txBody>
      </p:sp>
    </p:spTree>
    <p:extLst>
      <p:ext uri="{BB962C8B-B14F-4D97-AF65-F5344CB8AC3E}">
        <p14:creationId xmlns:p14="http://schemas.microsoft.com/office/powerpoint/2010/main" val="38378049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Google maps – uses graph for shortest path routing</a:t>
            </a:r>
          </a:p>
        </p:txBody>
      </p:sp>
      <p:sp>
        <p:nvSpPr>
          <p:cNvPr id="4" name="Slide Number Placeholder 3"/>
          <p:cNvSpPr>
            <a:spLocks noGrp="1"/>
          </p:cNvSpPr>
          <p:nvPr>
            <p:ph type="sldNum" sz="quarter" idx="5"/>
          </p:nvPr>
        </p:nvSpPr>
        <p:spPr/>
        <p:txBody>
          <a:bodyPr/>
          <a:lstStyle/>
          <a:p>
            <a:pPr>
              <a:defRPr/>
            </a:pPr>
            <a:fld id="{A0D86A14-AC1F-4C9A-8DDE-CE6B11F31194}" type="slidenum">
              <a:rPr lang="en-US" smtClean="0"/>
              <a:pPr>
                <a:defRPr/>
              </a:pPr>
              <a:t>5</a:t>
            </a:fld>
            <a:endParaRPr lang="en-US"/>
          </a:p>
        </p:txBody>
      </p:sp>
    </p:spTree>
    <p:extLst>
      <p:ext uri="{BB962C8B-B14F-4D97-AF65-F5344CB8AC3E}">
        <p14:creationId xmlns:p14="http://schemas.microsoft.com/office/powerpoint/2010/main" val="10439163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FF63A3AB-E2B9-4711-B3C3-343C0AB793A3}" type="slidenum">
              <a:rPr lang="en-US"/>
              <a:pPr fontAlgn="base">
                <a:spcBef>
                  <a:spcPct val="0"/>
                </a:spcBef>
                <a:spcAft>
                  <a:spcPct val="0"/>
                </a:spcAft>
              </a:pPr>
              <a:t>45</a:t>
            </a:fld>
            <a:endParaRPr lang="en-US"/>
          </a:p>
        </p:txBody>
      </p:sp>
      <p:sp>
        <p:nvSpPr>
          <p:cNvPr id="69634"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69635"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a:spcBef>
                <a:spcPct val="0"/>
              </a:spcBef>
            </a:pPr>
            <a:endParaRPr lang="en-US"/>
          </a:p>
        </p:txBody>
      </p:sp>
    </p:spTree>
    <p:extLst>
      <p:ext uri="{BB962C8B-B14F-4D97-AF65-F5344CB8AC3E}">
        <p14:creationId xmlns:p14="http://schemas.microsoft.com/office/powerpoint/2010/main" val="244099648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pPr>
              <a:defRPr/>
            </a:pPr>
            <a:fld id="{A0D86A14-AC1F-4C9A-8DDE-CE6B11F31194}" type="slidenum">
              <a:rPr lang="en-US" smtClean="0"/>
              <a:pPr>
                <a:defRPr/>
              </a:pPr>
              <a:t>46</a:t>
            </a:fld>
            <a:endParaRPr lang="en-US"/>
          </a:p>
        </p:txBody>
      </p:sp>
    </p:spTree>
    <p:extLst>
      <p:ext uri="{BB962C8B-B14F-4D97-AF65-F5344CB8AC3E}">
        <p14:creationId xmlns:p14="http://schemas.microsoft.com/office/powerpoint/2010/main" val="392534789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Rot="1" noChangeAspect="1" noTextEdit="1"/>
          </p:cNvSpPr>
          <p:nvPr>
            <p:ph type="sldImg"/>
          </p:nvPr>
        </p:nvSpPr>
        <p:spPr bwMode="auto">
          <a:noFill/>
          <a:ln>
            <a:solidFill>
              <a:srgbClr val="000000"/>
            </a:solidFill>
            <a:miter lim="800000"/>
            <a:headEnd/>
            <a:tailEnd/>
          </a:ln>
        </p:spPr>
      </p:sp>
      <p:sp>
        <p:nvSpPr>
          <p:cNvPr id="87043" name="Rectangle 3"/>
          <p:cNvSpPr>
            <a:spLocks noGrp="1"/>
          </p:cNvSpPr>
          <p:nvPr>
            <p:ph type="body" idx="1"/>
          </p:nvPr>
        </p:nvSpPr>
        <p:spPr bwMode="auto">
          <a:xfrm>
            <a:off x="974726" y="4560889"/>
            <a:ext cx="5365750" cy="4319587"/>
          </a:xfrm>
          <a:noFill/>
        </p:spPr>
        <p:txBody>
          <a:bodyPr wrap="square" numCol="1" anchor="t" anchorCtr="0" compatLnSpc="1">
            <a:prstTxWarp prst="textNoShape">
              <a:avLst/>
            </a:prstTxWarp>
          </a:bodyPr>
          <a:lstStyle/>
          <a:p>
            <a:endParaRPr lang="en-US"/>
          </a:p>
        </p:txBody>
      </p:sp>
    </p:spTree>
    <p:extLst>
      <p:ext uri="{BB962C8B-B14F-4D97-AF65-F5344CB8AC3E}">
        <p14:creationId xmlns:p14="http://schemas.microsoft.com/office/powerpoint/2010/main" val="219269245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we put it</a:t>
            </a:r>
            <a:r>
              <a:rPr lang="en-US" baseline="0" dirty="0"/>
              <a:t> in matrix form, </a:t>
            </a:r>
            <a:r>
              <a:rPr lang="en-US" dirty="0"/>
              <a:t>the power iteration still works.</a:t>
            </a:r>
          </a:p>
        </p:txBody>
      </p:sp>
      <p:sp>
        <p:nvSpPr>
          <p:cNvPr id="4" name="Slide Number Placeholder 3"/>
          <p:cNvSpPr>
            <a:spLocks noGrp="1"/>
          </p:cNvSpPr>
          <p:nvPr>
            <p:ph type="sldNum" sz="quarter" idx="10"/>
          </p:nvPr>
        </p:nvSpPr>
        <p:spPr/>
        <p:txBody>
          <a:bodyPr/>
          <a:lstStyle/>
          <a:p>
            <a:pPr>
              <a:defRPr/>
            </a:pPr>
            <a:fld id="{A0D86A14-AC1F-4C9A-8DDE-CE6B11F31194}" type="slidenum">
              <a:rPr lang="en-US" smtClean="0"/>
              <a:pPr>
                <a:defRPr/>
              </a:pPr>
              <a:t>50</a:t>
            </a:fld>
            <a:endParaRPr lang="en-US"/>
          </a:p>
        </p:txBody>
      </p:sp>
    </p:spTree>
    <p:extLst>
      <p:ext uri="{BB962C8B-B14F-4D97-AF65-F5344CB8AC3E}">
        <p14:creationId xmlns:p14="http://schemas.microsoft.com/office/powerpoint/2010/main" val="288947082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14BC174-4AAD-4789-8155-44EBE776B121}" type="slidenum">
              <a:rPr lang="en-US"/>
              <a:pPr/>
              <a:t>51</a:t>
            </a:fld>
            <a:endParaRPr lang="en-US"/>
          </a:p>
        </p:txBody>
      </p:sp>
      <p:sp>
        <p:nvSpPr>
          <p:cNvPr id="58370" name="Rectangle 2"/>
          <p:cNvSpPr>
            <a:spLocks noGrp="1" noRot="1" noChangeAspect="1" noChangeArrowheads="1" noTextEdit="1"/>
          </p:cNvSpPr>
          <p:nvPr>
            <p:ph type="sldImg"/>
          </p:nvPr>
        </p:nvSpPr>
        <p:spPr>
          <a:xfrm>
            <a:off x="1258888" y="720725"/>
            <a:ext cx="4800600" cy="3600450"/>
          </a:xfrm>
          <a:ln/>
        </p:spPr>
      </p:sp>
      <p:sp>
        <p:nvSpPr>
          <p:cNvPr id="58371" name="Rectangle 3"/>
          <p:cNvSpPr>
            <a:spLocks noGrp="1" noChangeArrowheads="1"/>
          </p:cNvSpPr>
          <p:nvPr>
            <p:ph type="body" idx="1"/>
          </p:nvPr>
        </p:nvSpPr>
        <p:spPr>
          <a:xfrm>
            <a:off x="975360" y="4560570"/>
            <a:ext cx="5364480" cy="4320540"/>
          </a:xfrm>
        </p:spPr>
        <p:txBody>
          <a:bodyPr/>
          <a:lstStyle/>
          <a:p>
            <a:endParaRPr lang="en-US" dirty="0"/>
          </a:p>
        </p:txBody>
      </p:sp>
    </p:spTree>
    <p:extLst>
      <p:ext uri="{BB962C8B-B14F-4D97-AF65-F5344CB8AC3E}">
        <p14:creationId xmlns:p14="http://schemas.microsoft.com/office/powerpoint/2010/main" val="284429760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pPr>
              <a:defRPr/>
            </a:pPr>
            <a:fld id="{A0D86A14-AC1F-4C9A-8DDE-CE6B11F31194}" type="slidenum">
              <a:rPr lang="en-US" smtClean="0"/>
              <a:pPr>
                <a:defRPr/>
              </a:pPr>
              <a:t>52</a:t>
            </a:fld>
            <a:endParaRPr lang="en-US"/>
          </a:p>
        </p:txBody>
      </p:sp>
    </p:spTree>
    <p:extLst>
      <p:ext uri="{BB962C8B-B14F-4D97-AF65-F5344CB8AC3E}">
        <p14:creationId xmlns:p14="http://schemas.microsoft.com/office/powerpoint/2010/main" val="755253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F6B97CF-CFE2-414C-B9A5-428D37FC7F54}" type="slidenum">
              <a:rPr lang="en-US"/>
              <a:pPr/>
              <a:t>53</a:t>
            </a:fld>
            <a:endParaRPr lang="en-US"/>
          </a:p>
        </p:txBody>
      </p:sp>
      <p:sp>
        <p:nvSpPr>
          <p:cNvPr id="60418" name="Rectangle 2"/>
          <p:cNvSpPr>
            <a:spLocks noGrp="1" noRot="1" noChangeAspect="1" noChangeArrowheads="1" noTextEdit="1"/>
          </p:cNvSpPr>
          <p:nvPr>
            <p:ph type="sldImg"/>
          </p:nvPr>
        </p:nvSpPr>
        <p:spPr>
          <a:xfrm>
            <a:off x="1258888" y="720725"/>
            <a:ext cx="4800600" cy="3600450"/>
          </a:xfrm>
          <a:ln/>
        </p:spPr>
      </p:sp>
      <p:sp>
        <p:nvSpPr>
          <p:cNvPr id="60419" name="Rectangle 3"/>
          <p:cNvSpPr>
            <a:spLocks noGrp="1" noChangeArrowheads="1"/>
          </p:cNvSpPr>
          <p:nvPr>
            <p:ph type="body" idx="1"/>
          </p:nvPr>
        </p:nvSpPr>
        <p:spPr>
          <a:xfrm>
            <a:off x="975360" y="4560570"/>
            <a:ext cx="5364480" cy="4320540"/>
          </a:xfrm>
        </p:spPr>
        <p:txBody>
          <a:bodyPr/>
          <a:lstStyle/>
          <a:p>
            <a:r>
              <a:rPr lang="en-US" dirty="0"/>
              <a:t>Personalized search.</a:t>
            </a:r>
          </a:p>
        </p:txBody>
      </p:sp>
    </p:spTree>
    <p:extLst>
      <p:ext uri="{BB962C8B-B14F-4D97-AF65-F5344CB8AC3E}">
        <p14:creationId xmlns:p14="http://schemas.microsoft.com/office/powerpoint/2010/main" val="302773493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F6B97CF-CFE2-414C-B9A5-428D37FC7F54}" type="slidenum">
              <a:rPr lang="en-US"/>
              <a:pPr/>
              <a:t>54</a:t>
            </a:fld>
            <a:endParaRPr lang="en-US"/>
          </a:p>
        </p:txBody>
      </p:sp>
      <p:sp>
        <p:nvSpPr>
          <p:cNvPr id="60418" name="Rectangle 2"/>
          <p:cNvSpPr>
            <a:spLocks noGrp="1" noRot="1" noChangeAspect="1" noChangeArrowheads="1" noTextEdit="1"/>
          </p:cNvSpPr>
          <p:nvPr>
            <p:ph type="sldImg"/>
          </p:nvPr>
        </p:nvSpPr>
        <p:spPr>
          <a:xfrm>
            <a:off x="1258888" y="720725"/>
            <a:ext cx="4800600" cy="3600450"/>
          </a:xfrm>
          <a:ln/>
        </p:spPr>
      </p:sp>
      <p:sp>
        <p:nvSpPr>
          <p:cNvPr id="60419" name="Rectangle 3"/>
          <p:cNvSpPr>
            <a:spLocks noGrp="1" noChangeArrowheads="1"/>
          </p:cNvSpPr>
          <p:nvPr>
            <p:ph type="body" idx="1"/>
          </p:nvPr>
        </p:nvSpPr>
        <p:spPr>
          <a:xfrm>
            <a:off x="975360" y="4560570"/>
            <a:ext cx="5364480" cy="4320540"/>
          </a:xfrm>
        </p:spPr>
        <p:txBody>
          <a:bodyPr/>
          <a:lstStyle/>
          <a:p>
            <a:r>
              <a:rPr lang="en-US" dirty="0"/>
              <a:t>Teleport set: a topic-specific</a:t>
            </a:r>
            <a:r>
              <a:rPr lang="en-US" baseline="0" dirty="0"/>
              <a:t> set of relevant pages (for example, sport pages).</a:t>
            </a:r>
          </a:p>
          <a:p>
            <a:endParaRPr lang="en-US" baseline="0" dirty="0"/>
          </a:p>
          <a:p>
            <a:pPr marL="0" marR="0" lvl="1" indent="0" algn="l" defTabSz="914400" rtl="0" eaLnBrk="0" fontAlgn="base" latinLnBrk="0" hangingPunct="0">
              <a:lnSpc>
                <a:spcPct val="100000"/>
              </a:lnSpc>
              <a:spcBef>
                <a:spcPct val="30000"/>
              </a:spcBef>
              <a:spcAft>
                <a:spcPct val="0"/>
              </a:spcAft>
              <a:buClrTx/>
              <a:buSzTx/>
              <a:buFontTx/>
              <a:buNone/>
              <a:tabLst/>
              <a:defRPr/>
            </a:pPr>
            <a:r>
              <a:rPr lang="en-US" dirty="0"/>
              <a:t>For each teleport set </a:t>
            </a:r>
            <a:r>
              <a:rPr lang="en-US" b="1" i="1" dirty="0"/>
              <a:t>S</a:t>
            </a:r>
            <a:r>
              <a:rPr lang="en-US" dirty="0"/>
              <a:t>, we get a different vector </a:t>
            </a:r>
            <a:r>
              <a:rPr lang="en-US" b="1" i="1" dirty="0" err="1"/>
              <a:t>r</a:t>
            </a:r>
            <a:r>
              <a:rPr lang="en-US" b="1" i="1" baseline="-25000" dirty="0" err="1"/>
              <a:t>S</a:t>
            </a:r>
            <a:r>
              <a:rPr lang="en-US" b="0" i="0" baseline="0" dirty="0"/>
              <a:t> </a:t>
            </a:r>
            <a:r>
              <a:rPr lang="en-US" b="0" i="0" baseline="0" dirty="0">
                <a:sym typeface="Wingdings" panose="05000000000000000000" pitchFamily="2" charset="2"/>
              </a:rPr>
              <a:t> for different topics.</a:t>
            </a:r>
            <a:endParaRPr lang="en-US" b="1" i="1" baseline="-25000" dirty="0"/>
          </a:p>
        </p:txBody>
      </p:sp>
    </p:spTree>
    <p:extLst>
      <p:ext uri="{BB962C8B-B14F-4D97-AF65-F5344CB8AC3E}">
        <p14:creationId xmlns:p14="http://schemas.microsoft.com/office/powerpoint/2010/main" val="88649619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3B1B33-3DB5-487A-9A94-EB0FF87D1B81}" type="slidenum">
              <a:rPr lang="en-US"/>
              <a:pPr/>
              <a:t>55</a:t>
            </a:fld>
            <a:endParaRPr lang="en-US"/>
          </a:p>
        </p:txBody>
      </p:sp>
      <p:sp>
        <p:nvSpPr>
          <p:cNvPr id="62466" name="Rectangle 2"/>
          <p:cNvSpPr>
            <a:spLocks noGrp="1" noRot="1" noChangeAspect="1" noChangeArrowheads="1" noTextEdit="1"/>
          </p:cNvSpPr>
          <p:nvPr>
            <p:ph type="sldImg"/>
          </p:nvPr>
        </p:nvSpPr>
        <p:spPr>
          <a:xfrm>
            <a:off x="1258888" y="720725"/>
            <a:ext cx="4800600" cy="3600450"/>
          </a:xfrm>
          <a:ln/>
        </p:spPr>
      </p:sp>
      <p:sp>
        <p:nvSpPr>
          <p:cNvPr id="62467" name="Rectangle 3"/>
          <p:cNvSpPr>
            <a:spLocks noGrp="1" noChangeArrowheads="1"/>
          </p:cNvSpPr>
          <p:nvPr>
            <p:ph type="body" idx="1"/>
          </p:nvPr>
        </p:nvSpPr>
        <p:spPr>
          <a:xfrm>
            <a:off x="975360" y="4560570"/>
            <a:ext cx="5364480" cy="4320540"/>
          </a:xfrm>
        </p:spPr>
        <p:txBody>
          <a:bodyPr/>
          <a:lstStyle/>
          <a:p>
            <a:endParaRPr lang="en-US"/>
          </a:p>
        </p:txBody>
      </p:sp>
    </p:spTree>
    <p:extLst>
      <p:ext uri="{BB962C8B-B14F-4D97-AF65-F5344CB8AC3E}">
        <p14:creationId xmlns:p14="http://schemas.microsoft.com/office/powerpoint/2010/main" val="222551159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FE15090-2406-4EE3-B214-9C83997244EF}" type="slidenum">
              <a:rPr lang="en-US"/>
              <a:pPr/>
              <a:t>56</a:t>
            </a:fld>
            <a:endParaRPr lang="en-US"/>
          </a:p>
        </p:txBody>
      </p:sp>
      <p:sp>
        <p:nvSpPr>
          <p:cNvPr id="64514" name="Rectangle 2"/>
          <p:cNvSpPr>
            <a:spLocks noGrp="1" noRot="1" noChangeAspect="1" noChangeArrowheads="1" noTextEdit="1"/>
          </p:cNvSpPr>
          <p:nvPr>
            <p:ph type="sldImg"/>
          </p:nvPr>
        </p:nvSpPr>
        <p:spPr>
          <a:xfrm>
            <a:off x="1258888" y="720725"/>
            <a:ext cx="4800600" cy="3600450"/>
          </a:xfrm>
          <a:ln/>
        </p:spPr>
      </p:sp>
      <p:sp>
        <p:nvSpPr>
          <p:cNvPr id="64515" name="Rectangle 3"/>
          <p:cNvSpPr>
            <a:spLocks noGrp="1" noChangeArrowheads="1"/>
          </p:cNvSpPr>
          <p:nvPr>
            <p:ph type="body" idx="1"/>
          </p:nvPr>
        </p:nvSpPr>
        <p:spPr>
          <a:xfrm>
            <a:off x="975360" y="4560570"/>
            <a:ext cx="5364480" cy="4320540"/>
          </a:xfrm>
        </p:spPr>
        <p:txBody>
          <a:bodyPr/>
          <a:lstStyle/>
          <a:p>
            <a:r>
              <a:rPr lang="en-US" dirty="0"/>
              <a:t>Beta=0.8, and teleport to S with probability</a:t>
            </a:r>
            <a:r>
              <a:rPr lang="en-US" baseline="0" dirty="0"/>
              <a:t> of 0.2. S includes 1 only in this example.</a:t>
            </a:r>
          </a:p>
          <a:p>
            <a:endParaRPr lang="en-US" dirty="0"/>
          </a:p>
          <a:p>
            <a:r>
              <a:rPr lang="en-US" dirty="0"/>
              <a:t>As beta</a:t>
            </a:r>
            <a:r>
              <a:rPr lang="en-US" baseline="0" dirty="0"/>
              <a:t> decreases, the probability of jumping to S becomes larger. Thus, the rank of vertex 1 increases.</a:t>
            </a:r>
          </a:p>
          <a:p>
            <a:r>
              <a:rPr lang="en-US" baseline="0" dirty="0"/>
              <a:t>As S set decreases, more weight is given to vertex 1.</a:t>
            </a:r>
            <a:endParaRPr lang="en-US" dirty="0"/>
          </a:p>
        </p:txBody>
      </p:sp>
    </p:spTree>
    <p:extLst>
      <p:ext uri="{BB962C8B-B14F-4D97-AF65-F5344CB8AC3E}">
        <p14:creationId xmlns:p14="http://schemas.microsoft.com/office/powerpoint/2010/main" val="12383835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SG" dirty="0"/>
              <a:t>PageRank is one of the most important graph mining algorithms – it is more like a family of algorithms, that can be adapted to all kinds of tasks, beyond a single algorithm</a:t>
            </a:r>
          </a:p>
          <a:p>
            <a:endParaRPr lang="en-US" dirty="0"/>
          </a:p>
        </p:txBody>
      </p:sp>
      <p:sp>
        <p:nvSpPr>
          <p:cNvPr id="4" name="Slide Number Placeholder 3"/>
          <p:cNvSpPr>
            <a:spLocks noGrp="1"/>
          </p:cNvSpPr>
          <p:nvPr>
            <p:ph type="sldNum" sz="quarter" idx="5"/>
          </p:nvPr>
        </p:nvSpPr>
        <p:spPr/>
        <p:txBody>
          <a:bodyPr/>
          <a:lstStyle/>
          <a:p>
            <a:pPr>
              <a:defRPr/>
            </a:pPr>
            <a:fld id="{A0D86A14-AC1F-4C9A-8DDE-CE6B11F31194}" type="slidenum">
              <a:rPr lang="en-US" smtClean="0"/>
              <a:pPr>
                <a:defRPr/>
              </a:pPr>
              <a:t>6</a:t>
            </a:fld>
            <a:endParaRPr lang="en-US"/>
          </a:p>
        </p:txBody>
      </p:sp>
    </p:spTree>
    <p:extLst>
      <p:ext uri="{BB962C8B-B14F-4D97-AF65-F5344CB8AC3E}">
        <p14:creationId xmlns:p14="http://schemas.microsoft.com/office/powerpoint/2010/main" val="306362120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BC6B95D-3323-4703-8C13-16AE68503BE8}" type="slidenum">
              <a:rPr lang="en-US"/>
              <a:pPr/>
              <a:t>57</a:t>
            </a:fld>
            <a:endParaRPr lang="en-US"/>
          </a:p>
        </p:txBody>
      </p:sp>
      <p:sp>
        <p:nvSpPr>
          <p:cNvPr id="66562" name="Rectangle 2"/>
          <p:cNvSpPr>
            <a:spLocks noGrp="1" noRot="1" noChangeAspect="1" noChangeArrowheads="1" noTextEdit="1"/>
          </p:cNvSpPr>
          <p:nvPr>
            <p:ph type="sldImg"/>
          </p:nvPr>
        </p:nvSpPr>
        <p:spPr>
          <a:xfrm>
            <a:off x="1258888" y="720725"/>
            <a:ext cx="4800600" cy="3600450"/>
          </a:xfrm>
          <a:ln/>
        </p:spPr>
      </p:sp>
      <p:sp>
        <p:nvSpPr>
          <p:cNvPr id="66563" name="Rectangle 3"/>
          <p:cNvSpPr>
            <a:spLocks noGrp="1" noChangeArrowheads="1"/>
          </p:cNvSpPr>
          <p:nvPr>
            <p:ph type="body" idx="1"/>
          </p:nvPr>
        </p:nvSpPr>
        <p:spPr>
          <a:xfrm>
            <a:off x="975360" y="4560570"/>
            <a:ext cx="5364480" cy="4320540"/>
          </a:xfrm>
        </p:spPr>
        <p:txBody>
          <a:bodyPr/>
          <a:lstStyle/>
          <a:p>
            <a:r>
              <a:rPr lang="en-US" dirty="0"/>
              <a:t>Which topic ranking</a:t>
            </a:r>
            <a:r>
              <a:rPr lang="en-US" baseline="0" dirty="0"/>
              <a:t> to use?</a:t>
            </a:r>
          </a:p>
          <a:p>
            <a:r>
              <a:rPr lang="en-US" baseline="0" dirty="0"/>
              <a:t>There are many possibilities.</a:t>
            </a:r>
            <a:endParaRPr lang="en-US" dirty="0"/>
          </a:p>
        </p:txBody>
      </p:sp>
    </p:spTree>
    <p:extLst>
      <p:ext uri="{BB962C8B-B14F-4D97-AF65-F5344CB8AC3E}">
        <p14:creationId xmlns:p14="http://schemas.microsoft.com/office/powerpoint/2010/main" val="377101762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pPr>
              <a:defRPr/>
            </a:pPr>
            <a:fld id="{A0D86A14-AC1F-4C9A-8DDE-CE6B11F31194}" type="slidenum">
              <a:rPr lang="en-US" smtClean="0"/>
              <a:pPr>
                <a:defRPr/>
              </a:pPr>
              <a:t>58</a:t>
            </a:fld>
            <a:endParaRPr lang="en-US"/>
          </a:p>
        </p:txBody>
      </p:sp>
    </p:spTree>
    <p:extLst>
      <p:ext uri="{BB962C8B-B14F-4D97-AF65-F5344CB8AC3E}">
        <p14:creationId xmlns:p14="http://schemas.microsoft.com/office/powerpoint/2010/main" val="378214853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some</a:t>
            </a:r>
            <a:r>
              <a:rPr lang="en-US" baseline="0" dirty="0"/>
              <a:t> common patterns.</a:t>
            </a:r>
          </a:p>
          <a:p>
            <a:r>
              <a:rPr lang="en-US" baseline="0" dirty="0"/>
              <a:t>Challenges: large scale, random accesses</a:t>
            </a:r>
            <a:endParaRPr lang="en-SG" dirty="0"/>
          </a:p>
        </p:txBody>
      </p:sp>
      <p:sp>
        <p:nvSpPr>
          <p:cNvPr id="4" name="Slide Number Placeholder 3"/>
          <p:cNvSpPr>
            <a:spLocks noGrp="1"/>
          </p:cNvSpPr>
          <p:nvPr>
            <p:ph type="sldNum" sz="quarter" idx="10"/>
          </p:nvPr>
        </p:nvSpPr>
        <p:spPr/>
        <p:txBody>
          <a:bodyPr/>
          <a:lstStyle/>
          <a:p>
            <a:pPr>
              <a:defRPr/>
            </a:pPr>
            <a:fld id="{A0D86A14-AC1F-4C9A-8DDE-CE6B11F31194}" type="slidenum">
              <a:rPr lang="en-US" smtClean="0"/>
              <a:pPr>
                <a:defRPr/>
              </a:pPr>
              <a:t>59</a:t>
            </a:fld>
            <a:endParaRPr lang="en-US"/>
          </a:p>
        </p:txBody>
      </p:sp>
    </p:spTree>
    <p:extLst>
      <p:ext uri="{BB962C8B-B14F-4D97-AF65-F5344CB8AC3E}">
        <p14:creationId xmlns:p14="http://schemas.microsoft.com/office/powerpoint/2010/main" val="44264158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https://en.wikipedia.org/wiki/Bulk_synchronous_parallel</a:t>
            </a:r>
          </a:p>
          <a:p>
            <a:r>
              <a:rPr lang="en-SG" sz="1200" b="0" i="0" kern="1200" dirty="0">
                <a:solidFill>
                  <a:schemeClr val="tx1"/>
                </a:solidFill>
                <a:effectLst/>
                <a:latin typeface="Arial" charset="0"/>
                <a:ea typeface="+mn-ea"/>
                <a:cs typeface="+mn-cs"/>
              </a:rPr>
              <a:t>The </a:t>
            </a:r>
            <a:r>
              <a:rPr lang="en-SG" sz="1200" b="1" i="0" kern="1200" dirty="0">
                <a:solidFill>
                  <a:schemeClr val="tx1"/>
                </a:solidFill>
                <a:effectLst/>
                <a:latin typeface="Arial" charset="0"/>
                <a:ea typeface="+mn-ea"/>
                <a:cs typeface="+mn-cs"/>
              </a:rPr>
              <a:t>Bulk Synchronous Parallel</a:t>
            </a:r>
            <a:r>
              <a:rPr lang="en-SG" sz="1200" b="0" i="0" kern="1200" dirty="0">
                <a:solidFill>
                  <a:schemeClr val="tx1"/>
                </a:solidFill>
                <a:effectLst/>
                <a:latin typeface="Arial" charset="0"/>
                <a:ea typeface="+mn-ea"/>
                <a:cs typeface="+mn-cs"/>
              </a:rPr>
              <a:t> (BSP) </a:t>
            </a:r>
            <a:r>
              <a:rPr lang="en-SG" sz="1200" b="0" i="0" u="none" strike="noStrike" kern="1200" dirty="0">
                <a:solidFill>
                  <a:schemeClr val="tx1"/>
                </a:solidFill>
                <a:effectLst/>
                <a:latin typeface="Arial" charset="0"/>
                <a:ea typeface="+mn-ea"/>
                <a:cs typeface="+mn-cs"/>
                <a:hlinkClick r:id="rId3" tooltip="Abstract machine"/>
              </a:rPr>
              <a:t>abstract computer</a:t>
            </a:r>
            <a:r>
              <a:rPr lang="en-SG" sz="1200" b="0" i="0" kern="1200" dirty="0">
                <a:solidFill>
                  <a:schemeClr val="tx1"/>
                </a:solidFill>
                <a:effectLst/>
                <a:latin typeface="Arial" charset="0"/>
                <a:ea typeface="+mn-ea"/>
                <a:cs typeface="+mn-cs"/>
              </a:rPr>
              <a:t> is a </a:t>
            </a:r>
            <a:r>
              <a:rPr lang="en-SG" sz="1200" b="0" i="0" u="none" strike="noStrike" kern="1200" dirty="0">
                <a:solidFill>
                  <a:schemeClr val="tx1"/>
                </a:solidFill>
                <a:effectLst/>
                <a:latin typeface="Arial" charset="0"/>
                <a:ea typeface="+mn-ea"/>
                <a:cs typeface="+mn-cs"/>
                <a:hlinkClick r:id="rId4" tooltip="Bridging model"/>
              </a:rPr>
              <a:t>bridging model</a:t>
            </a:r>
            <a:r>
              <a:rPr lang="en-SG" sz="1200" b="0" i="0" kern="1200" dirty="0">
                <a:solidFill>
                  <a:schemeClr val="tx1"/>
                </a:solidFill>
                <a:effectLst/>
                <a:latin typeface="Arial" charset="0"/>
                <a:ea typeface="+mn-ea"/>
                <a:cs typeface="+mn-cs"/>
              </a:rPr>
              <a:t> for designing </a:t>
            </a:r>
            <a:r>
              <a:rPr lang="en-SG" sz="1200" b="0" i="0" u="none" strike="noStrike" kern="1200" dirty="0">
                <a:solidFill>
                  <a:schemeClr val="tx1"/>
                </a:solidFill>
                <a:effectLst/>
                <a:latin typeface="Arial" charset="0"/>
                <a:ea typeface="+mn-ea"/>
                <a:cs typeface="+mn-cs"/>
                <a:hlinkClick r:id="rId5" tooltip="Parallel algorithm"/>
              </a:rPr>
              <a:t>parallel algorithms</a:t>
            </a:r>
            <a:r>
              <a:rPr lang="en-SG" sz="1200" b="0" i="0" kern="1200" dirty="0">
                <a:solidFill>
                  <a:schemeClr val="tx1"/>
                </a:solidFill>
                <a:effectLst/>
                <a:latin typeface="Arial" charset="0"/>
                <a:ea typeface="+mn-ea"/>
                <a:cs typeface="+mn-cs"/>
              </a:rPr>
              <a:t>. It serves a purpose similar to the </a:t>
            </a:r>
            <a:r>
              <a:rPr lang="en-SG" sz="1200" b="0" i="0" u="none" strike="noStrike" kern="1200" dirty="0">
                <a:solidFill>
                  <a:schemeClr val="tx1"/>
                </a:solidFill>
                <a:effectLst/>
                <a:latin typeface="Arial" charset="0"/>
                <a:ea typeface="+mn-ea"/>
                <a:cs typeface="+mn-cs"/>
                <a:hlinkClick r:id="rId6" tooltip="Parallel Random Access Machine"/>
              </a:rPr>
              <a:t>Parallel Random Access Machine</a:t>
            </a:r>
            <a:r>
              <a:rPr lang="en-SG" sz="1200" b="0" i="0" kern="1200" dirty="0">
                <a:solidFill>
                  <a:schemeClr val="tx1"/>
                </a:solidFill>
                <a:effectLst/>
                <a:latin typeface="Arial" charset="0"/>
                <a:ea typeface="+mn-ea"/>
                <a:cs typeface="+mn-cs"/>
              </a:rPr>
              <a:t> (PRAM) model. BSP differs from PRAM by not taking communication and synchronization for granted. An important part of </a:t>
            </a:r>
            <a:r>
              <a:rPr lang="en-SG" sz="1200" b="0" i="0" kern="1200" dirty="0" err="1">
                <a:solidFill>
                  <a:schemeClr val="tx1"/>
                </a:solidFill>
                <a:effectLst/>
                <a:latin typeface="Arial" charset="0"/>
                <a:ea typeface="+mn-ea"/>
                <a:cs typeface="+mn-cs"/>
              </a:rPr>
              <a:t>analyzing</a:t>
            </a:r>
            <a:r>
              <a:rPr lang="en-SG" sz="1200" b="0" i="0" kern="1200" dirty="0">
                <a:solidFill>
                  <a:schemeClr val="tx1"/>
                </a:solidFill>
                <a:effectLst/>
                <a:latin typeface="Arial" charset="0"/>
                <a:ea typeface="+mn-ea"/>
                <a:cs typeface="+mn-cs"/>
              </a:rPr>
              <a:t> a BSP algorithm rests on quantifying the synchronization and communication needed. The BSP model was developed by </a:t>
            </a:r>
            <a:r>
              <a:rPr lang="en-SG" sz="1200" b="0" i="0" u="none" strike="noStrike" kern="1200" dirty="0">
                <a:solidFill>
                  <a:schemeClr val="tx1"/>
                </a:solidFill>
                <a:effectLst/>
                <a:latin typeface="Arial" charset="0"/>
                <a:ea typeface="+mn-ea"/>
                <a:cs typeface="+mn-cs"/>
                <a:hlinkClick r:id="rId7" tooltip="Leslie Valiant"/>
              </a:rPr>
              <a:t>Leslie Valiant</a:t>
            </a:r>
            <a:r>
              <a:rPr lang="en-SG" sz="1200" b="0" i="0" kern="1200" dirty="0">
                <a:solidFill>
                  <a:schemeClr val="tx1"/>
                </a:solidFill>
                <a:effectLst/>
                <a:latin typeface="Arial" charset="0"/>
                <a:ea typeface="+mn-ea"/>
                <a:cs typeface="+mn-cs"/>
              </a:rPr>
              <a:t> of </a:t>
            </a:r>
            <a:r>
              <a:rPr lang="en-SG" sz="1200" b="0" i="0" u="none" strike="noStrike" kern="1200" dirty="0">
                <a:solidFill>
                  <a:schemeClr val="tx1"/>
                </a:solidFill>
                <a:effectLst/>
                <a:latin typeface="Arial" charset="0"/>
                <a:ea typeface="+mn-ea"/>
                <a:cs typeface="+mn-cs"/>
                <a:hlinkClick r:id="rId8" tooltip="Harvard University"/>
              </a:rPr>
              <a:t>Harvard University</a:t>
            </a:r>
            <a:r>
              <a:rPr lang="en-SG" sz="1200" b="0" i="0" kern="1200" dirty="0">
                <a:solidFill>
                  <a:schemeClr val="tx1"/>
                </a:solidFill>
                <a:effectLst/>
                <a:latin typeface="Arial" charset="0"/>
                <a:ea typeface="+mn-ea"/>
                <a:cs typeface="+mn-cs"/>
              </a:rPr>
              <a:t> during the 1980s. Leslie</a:t>
            </a:r>
            <a:r>
              <a:rPr lang="en-SG" sz="1200" b="0" i="0" kern="1200" baseline="0" dirty="0">
                <a:solidFill>
                  <a:schemeClr val="tx1"/>
                </a:solidFill>
                <a:effectLst/>
                <a:latin typeface="Arial" charset="0"/>
                <a:ea typeface="+mn-ea"/>
                <a:cs typeface="+mn-cs"/>
              </a:rPr>
              <a:t> visited NUS in Jan 2017.</a:t>
            </a:r>
            <a:endParaRPr lang="en-SG" dirty="0"/>
          </a:p>
        </p:txBody>
      </p:sp>
      <p:sp>
        <p:nvSpPr>
          <p:cNvPr id="4" name="Slide Number Placeholder 3"/>
          <p:cNvSpPr>
            <a:spLocks noGrp="1"/>
          </p:cNvSpPr>
          <p:nvPr>
            <p:ph type="sldNum" sz="quarter" idx="10"/>
          </p:nvPr>
        </p:nvSpPr>
        <p:spPr/>
        <p:txBody>
          <a:bodyPr/>
          <a:lstStyle/>
          <a:p>
            <a:pPr>
              <a:defRPr/>
            </a:pPr>
            <a:fld id="{A0D86A14-AC1F-4C9A-8DDE-CE6B11F31194}" type="slidenum">
              <a:rPr lang="en-US" smtClean="0"/>
              <a:pPr>
                <a:defRPr/>
              </a:pPr>
              <a:t>60</a:t>
            </a:fld>
            <a:endParaRPr lang="en-US"/>
          </a:p>
        </p:txBody>
      </p:sp>
    </p:spTree>
    <p:extLst>
      <p:ext uri="{BB962C8B-B14F-4D97-AF65-F5344CB8AC3E}">
        <p14:creationId xmlns:p14="http://schemas.microsoft.com/office/powerpoint/2010/main" val="272714217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The computation is sync</a:t>
            </a:r>
            <a:r>
              <a:rPr lang="en-SG" baseline="0" dirty="0"/>
              <a:t> at each </a:t>
            </a:r>
            <a:r>
              <a:rPr lang="en-SG" baseline="0" dirty="0" err="1"/>
              <a:t>superstep</a:t>
            </a:r>
            <a:r>
              <a:rPr lang="en-SG" baseline="0" dirty="0"/>
              <a:t>.</a:t>
            </a:r>
          </a:p>
          <a:p>
            <a:endParaRPr lang="en-SG" baseline="0" dirty="0"/>
          </a:p>
          <a:p>
            <a:r>
              <a:rPr lang="en-SG" dirty="0"/>
              <a:t>Figure 2 illustrates these concepts using a simple example:</a:t>
            </a:r>
            <a:r>
              <a:rPr lang="en-SG" baseline="0" dirty="0"/>
              <a:t> </a:t>
            </a:r>
            <a:r>
              <a:rPr lang="en-SG" dirty="0"/>
              <a:t>given a strongly connected graph where each vertex contains</a:t>
            </a:r>
          </a:p>
          <a:p>
            <a:r>
              <a:rPr lang="en-SG" dirty="0"/>
              <a:t>a value, it propagates the largest value to every vertex. In each </a:t>
            </a:r>
            <a:r>
              <a:rPr lang="en-SG" dirty="0" err="1"/>
              <a:t>superstep</a:t>
            </a:r>
            <a:r>
              <a:rPr lang="en-SG" dirty="0"/>
              <a:t>, any vertex that has learned a larger value</a:t>
            </a:r>
          </a:p>
          <a:p>
            <a:r>
              <a:rPr lang="en-SG" dirty="0"/>
              <a:t>from its messages sends it to all its </a:t>
            </a:r>
            <a:r>
              <a:rPr lang="en-SG" dirty="0" err="1"/>
              <a:t>neighbors</a:t>
            </a:r>
            <a:r>
              <a:rPr lang="en-SG" dirty="0"/>
              <a:t>. When no further vertices change in a </a:t>
            </a:r>
            <a:r>
              <a:rPr lang="en-SG" dirty="0" err="1"/>
              <a:t>superstep</a:t>
            </a:r>
            <a:r>
              <a:rPr lang="en-SG" dirty="0"/>
              <a:t>, the algorithm terminates.</a:t>
            </a:r>
          </a:p>
          <a:p>
            <a:endParaRPr lang="en-SG" dirty="0"/>
          </a:p>
          <a:p>
            <a:r>
              <a:rPr lang="en-SG" dirty="0"/>
              <a:t>Maximum Value Example. Dotted lines are messages. Shaded vertices have voted to halt.</a:t>
            </a:r>
          </a:p>
        </p:txBody>
      </p:sp>
      <p:sp>
        <p:nvSpPr>
          <p:cNvPr id="4" name="Slide Number Placeholder 3"/>
          <p:cNvSpPr>
            <a:spLocks noGrp="1"/>
          </p:cNvSpPr>
          <p:nvPr>
            <p:ph type="sldNum" sz="quarter" idx="10"/>
          </p:nvPr>
        </p:nvSpPr>
        <p:spPr/>
        <p:txBody>
          <a:bodyPr/>
          <a:lstStyle/>
          <a:p>
            <a:pPr>
              <a:defRPr/>
            </a:pPr>
            <a:fld id="{A0D86A14-AC1F-4C9A-8DDE-CE6B11F31194}" type="slidenum">
              <a:rPr lang="en-US" smtClean="0"/>
              <a:pPr>
                <a:defRPr/>
              </a:pPr>
              <a:t>61</a:t>
            </a:fld>
            <a:endParaRPr lang="en-US"/>
          </a:p>
        </p:txBody>
      </p:sp>
    </p:spTree>
    <p:extLst>
      <p:ext uri="{BB962C8B-B14F-4D97-AF65-F5344CB8AC3E}">
        <p14:creationId xmlns:p14="http://schemas.microsoft.com/office/powerpoint/2010/main" val="244658423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The computation is sync</a:t>
            </a:r>
            <a:r>
              <a:rPr lang="en-SG" baseline="0" dirty="0"/>
              <a:t> at each </a:t>
            </a:r>
            <a:r>
              <a:rPr lang="en-SG" baseline="0" dirty="0" err="1"/>
              <a:t>superstep</a:t>
            </a:r>
            <a:r>
              <a:rPr lang="en-SG" baseline="0" dirty="0"/>
              <a:t>.</a:t>
            </a:r>
          </a:p>
          <a:p>
            <a:endParaRPr lang="en-SG" baseline="0" dirty="0"/>
          </a:p>
          <a:p>
            <a:r>
              <a:rPr lang="en-SG" dirty="0"/>
              <a:t>Figure 2 illustrates these concepts using a simple example:</a:t>
            </a:r>
            <a:r>
              <a:rPr lang="en-SG" baseline="0" dirty="0"/>
              <a:t> </a:t>
            </a:r>
            <a:r>
              <a:rPr lang="en-SG" dirty="0"/>
              <a:t>given a strongly connected graph where each vertex contains</a:t>
            </a:r>
          </a:p>
          <a:p>
            <a:r>
              <a:rPr lang="en-SG" dirty="0"/>
              <a:t>a value, it propagates the largest value to every vertex. In each </a:t>
            </a:r>
            <a:r>
              <a:rPr lang="en-SG" dirty="0" err="1"/>
              <a:t>superstep</a:t>
            </a:r>
            <a:r>
              <a:rPr lang="en-SG" dirty="0"/>
              <a:t>, any vertex that has learned a larger value</a:t>
            </a:r>
          </a:p>
          <a:p>
            <a:r>
              <a:rPr lang="en-SG" dirty="0"/>
              <a:t>from its messages sends it to all its </a:t>
            </a:r>
            <a:r>
              <a:rPr lang="en-SG" dirty="0" err="1"/>
              <a:t>neighbors</a:t>
            </a:r>
            <a:r>
              <a:rPr lang="en-SG" dirty="0"/>
              <a:t>. When no further vertices change in a </a:t>
            </a:r>
            <a:r>
              <a:rPr lang="en-SG" dirty="0" err="1"/>
              <a:t>superstep</a:t>
            </a:r>
            <a:r>
              <a:rPr lang="en-SG" dirty="0"/>
              <a:t>, the algorithm terminates.</a:t>
            </a:r>
          </a:p>
          <a:p>
            <a:endParaRPr lang="en-SG" dirty="0"/>
          </a:p>
          <a:p>
            <a:r>
              <a:rPr lang="en-SG" dirty="0"/>
              <a:t>Maximum Value Example. </a:t>
            </a:r>
            <a:r>
              <a:rPr lang="en-SG"/>
              <a:t>Dotted lines are </a:t>
            </a:r>
            <a:r>
              <a:rPr lang="en-SG" dirty="0"/>
              <a:t>messages. Shaded vertices have voted to halt.</a:t>
            </a:r>
          </a:p>
        </p:txBody>
      </p:sp>
      <p:sp>
        <p:nvSpPr>
          <p:cNvPr id="4" name="Slide Number Placeholder 3"/>
          <p:cNvSpPr>
            <a:spLocks noGrp="1"/>
          </p:cNvSpPr>
          <p:nvPr>
            <p:ph type="sldNum" sz="quarter" idx="10"/>
          </p:nvPr>
        </p:nvSpPr>
        <p:spPr/>
        <p:txBody>
          <a:bodyPr/>
          <a:lstStyle/>
          <a:p>
            <a:pPr>
              <a:defRPr/>
            </a:pPr>
            <a:fld id="{A0D86A14-AC1F-4C9A-8DDE-CE6B11F31194}" type="slidenum">
              <a:rPr lang="en-US" smtClean="0"/>
              <a:pPr>
                <a:defRPr/>
              </a:pPr>
              <a:t>62</a:t>
            </a:fld>
            <a:endParaRPr lang="en-US"/>
          </a:p>
        </p:txBody>
      </p:sp>
    </p:spTree>
    <p:extLst>
      <p:ext uri="{BB962C8B-B14F-4D97-AF65-F5344CB8AC3E}">
        <p14:creationId xmlns:p14="http://schemas.microsoft.com/office/powerpoint/2010/main" val="103127521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The computation is sync</a:t>
            </a:r>
            <a:r>
              <a:rPr lang="en-SG" baseline="0" dirty="0"/>
              <a:t> at each </a:t>
            </a:r>
            <a:r>
              <a:rPr lang="en-SG" baseline="0" dirty="0" err="1"/>
              <a:t>superstep</a:t>
            </a:r>
            <a:r>
              <a:rPr lang="en-SG" baseline="0" dirty="0"/>
              <a:t>.</a:t>
            </a:r>
          </a:p>
          <a:p>
            <a:endParaRPr lang="en-SG" baseline="0" dirty="0"/>
          </a:p>
          <a:p>
            <a:r>
              <a:rPr lang="en-SG" dirty="0"/>
              <a:t>Figure 2 illustrates these concepts using a simple example:</a:t>
            </a:r>
            <a:r>
              <a:rPr lang="en-SG" baseline="0" dirty="0"/>
              <a:t> </a:t>
            </a:r>
            <a:r>
              <a:rPr lang="en-SG" dirty="0"/>
              <a:t>given a strongly connected graph where each vertex contains</a:t>
            </a:r>
          </a:p>
          <a:p>
            <a:r>
              <a:rPr lang="en-SG" dirty="0"/>
              <a:t>a value, it propagates the largest value to every vertex. In each </a:t>
            </a:r>
            <a:r>
              <a:rPr lang="en-SG" dirty="0" err="1"/>
              <a:t>superstep</a:t>
            </a:r>
            <a:r>
              <a:rPr lang="en-SG" dirty="0"/>
              <a:t>, any vertex that has learned a larger value</a:t>
            </a:r>
          </a:p>
          <a:p>
            <a:r>
              <a:rPr lang="en-SG" dirty="0"/>
              <a:t>from its messages sends it to all its </a:t>
            </a:r>
            <a:r>
              <a:rPr lang="en-SG" dirty="0" err="1"/>
              <a:t>neighbors</a:t>
            </a:r>
            <a:r>
              <a:rPr lang="en-SG" dirty="0"/>
              <a:t>. When no further vertices change in a </a:t>
            </a:r>
            <a:r>
              <a:rPr lang="en-SG" dirty="0" err="1"/>
              <a:t>superstep</a:t>
            </a:r>
            <a:r>
              <a:rPr lang="en-SG" dirty="0"/>
              <a:t>, the algorithm terminates.</a:t>
            </a:r>
          </a:p>
          <a:p>
            <a:endParaRPr lang="en-SG" dirty="0"/>
          </a:p>
          <a:p>
            <a:r>
              <a:rPr lang="en-SG" dirty="0"/>
              <a:t>Maximum Value Example. </a:t>
            </a:r>
            <a:r>
              <a:rPr lang="en-SG"/>
              <a:t>Dotted lines are </a:t>
            </a:r>
            <a:r>
              <a:rPr lang="en-SG" dirty="0"/>
              <a:t>messages. Shaded vertices have voted to halt.</a:t>
            </a:r>
          </a:p>
        </p:txBody>
      </p:sp>
      <p:sp>
        <p:nvSpPr>
          <p:cNvPr id="4" name="Slide Number Placeholder 3"/>
          <p:cNvSpPr>
            <a:spLocks noGrp="1"/>
          </p:cNvSpPr>
          <p:nvPr>
            <p:ph type="sldNum" sz="quarter" idx="10"/>
          </p:nvPr>
        </p:nvSpPr>
        <p:spPr/>
        <p:txBody>
          <a:bodyPr/>
          <a:lstStyle/>
          <a:p>
            <a:pPr>
              <a:defRPr/>
            </a:pPr>
            <a:fld id="{A0D86A14-AC1F-4C9A-8DDE-CE6B11F31194}" type="slidenum">
              <a:rPr lang="en-US" smtClean="0"/>
              <a:pPr>
                <a:defRPr/>
              </a:pPr>
              <a:t>63</a:t>
            </a:fld>
            <a:endParaRPr lang="en-US"/>
          </a:p>
        </p:txBody>
      </p:sp>
    </p:spTree>
    <p:extLst>
      <p:ext uri="{BB962C8B-B14F-4D97-AF65-F5344CB8AC3E}">
        <p14:creationId xmlns:p14="http://schemas.microsoft.com/office/powerpoint/2010/main" val="16907684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The computation is sync</a:t>
            </a:r>
            <a:r>
              <a:rPr lang="en-SG" baseline="0" dirty="0"/>
              <a:t> at each </a:t>
            </a:r>
            <a:r>
              <a:rPr lang="en-SG" baseline="0" dirty="0" err="1"/>
              <a:t>superstep</a:t>
            </a:r>
            <a:r>
              <a:rPr lang="en-SG" baseline="0" dirty="0"/>
              <a:t>.</a:t>
            </a:r>
          </a:p>
          <a:p>
            <a:endParaRPr lang="en-SG" baseline="0" dirty="0"/>
          </a:p>
          <a:p>
            <a:r>
              <a:rPr lang="en-SG" dirty="0"/>
              <a:t>Figure 2 illustrates these concepts using a simple example:</a:t>
            </a:r>
            <a:r>
              <a:rPr lang="en-SG" baseline="0" dirty="0"/>
              <a:t> </a:t>
            </a:r>
            <a:r>
              <a:rPr lang="en-SG" dirty="0"/>
              <a:t>given a strongly connected graph where each vertex contains</a:t>
            </a:r>
          </a:p>
          <a:p>
            <a:r>
              <a:rPr lang="en-SG" dirty="0"/>
              <a:t>a value, it propagates the largest value to every vertex. In each </a:t>
            </a:r>
            <a:r>
              <a:rPr lang="en-SG" dirty="0" err="1"/>
              <a:t>superstep</a:t>
            </a:r>
            <a:r>
              <a:rPr lang="en-SG" dirty="0"/>
              <a:t>, any vertex that has learned a larger value</a:t>
            </a:r>
          </a:p>
          <a:p>
            <a:r>
              <a:rPr lang="en-SG" dirty="0"/>
              <a:t>from its messages sends it to all its </a:t>
            </a:r>
            <a:r>
              <a:rPr lang="en-SG" dirty="0" err="1"/>
              <a:t>neighbors</a:t>
            </a:r>
            <a:r>
              <a:rPr lang="en-SG" dirty="0"/>
              <a:t>. When no further vertices change in a </a:t>
            </a:r>
            <a:r>
              <a:rPr lang="en-SG" dirty="0" err="1"/>
              <a:t>superstep</a:t>
            </a:r>
            <a:r>
              <a:rPr lang="en-SG" dirty="0"/>
              <a:t>, the algorithm terminates.</a:t>
            </a:r>
          </a:p>
          <a:p>
            <a:endParaRPr lang="en-SG" dirty="0"/>
          </a:p>
          <a:p>
            <a:r>
              <a:rPr lang="en-SG" dirty="0"/>
              <a:t>Maximum Value Example. </a:t>
            </a:r>
            <a:r>
              <a:rPr lang="en-SG"/>
              <a:t>Dotted lines are </a:t>
            </a:r>
            <a:r>
              <a:rPr lang="en-SG" dirty="0"/>
              <a:t>messages. Shaded vertices have voted to halt.</a:t>
            </a:r>
          </a:p>
        </p:txBody>
      </p:sp>
      <p:sp>
        <p:nvSpPr>
          <p:cNvPr id="4" name="Slide Number Placeholder 3"/>
          <p:cNvSpPr>
            <a:spLocks noGrp="1"/>
          </p:cNvSpPr>
          <p:nvPr>
            <p:ph type="sldNum" sz="quarter" idx="10"/>
          </p:nvPr>
        </p:nvSpPr>
        <p:spPr/>
        <p:txBody>
          <a:bodyPr/>
          <a:lstStyle/>
          <a:p>
            <a:pPr>
              <a:defRPr/>
            </a:pPr>
            <a:fld id="{A0D86A14-AC1F-4C9A-8DDE-CE6B11F31194}" type="slidenum">
              <a:rPr lang="en-US" smtClean="0"/>
              <a:pPr>
                <a:defRPr/>
              </a:pPr>
              <a:t>64</a:t>
            </a:fld>
            <a:endParaRPr lang="en-US"/>
          </a:p>
        </p:txBody>
      </p:sp>
    </p:spTree>
    <p:extLst>
      <p:ext uri="{BB962C8B-B14F-4D97-AF65-F5344CB8AC3E}">
        <p14:creationId xmlns:p14="http://schemas.microsoft.com/office/powerpoint/2010/main" val="384977373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The computation is sync</a:t>
            </a:r>
            <a:r>
              <a:rPr lang="en-SG" baseline="0" dirty="0"/>
              <a:t> at each </a:t>
            </a:r>
            <a:r>
              <a:rPr lang="en-SG" baseline="0" dirty="0" err="1"/>
              <a:t>superstep</a:t>
            </a:r>
            <a:r>
              <a:rPr lang="en-SG" baseline="0" dirty="0"/>
              <a:t>.</a:t>
            </a:r>
          </a:p>
          <a:p>
            <a:endParaRPr lang="en-SG" baseline="0" dirty="0"/>
          </a:p>
          <a:p>
            <a:r>
              <a:rPr lang="en-SG" dirty="0"/>
              <a:t>Figure 2 illustrates these concepts using a simple example:</a:t>
            </a:r>
            <a:r>
              <a:rPr lang="en-SG" baseline="0" dirty="0"/>
              <a:t> </a:t>
            </a:r>
            <a:r>
              <a:rPr lang="en-SG" dirty="0"/>
              <a:t>given a strongly connected graph where each vertex contains</a:t>
            </a:r>
          </a:p>
          <a:p>
            <a:r>
              <a:rPr lang="en-SG" dirty="0"/>
              <a:t>a value, it propagates the largest value to every vertex. In each </a:t>
            </a:r>
            <a:r>
              <a:rPr lang="en-SG" dirty="0" err="1"/>
              <a:t>superstep</a:t>
            </a:r>
            <a:r>
              <a:rPr lang="en-SG" dirty="0"/>
              <a:t>, any vertex that has learned a larger value</a:t>
            </a:r>
          </a:p>
          <a:p>
            <a:r>
              <a:rPr lang="en-SG" dirty="0"/>
              <a:t>from its messages sends it to all its </a:t>
            </a:r>
            <a:r>
              <a:rPr lang="en-SG" dirty="0" err="1"/>
              <a:t>neighbors</a:t>
            </a:r>
            <a:r>
              <a:rPr lang="en-SG" dirty="0"/>
              <a:t>. When no further vertices change in a </a:t>
            </a:r>
            <a:r>
              <a:rPr lang="en-SG" dirty="0" err="1"/>
              <a:t>superstep</a:t>
            </a:r>
            <a:r>
              <a:rPr lang="en-SG" dirty="0"/>
              <a:t>, the algorithm terminates.</a:t>
            </a:r>
          </a:p>
          <a:p>
            <a:endParaRPr lang="en-SG" dirty="0"/>
          </a:p>
          <a:p>
            <a:r>
              <a:rPr lang="en-SG" dirty="0"/>
              <a:t>Maximum Value Example. Dotted lines are messages. Shaded vertices have voted to halt.</a:t>
            </a:r>
          </a:p>
        </p:txBody>
      </p:sp>
      <p:sp>
        <p:nvSpPr>
          <p:cNvPr id="4" name="Slide Number Placeholder 3"/>
          <p:cNvSpPr>
            <a:spLocks noGrp="1"/>
          </p:cNvSpPr>
          <p:nvPr>
            <p:ph type="sldNum" sz="quarter" idx="10"/>
          </p:nvPr>
        </p:nvSpPr>
        <p:spPr/>
        <p:txBody>
          <a:bodyPr/>
          <a:lstStyle/>
          <a:p>
            <a:pPr>
              <a:defRPr/>
            </a:pPr>
            <a:fld id="{A0D86A14-AC1F-4C9A-8DDE-CE6B11F31194}" type="slidenum">
              <a:rPr lang="en-US" smtClean="0"/>
              <a:pPr>
                <a:defRPr/>
              </a:pPr>
              <a:t>65</a:t>
            </a:fld>
            <a:endParaRPr lang="en-US"/>
          </a:p>
        </p:txBody>
      </p:sp>
    </p:spTree>
    <p:extLst>
      <p:ext uri="{BB962C8B-B14F-4D97-AF65-F5344CB8AC3E}">
        <p14:creationId xmlns:p14="http://schemas.microsoft.com/office/powerpoint/2010/main" val="405278343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Heartbeat to check whether a machine is alive.</a:t>
            </a:r>
          </a:p>
          <a:p>
            <a:r>
              <a:rPr lang="en-SG" dirty="0"/>
              <a:t>Checkpoint:</a:t>
            </a:r>
            <a:r>
              <a:rPr lang="en-SG" baseline="0" dirty="0"/>
              <a:t> have a snapshot</a:t>
            </a:r>
          </a:p>
          <a:p>
            <a:r>
              <a:rPr lang="en-SG" baseline="0" dirty="0"/>
              <a:t>Revert: reverse the computation and restore to a certain snapshot.</a:t>
            </a:r>
            <a:endParaRPr lang="en-SG" dirty="0"/>
          </a:p>
        </p:txBody>
      </p:sp>
      <p:sp>
        <p:nvSpPr>
          <p:cNvPr id="4" name="Slide Number Placeholder 3"/>
          <p:cNvSpPr>
            <a:spLocks noGrp="1"/>
          </p:cNvSpPr>
          <p:nvPr>
            <p:ph type="sldNum" sz="quarter" idx="10"/>
          </p:nvPr>
        </p:nvSpPr>
        <p:spPr/>
        <p:txBody>
          <a:bodyPr/>
          <a:lstStyle/>
          <a:p>
            <a:pPr>
              <a:defRPr/>
            </a:pPr>
            <a:fld id="{A0D86A14-AC1F-4C9A-8DDE-CE6B11F31194}" type="slidenum">
              <a:rPr lang="en-US" smtClean="0"/>
              <a:pPr>
                <a:defRPr/>
              </a:pPr>
              <a:t>66</a:t>
            </a:fld>
            <a:endParaRPr lang="en-US"/>
          </a:p>
        </p:txBody>
      </p:sp>
    </p:spTree>
    <p:extLst>
      <p:ext uri="{BB962C8B-B14F-4D97-AF65-F5344CB8AC3E}">
        <p14:creationId xmlns:p14="http://schemas.microsoft.com/office/powerpoint/2010/main" val="15020256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“Simplified” refers to PageRank with no teleport</a:t>
            </a:r>
          </a:p>
          <a:p>
            <a:r>
              <a:rPr lang="en-SG" dirty="0"/>
              <a:t>(The standard meaning of “PageRank” does include the use of teleport)</a:t>
            </a:r>
          </a:p>
          <a:p>
            <a:endParaRPr lang="en-SG" dirty="0"/>
          </a:p>
        </p:txBody>
      </p:sp>
      <p:sp>
        <p:nvSpPr>
          <p:cNvPr id="4" name="Slide Number Placeholder 3"/>
          <p:cNvSpPr>
            <a:spLocks noGrp="1"/>
          </p:cNvSpPr>
          <p:nvPr>
            <p:ph type="sldNum" sz="quarter" idx="10"/>
          </p:nvPr>
        </p:nvSpPr>
        <p:spPr/>
        <p:txBody>
          <a:bodyPr/>
          <a:lstStyle/>
          <a:p>
            <a:pPr>
              <a:defRPr/>
            </a:pPr>
            <a:fld id="{A0D86A14-AC1F-4C9A-8DDE-CE6B11F31194}" type="slidenum">
              <a:rPr lang="en-US" smtClean="0"/>
              <a:pPr>
                <a:defRPr/>
              </a:pPr>
              <a:t>7</a:t>
            </a:fld>
            <a:endParaRPr lang="en-US"/>
          </a:p>
        </p:txBody>
      </p:sp>
    </p:spTree>
    <p:extLst>
      <p:ext uri="{BB962C8B-B14F-4D97-AF65-F5344CB8AC3E}">
        <p14:creationId xmlns:p14="http://schemas.microsoft.com/office/powerpoint/2010/main" val="272057031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Heartbeat to check whether a machine is alive.</a:t>
            </a:r>
          </a:p>
          <a:p>
            <a:r>
              <a:rPr lang="en-SG" dirty="0"/>
              <a:t>Checkpoint:</a:t>
            </a:r>
            <a:r>
              <a:rPr lang="en-SG" baseline="0" dirty="0"/>
              <a:t> have a snapshot</a:t>
            </a:r>
          </a:p>
          <a:p>
            <a:r>
              <a:rPr lang="en-SG" baseline="0" dirty="0"/>
              <a:t>Revert: reverse the computation and restore to a certain snapshot.</a:t>
            </a:r>
            <a:endParaRPr lang="en-SG" dirty="0"/>
          </a:p>
        </p:txBody>
      </p:sp>
      <p:sp>
        <p:nvSpPr>
          <p:cNvPr id="4" name="Slide Number Placeholder 3"/>
          <p:cNvSpPr>
            <a:spLocks noGrp="1"/>
          </p:cNvSpPr>
          <p:nvPr>
            <p:ph type="sldNum" sz="quarter" idx="10"/>
          </p:nvPr>
        </p:nvSpPr>
        <p:spPr/>
        <p:txBody>
          <a:bodyPr/>
          <a:lstStyle/>
          <a:p>
            <a:pPr>
              <a:defRPr/>
            </a:pPr>
            <a:fld id="{A0D86A14-AC1F-4C9A-8DDE-CE6B11F31194}" type="slidenum">
              <a:rPr lang="en-US" smtClean="0"/>
              <a:pPr>
                <a:defRPr/>
              </a:pPr>
              <a:t>67</a:t>
            </a:fld>
            <a:endParaRPr lang="en-US"/>
          </a:p>
        </p:txBody>
      </p:sp>
    </p:spTree>
    <p:extLst>
      <p:ext uri="{BB962C8B-B14F-4D97-AF65-F5344CB8AC3E}">
        <p14:creationId xmlns:p14="http://schemas.microsoft.com/office/powerpoint/2010/main" val="241267832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An open-source</a:t>
            </a:r>
            <a:r>
              <a:rPr lang="en-SG" baseline="0" dirty="0"/>
              <a:t> system</a:t>
            </a:r>
            <a:endParaRPr lang="en-SG" dirty="0"/>
          </a:p>
        </p:txBody>
      </p:sp>
      <p:sp>
        <p:nvSpPr>
          <p:cNvPr id="4" name="Slide Number Placeholder 3"/>
          <p:cNvSpPr>
            <a:spLocks noGrp="1"/>
          </p:cNvSpPr>
          <p:nvPr>
            <p:ph type="sldNum" sz="quarter" idx="10"/>
          </p:nvPr>
        </p:nvSpPr>
        <p:spPr/>
        <p:txBody>
          <a:bodyPr/>
          <a:lstStyle/>
          <a:p>
            <a:pPr>
              <a:defRPr/>
            </a:pPr>
            <a:fld id="{A0D86A14-AC1F-4C9A-8DDE-CE6B11F31194}" type="slidenum">
              <a:rPr lang="en-US" smtClean="0"/>
              <a:pPr>
                <a:defRPr/>
              </a:pPr>
              <a:t>70</a:t>
            </a:fld>
            <a:endParaRPr lang="en-US"/>
          </a:p>
        </p:txBody>
      </p:sp>
    </p:spTree>
    <p:extLst>
      <p:ext uri="{BB962C8B-B14F-4D97-AF65-F5344CB8AC3E}">
        <p14:creationId xmlns:p14="http://schemas.microsoft.com/office/powerpoint/2010/main" val="219484882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http://spark.apache.org/docs/latest/graphx-programming-guide.html</a:t>
            </a:r>
          </a:p>
          <a:p>
            <a:r>
              <a:rPr lang="en-SG" dirty="0"/>
              <a:t>https://graphframes.github.io/graphframes/docs/_site/index.html</a:t>
            </a:r>
          </a:p>
          <a:p>
            <a:endParaRPr lang="en-SG" dirty="0"/>
          </a:p>
        </p:txBody>
      </p:sp>
      <p:sp>
        <p:nvSpPr>
          <p:cNvPr id="4" name="Slide Number Placeholder 3"/>
          <p:cNvSpPr>
            <a:spLocks noGrp="1"/>
          </p:cNvSpPr>
          <p:nvPr>
            <p:ph type="sldNum" sz="quarter" idx="10"/>
          </p:nvPr>
        </p:nvSpPr>
        <p:spPr/>
        <p:txBody>
          <a:bodyPr/>
          <a:lstStyle/>
          <a:p>
            <a:pPr>
              <a:defRPr/>
            </a:pPr>
            <a:fld id="{A0D86A14-AC1F-4C9A-8DDE-CE6B11F31194}" type="slidenum">
              <a:rPr lang="en-US" smtClean="0"/>
              <a:pPr>
                <a:defRPr/>
              </a:pPr>
              <a:t>71</a:t>
            </a:fld>
            <a:endParaRPr lang="en-US"/>
          </a:p>
        </p:txBody>
      </p:sp>
    </p:spTree>
    <p:extLst>
      <p:ext uri="{BB962C8B-B14F-4D97-AF65-F5344CB8AC3E}">
        <p14:creationId xmlns:p14="http://schemas.microsoft.com/office/powerpoint/2010/main" val="114533192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weighted page rank algorithm: PR = 0.15+0.85*sum(PR*weight)</a:t>
            </a:r>
            <a:endParaRPr lang="en-SG" dirty="0"/>
          </a:p>
        </p:txBody>
      </p:sp>
      <p:sp>
        <p:nvSpPr>
          <p:cNvPr id="4" name="Slide Number Placeholder 3"/>
          <p:cNvSpPr>
            <a:spLocks noGrp="1"/>
          </p:cNvSpPr>
          <p:nvPr>
            <p:ph type="sldNum" sz="quarter" idx="5"/>
          </p:nvPr>
        </p:nvSpPr>
        <p:spPr/>
        <p:txBody>
          <a:bodyPr/>
          <a:lstStyle/>
          <a:p>
            <a:pPr>
              <a:defRPr/>
            </a:pPr>
            <a:fld id="{A0D86A14-AC1F-4C9A-8DDE-CE6B11F31194}" type="slidenum">
              <a:rPr lang="en-US" smtClean="0"/>
              <a:pPr>
                <a:defRPr/>
              </a:pPr>
              <a:t>72</a:t>
            </a:fld>
            <a:endParaRPr lang="en-US"/>
          </a:p>
        </p:txBody>
      </p:sp>
    </p:spTree>
    <p:extLst>
      <p:ext uri="{BB962C8B-B14F-4D97-AF65-F5344CB8AC3E}">
        <p14:creationId xmlns:p14="http://schemas.microsoft.com/office/powerpoint/2010/main" val="366200774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https://engineering.fb.com/2016/10/19/core-data/a-comparison-of-state-of-the-art-graph-processing-systems/#:~:text=Giraph%20is%20more%20memory%2Defficient,making%20it%20more%20efficient%20overall.</a:t>
            </a:r>
          </a:p>
          <a:p>
            <a:endParaRPr lang="en-SG" dirty="0"/>
          </a:p>
        </p:txBody>
      </p:sp>
      <p:sp>
        <p:nvSpPr>
          <p:cNvPr id="4" name="Slide Number Placeholder 3"/>
          <p:cNvSpPr>
            <a:spLocks noGrp="1"/>
          </p:cNvSpPr>
          <p:nvPr>
            <p:ph type="sldNum" sz="quarter" idx="5"/>
          </p:nvPr>
        </p:nvSpPr>
        <p:spPr/>
        <p:txBody>
          <a:bodyPr/>
          <a:lstStyle/>
          <a:p>
            <a:pPr>
              <a:defRPr/>
            </a:pPr>
            <a:fld id="{A0D86A14-AC1F-4C9A-8DDE-CE6B11F31194}" type="slidenum">
              <a:rPr lang="en-US" smtClean="0"/>
              <a:pPr>
                <a:defRPr/>
              </a:pPr>
              <a:t>75</a:t>
            </a:fld>
            <a:endParaRPr lang="en-US"/>
          </a:p>
        </p:txBody>
      </p:sp>
    </p:spTree>
    <p:extLst>
      <p:ext uri="{BB962C8B-B14F-4D97-AF65-F5344CB8AC3E}">
        <p14:creationId xmlns:p14="http://schemas.microsoft.com/office/powerpoint/2010/main" val="37993310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a:t>
            </a:r>
            <a:r>
              <a:rPr lang="en-US" baseline="0" dirty="0"/>
              <a:t>b graphs. In this chapter, we will use Web graph as an example.</a:t>
            </a:r>
            <a:endParaRPr lang="en-SG" dirty="0"/>
          </a:p>
        </p:txBody>
      </p:sp>
      <p:sp>
        <p:nvSpPr>
          <p:cNvPr id="4" name="Slide Number Placeholder 3"/>
          <p:cNvSpPr>
            <a:spLocks noGrp="1"/>
          </p:cNvSpPr>
          <p:nvPr>
            <p:ph type="sldNum" sz="quarter" idx="10"/>
          </p:nvPr>
        </p:nvSpPr>
        <p:spPr/>
        <p:txBody>
          <a:bodyPr/>
          <a:lstStyle/>
          <a:p>
            <a:pPr>
              <a:defRPr/>
            </a:pPr>
            <a:fld id="{A0D86A14-AC1F-4C9A-8DDE-CE6B11F31194}" type="slidenum">
              <a:rPr lang="en-US" smtClean="0"/>
              <a:pPr>
                <a:defRPr/>
              </a:pPr>
              <a:t>8</a:t>
            </a:fld>
            <a:endParaRPr lang="en-US"/>
          </a:p>
        </p:txBody>
      </p:sp>
    </p:spTree>
    <p:extLst>
      <p:ext uri="{BB962C8B-B14F-4D97-AF65-F5344CB8AC3E}">
        <p14:creationId xmlns:p14="http://schemas.microsoft.com/office/powerpoint/2010/main" val="40123851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PageRank was very important to the success of google in its early days</a:t>
            </a:r>
          </a:p>
          <a:p>
            <a:r>
              <a:rPr lang="en-US" dirty="0"/>
              <a:t>In bioinformatics – </a:t>
            </a:r>
            <a:r>
              <a:rPr lang="en-US" dirty="0" err="1"/>
              <a:t>GeneRank</a:t>
            </a:r>
            <a:r>
              <a:rPr lang="en-US" dirty="0"/>
              <a:t>, </a:t>
            </a:r>
            <a:r>
              <a:rPr lang="en-US" dirty="0" err="1"/>
              <a:t>ProteinRank</a:t>
            </a:r>
            <a:endParaRPr lang="en-US" dirty="0"/>
          </a:p>
        </p:txBody>
      </p:sp>
      <p:sp>
        <p:nvSpPr>
          <p:cNvPr id="4" name="Slide Number Placeholder 3"/>
          <p:cNvSpPr>
            <a:spLocks noGrp="1"/>
          </p:cNvSpPr>
          <p:nvPr>
            <p:ph type="sldNum" sz="quarter" idx="5"/>
          </p:nvPr>
        </p:nvSpPr>
        <p:spPr/>
        <p:txBody>
          <a:bodyPr/>
          <a:lstStyle/>
          <a:p>
            <a:pPr>
              <a:defRPr/>
            </a:pPr>
            <a:fld id="{A0D86A14-AC1F-4C9A-8DDE-CE6B11F31194}" type="slidenum">
              <a:rPr lang="en-US" smtClean="0"/>
              <a:pPr>
                <a:defRPr/>
              </a:pPr>
              <a:t>9</a:t>
            </a:fld>
            <a:endParaRPr lang="en-US"/>
          </a:p>
        </p:txBody>
      </p:sp>
    </p:spTree>
    <p:extLst>
      <p:ext uri="{BB962C8B-B14F-4D97-AF65-F5344CB8AC3E}">
        <p14:creationId xmlns:p14="http://schemas.microsoft.com/office/powerpoint/2010/main" val="19689530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higher score means higher</a:t>
            </a:r>
            <a:r>
              <a:rPr lang="en-US" baseline="0" dirty="0"/>
              <a:t> importance.</a:t>
            </a:r>
            <a:endParaRPr lang="en-SG" dirty="0"/>
          </a:p>
        </p:txBody>
      </p:sp>
      <p:sp>
        <p:nvSpPr>
          <p:cNvPr id="4" name="Slide Number Placeholder 3"/>
          <p:cNvSpPr>
            <a:spLocks noGrp="1"/>
          </p:cNvSpPr>
          <p:nvPr>
            <p:ph type="sldNum" sz="quarter" idx="10"/>
          </p:nvPr>
        </p:nvSpPr>
        <p:spPr/>
        <p:txBody>
          <a:bodyPr/>
          <a:lstStyle/>
          <a:p>
            <a:pPr>
              <a:defRPr/>
            </a:pPr>
            <a:fld id="{A0D86A14-AC1F-4C9A-8DDE-CE6B11F31194}" type="slidenum">
              <a:rPr lang="en-US" smtClean="0"/>
              <a:pPr>
                <a:defRPr/>
              </a:pPr>
              <a:t>13</a:t>
            </a:fld>
            <a:endParaRPr lang="en-US"/>
          </a:p>
        </p:txBody>
      </p:sp>
    </p:spTree>
    <p:extLst>
      <p:ext uri="{BB962C8B-B14F-4D97-AF65-F5344CB8AC3E}">
        <p14:creationId xmlns:p14="http://schemas.microsoft.com/office/powerpoint/2010/main" val="5605036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48130" name="Rectangle 2"/>
          <p:cNvSpPr>
            <a:spLocks noGrp="1" noChangeArrowheads="1"/>
          </p:cNvSpPr>
          <p:nvPr>
            <p:ph type="ctrTitle"/>
          </p:nvPr>
        </p:nvSpPr>
        <p:spPr>
          <a:xfrm>
            <a:off x="2133601" y="1371600"/>
            <a:ext cx="6477000" cy="1752600"/>
          </a:xfrm>
        </p:spPr>
        <p:txBody>
          <a:bodyPr/>
          <a:lstStyle>
            <a:lvl1pPr>
              <a:defRPr sz="4200"/>
            </a:lvl1pPr>
          </a:lstStyle>
          <a:p>
            <a:r>
              <a:rPr lang="en-US"/>
              <a:t>Click to edit Master title style</a:t>
            </a:r>
          </a:p>
        </p:txBody>
      </p:sp>
      <p:sp>
        <p:nvSpPr>
          <p:cNvPr id="48131" name="Rectangle 3"/>
          <p:cNvSpPr>
            <a:spLocks noGrp="1" noChangeArrowheads="1"/>
          </p:cNvSpPr>
          <p:nvPr>
            <p:ph type="subTitle" idx="1"/>
          </p:nvPr>
        </p:nvSpPr>
        <p:spPr>
          <a:xfrm>
            <a:off x="2133601" y="3733800"/>
            <a:ext cx="6477000" cy="1981200"/>
          </a:xfrm>
        </p:spPr>
        <p:txBody>
          <a:bodyPr/>
          <a:lstStyle>
            <a:lvl1pPr marL="0" indent="0">
              <a:buFont typeface="Wingdings" pitchFamily="2" charset="2"/>
              <a:buNone/>
              <a:defRPr/>
            </a:lvl1pPr>
          </a:lstStyle>
          <a:p>
            <a:r>
              <a:rPr lang="en-US"/>
              <a:t>Click to edit Master subtitle style</a:t>
            </a:r>
          </a:p>
        </p:txBody>
      </p:sp>
      <p:sp>
        <p:nvSpPr>
          <p:cNvPr id="2" name="Slide Number Placeholder 1"/>
          <p:cNvSpPr>
            <a:spLocks noGrp="1"/>
          </p:cNvSpPr>
          <p:nvPr>
            <p:ph type="sldNum" sz="quarter" idx="10"/>
          </p:nvPr>
        </p:nvSpPr>
        <p:spPr/>
        <p:txBody>
          <a:bodyPr/>
          <a:lstStyle/>
          <a:p>
            <a:fld id="{95C605C4-1F5B-4B2B-8458-3FC432AF1FAC}" type="slidenum">
              <a:rPr lang="en-US" smtClean="0"/>
              <a:t>‹#›</a:t>
            </a:fld>
            <a:endParaRPr lang="en-US"/>
          </a:p>
        </p:txBody>
      </p:sp>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itle 3"/>
          <p:cNvSpPr>
            <a:spLocks noGrp="1"/>
          </p:cNvSpPr>
          <p:nvPr>
            <p:ph type="title"/>
          </p:nvPr>
        </p:nvSpPr>
        <p:spPr/>
        <p:txBody>
          <a:bodyPr/>
          <a:lstStyle/>
          <a:p>
            <a:r>
              <a:rPr lang="en-US"/>
              <a:t>Click to edit Master title style</a:t>
            </a:r>
          </a:p>
        </p:txBody>
      </p:sp>
      <p:sp>
        <p:nvSpPr>
          <p:cNvPr id="5" name="Slide Number Placeholder 4"/>
          <p:cNvSpPr>
            <a:spLocks noGrp="1"/>
          </p:cNvSpPr>
          <p:nvPr>
            <p:ph type="sldNum" sz="quarter" idx="10"/>
          </p:nvPr>
        </p:nvSpPr>
        <p:spPr/>
        <p:txBody>
          <a:bodyPr/>
          <a:lstStyle/>
          <a:p>
            <a:fld id="{95C605C4-1F5B-4B2B-8458-3FC432AF1FAC}" type="slidenum">
              <a:rPr lang="en-US" smtClean="0"/>
              <a:t>‹#›</a:t>
            </a:fld>
            <a:endParaRPr lang="en-US"/>
          </a:p>
        </p:txBody>
      </p:sp>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chemeClr val="bg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95C605C4-1F5B-4B2B-8458-3FC432AF1FAC}" type="slidenum">
              <a:rPr lang="en-US" smtClean="0"/>
              <a:t>‹#›</a:t>
            </a:fld>
            <a:endParaRPr lang="en-US"/>
          </a:p>
        </p:txBody>
      </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95C605C4-1F5B-4B2B-8458-3FC432AF1FAC}" type="slidenum">
              <a:rPr lang="en-US" smtClean="0"/>
              <a:pPr/>
              <a:t>‹#›</a:t>
            </a:fld>
            <a:endParaRPr lang="en-US"/>
          </a:p>
        </p:txBody>
      </p:sp>
    </p:spTree>
    <p:extLst>
      <p:ext uri="{BB962C8B-B14F-4D97-AF65-F5344CB8AC3E}">
        <p14:creationId xmlns:p14="http://schemas.microsoft.com/office/powerpoint/2010/main" val="1521134250"/>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Header">
    <p:spTree>
      <p:nvGrpSpPr>
        <p:cNvPr id="1" name=""/>
        <p:cNvGrpSpPr/>
        <p:nvPr/>
      </p:nvGrpSpPr>
      <p:grpSpPr>
        <a:xfrm>
          <a:off x="0" y="0"/>
          <a:ext cx="0" cy="0"/>
          <a:chOff x="0" y="0"/>
          <a:chExt cx="0" cy="0"/>
        </a:xfrm>
      </p:grpSpPr>
      <p:sp>
        <p:nvSpPr>
          <p:cNvPr id="4" name="Title 1"/>
          <p:cNvSpPr>
            <a:spLocks noGrp="1"/>
          </p:cNvSpPr>
          <p:nvPr>
            <p:ph type="title"/>
          </p:nvPr>
        </p:nvSpPr>
        <p:spPr>
          <a:xfrm>
            <a:off x="0" y="2895600"/>
            <a:ext cx="9144000" cy="1028700"/>
          </a:xfrm>
        </p:spPr>
        <p:txBody>
          <a:bodyPr/>
          <a:lstStyle>
            <a:lvl1pPr algn="ctr">
              <a:defRPr sz="4000" b="1">
                <a:latin typeface="+mn-lt"/>
              </a:defRPr>
            </a:lvl1pPr>
          </a:lstStyle>
          <a:p>
            <a:r>
              <a:rPr lang="en-US" dirty="0"/>
              <a:t>Click to edit Master title style</a:t>
            </a:r>
          </a:p>
        </p:txBody>
      </p:sp>
      <p:sp>
        <p:nvSpPr>
          <p:cNvPr id="2" name="Slide Number Placeholder 1"/>
          <p:cNvSpPr>
            <a:spLocks noGrp="1"/>
          </p:cNvSpPr>
          <p:nvPr>
            <p:ph type="sldNum" sz="quarter" idx="10"/>
          </p:nvPr>
        </p:nvSpPr>
        <p:spPr/>
        <p:txBody>
          <a:bodyPr/>
          <a:lstStyle/>
          <a:p>
            <a:fld id="{95C605C4-1F5B-4B2B-8458-3FC432AF1FAC}" type="slidenum">
              <a:rPr lang="en-US" smtClean="0"/>
              <a:t>‹#›</a:t>
            </a:fld>
            <a:endParaRPr lang="en-US"/>
          </a:p>
        </p:txBody>
      </p:sp>
    </p:spTree>
  </p:cSld>
  <p:clrMapOvr>
    <a:masterClrMapping/>
  </p:clrMapOvr>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152400" y="114300"/>
            <a:ext cx="8686800" cy="1028700"/>
          </a:xfrm>
          <a:prstGeom prst="rect">
            <a:avLst/>
          </a:prstGeom>
          <a:noFill/>
          <a:ln w="9525">
            <a:noFill/>
            <a:miter lim="800000"/>
            <a:headEnd/>
            <a:tailEnd/>
          </a:ln>
        </p:spPr>
        <p:txBody>
          <a:bodyPr vert="horz" wrap="square" lIns="91425" tIns="45713" rIns="91425" bIns="45713" numCol="1" anchor="ctr" anchorCtr="0" compatLnSpc="1">
            <a:prstTxWarp prst="textNoShape">
              <a:avLst/>
            </a:prstTxWarp>
          </a:bodyPr>
          <a:lstStyle/>
          <a:p>
            <a:pPr lvl="0"/>
            <a:r>
              <a:rPr lang="en-US" dirty="0"/>
              <a:t>Click to edit Master title style</a:t>
            </a:r>
          </a:p>
        </p:txBody>
      </p:sp>
      <p:sp>
        <p:nvSpPr>
          <p:cNvPr id="1027" name="Rectangle 3"/>
          <p:cNvSpPr>
            <a:spLocks noGrp="1" noChangeArrowheads="1"/>
          </p:cNvSpPr>
          <p:nvPr>
            <p:ph type="body" idx="1"/>
          </p:nvPr>
        </p:nvSpPr>
        <p:spPr bwMode="auto">
          <a:xfrm>
            <a:off x="381000" y="1066800"/>
            <a:ext cx="8458200" cy="5105400"/>
          </a:xfrm>
          <a:prstGeom prst="rect">
            <a:avLst/>
          </a:prstGeom>
          <a:noFill/>
          <a:ln w="9525">
            <a:noFill/>
            <a:miter lim="800000"/>
            <a:headEnd/>
            <a:tailEnd/>
          </a:ln>
        </p:spPr>
        <p:txBody>
          <a:bodyPr vert="horz" wrap="square" lIns="91425" tIns="45713" rIns="91425" bIns="45713"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Slide Number Placeholder 2"/>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bg1"/>
                </a:solidFill>
              </a:defRPr>
            </a:lvl1pPr>
          </a:lstStyle>
          <a:p>
            <a:fld id="{95C605C4-1F5B-4B2B-8458-3FC432AF1FAC}" type="slidenum">
              <a:rPr lang="en-US" smtClean="0"/>
              <a:pPr/>
              <a:t>‹#›</a:t>
            </a:fld>
            <a:endParaRPr lang="en-US"/>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6" r:id="rId3"/>
    <p:sldLayoutId id="2147483658" r:id="rId4"/>
    <p:sldLayoutId id="2147483654" r:id="rId5"/>
  </p:sldLayoutIdLst>
  <p:transition/>
  <p:hf hdr="0" ftr="0" dt="0"/>
  <p:txStyles>
    <p:titleStyle>
      <a:lvl1pPr algn="l" rtl="0" eaLnBrk="0" fontAlgn="base" hangingPunct="0">
        <a:spcBef>
          <a:spcPct val="0"/>
        </a:spcBef>
        <a:spcAft>
          <a:spcPct val="0"/>
        </a:spcAft>
        <a:defRPr sz="3200" b="1" baseline="0">
          <a:solidFill>
            <a:schemeClr val="bg1"/>
          </a:solidFill>
          <a:latin typeface="Gill Sans"/>
          <a:ea typeface="+mj-ea"/>
          <a:cs typeface="Gill Sans"/>
        </a:defRPr>
      </a:lvl1pPr>
      <a:lvl2pPr algn="l" rtl="0" eaLnBrk="0" fontAlgn="base" hangingPunct="0">
        <a:spcBef>
          <a:spcPct val="0"/>
        </a:spcBef>
        <a:spcAft>
          <a:spcPct val="0"/>
        </a:spcAft>
        <a:defRPr sz="3200">
          <a:solidFill>
            <a:schemeClr val="tx1"/>
          </a:solidFill>
          <a:latin typeface="Arial Black" pitchFamily="34" charset="0"/>
        </a:defRPr>
      </a:lvl2pPr>
      <a:lvl3pPr algn="l" rtl="0" eaLnBrk="0" fontAlgn="base" hangingPunct="0">
        <a:spcBef>
          <a:spcPct val="0"/>
        </a:spcBef>
        <a:spcAft>
          <a:spcPct val="0"/>
        </a:spcAft>
        <a:defRPr sz="3200">
          <a:solidFill>
            <a:schemeClr val="tx1"/>
          </a:solidFill>
          <a:latin typeface="Arial Black" pitchFamily="34" charset="0"/>
        </a:defRPr>
      </a:lvl3pPr>
      <a:lvl4pPr algn="l" rtl="0" eaLnBrk="0" fontAlgn="base" hangingPunct="0">
        <a:spcBef>
          <a:spcPct val="0"/>
        </a:spcBef>
        <a:spcAft>
          <a:spcPct val="0"/>
        </a:spcAft>
        <a:defRPr sz="3200">
          <a:solidFill>
            <a:schemeClr val="tx1"/>
          </a:solidFill>
          <a:latin typeface="Arial Black" pitchFamily="34" charset="0"/>
        </a:defRPr>
      </a:lvl4pPr>
      <a:lvl5pPr algn="l" rtl="0" eaLnBrk="0" fontAlgn="base" hangingPunct="0">
        <a:spcBef>
          <a:spcPct val="0"/>
        </a:spcBef>
        <a:spcAft>
          <a:spcPct val="0"/>
        </a:spcAft>
        <a:defRPr sz="3200">
          <a:solidFill>
            <a:schemeClr val="tx1"/>
          </a:solidFill>
          <a:latin typeface="Arial Black" pitchFamily="34" charset="0"/>
        </a:defRPr>
      </a:lvl5pPr>
      <a:lvl6pPr marL="457130" algn="l" rtl="0" fontAlgn="base">
        <a:spcBef>
          <a:spcPct val="0"/>
        </a:spcBef>
        <a:spcAft>
          <a:spcPct val="0"/>
        </a:spcAft>
        <a:defRPr sz="3200">
          <a:solidFill>
            <a:srgbClr val="663300"/>
          </a:solidFill>
          <a:latin typeface="Arial Black" pitchFamily="34" charset="0"/>
        </a:defRPr>
      </a:lvl6pPr>
      <a:lvl7pPr marL="914259" algn="l" rtl="0" fontAlgn="base">
        <a:spcBef>
          <a:spcPct val="0"/>
        </a:spcBef>
        <a:spcAft>
          <a:spcPct val="0"/>
        </a:spcAft>
        <a:defRPr sz="3200">
          <a:solidFill>
            <a:srgbClr val="663300"/>
          </a:solidFill>
          <a:latin typeface="Arial Black" pitchFamily="34" charset="0"/>
        </a:defRPr>
      </a:lvl7pPr>
      <a:lvl8pPr marL="1371390" algn="l" rtl="0" fontAlgn="base">
        <a:spcBef>
          <a:spcPct val="0"/>
        </a:spcBef>
        <a:spcAft>
          <a:spcPct val="0"/>
        </a:spcAft>
        <a:defRPr sz="3200">
          <a:solidFill>
            <a:srgbClr val="663300"/>
          </a:solidFill>
          <a:latin typeface="Arial Black" pitchFamily="34" charset="0"/>
        </a:defRPr>
      </a:lvl8pPr>
      <a:lvl9pPr marL="1828519" algn="l" rtl="0" fontAlgn="base">
        <a:spcBef>
          <a:spcPct val="0"/>
        </a:spcBef>
        <a:spcAft>
          <a:spcPct val="0"/>
        </a:spcAft>
        <a:defRPr sz="3200">
          <a:solidFill>
            <a:srgbClr val="663300"/>
          </a:solidFill>
          <a:latin typeface="Arial Black" pitchFamily="34" charset="0"/>
        </a:defRPr>
      </a:lvl9pPr>
    </p:titleStyle>
    <p:bodyStyle>
      <a:lvl1pPr marL="342848" indent="-342848" algn="l" rtl="0" eaLnBrk="0" fontAlgn="base" hangingPunct="0">
        <a:spcBef>
          <a:spcPct val="25000"/>
        </a:spcBef>
        <a:spcAft>
          <a:spcPct val="25000"/>
        </a:spcAft>
        <a:buClr>
          <a:srgbClr val="5675A9"/>
        </a:buClr>
        <a:buSzPct val="75000"/>
        <a:buFont typeface="Wingdings" charset="2"/>
        <a:buChar char="¢"/>
        <a:defRPr sz="2400" baseline="0">
          <a:solidFill>
            <a:schemeClr val="bg1"/>
          </a:solidFill>
          <a:latin typeface="Gill Sans"/>
          <a:ea typeface="+mn-ea"/>
          <a:cs typeface="Gill Sans"/>
        </a:defRPr>
      </a:lvl1pPr>
      <a:lvl2pPr marL="742836" indent="-285707" algn="l" rtl="0" eaLnBrk="0" fontAlgn="base" hangingPunct="0">
        <a:spcBef>
          <a:spcPct val="10000"/>
        </a:spcBef>
        <a:spcAft>
          <a:spcPct val="10000"/>
        </a:spcAft>
        <a:buClr>
          <a:srgbClr val="5675A9"/>
        </a:buClr>
        <a:buSzPct val="75000"/>
        <a:buFont typeface="Wingdings" charset="2"/>
        <a:buChar char="l"/>
        <a:defRPr sz="2000" baseline="0">
          <a:solidFill>
            <a:schemeClr val="bg1"/>
          </a:solidFill>
          <a:latin typeface="Gill Sans"/>
          <a:cs typeface="Gill Sans"/>
        </a:defRPr>
      </a:lvl2pPr>
      <a:lvl3pPr marL="1142824" indent="-228564" algn="l" rtl="0" eaLnBrk="0" fontAlgn="base" hangingPunct="0">
        <a:spcBef>
          <a:spcPct val="20000"/>
        </a:spcBef>
        <a:spcAft>
          <a:spcPct val="0"/>
        </a:spcAft>
        <a:buClr>
          <a:srgbClr val="5675A9"/>
        </a:buClr>
        <a:buChar char="•"/>
        <a:defRPr sz="1800" baseline="0">
          <a:solidFill>
            <a:schemeClr val="bg1"/>
          </a:solidFill>
          <a:latin typeface="Gill Sans"/>
          <a:cs typeface="Gill Sans"/>
        </a:defRPr>
      </a:lvl3pPr>
      <a:lvl4pPr marL="1599954" indent="-228564" algn="l" rtl="0" eaLnBrk="0" fontAlgn="base" hangingPunct="0">
        <a:spcBef>
          <a:spcPct val="20000"/>
        </a:spcBef>
        <a:spcAft>
          <a:spcPct val="0"/>
        </a:spcAft>
        <a:buClr>
          <a:srgbClr val="5675A9"/>
        </a:buClr>
        <a:buChar char="•"/>
        <a:defRPr sz="1600" baseline="0">
          <a:solidFill>
            <a:schemeClr val="bg1"/>
          </a:solidFill>
          <a:latin typeface="Gill Sans"/>
          <a:cs typeface="Gill Sans"/>
        </a:defRPr>
      </a:lvl4pPr>
      <a:lvl5pPr marL="2057085" indent="-228564" algn="l" rtl="0" eaLnBrk="0" fontAlgn="base" hangingPunct="0">
        <a:spcBef>
          <a:spcPct val="20000"/>
        </a:spcBef>
        <a:spcAft>
          <a:spcPct val="0"/>
        </a:spcAft>
        <a:buClr>
          <a:srgbClr val="5675A9"/>
        </a:buClr>
        <a:buChar char="•"/>
        <a:defRPr sz="1600" baseline="0">
          <a:solidFill>
            <a:schemeClr val="bg1"/>
          </a:solidFill>
          <a:latin typeface="Gill Sans"/>
          <a:cs typeface="Gill Sans"/>
        </a:defRPr>
      </a:lvl5pPr>
      <a:lvl6pPr marL="2514215" indent="-228564" algn="l" rtl="0" fontAlgn="base">
        <a:spcBef>
          <a:spcPct val="20000"/>
        </a:spcBef>
        <a:spcAft>
          <a:spcPct val="0"/>
        </a:spcAft>
        <a:buChar char="•"/>
        <a:defRPr sz="1600">
          <a:solidFill>
            <a:schemeClr val="tx2"/>
          </a:solidFill>
          <a:latin typeface="+mn-lt"/>
        </a:defRPr>
      </a:lvl6pPr>
      <a:lvl7pPr marL="2971344" indent="-228564" algn="l" rtl="0" fontAlgn="base">
        <a:spcBef>
          <a:spcPct val="20000"/>
        </a:spcBef>
        <a:spcAft>
          <a:spcPct val="0"/>
        </a:spcAft>
        <a:buChar char="•"/>
        <a:defRPr sz="1600">
          <a:solidFill>
            <a:schemeClr val="tx2"/>
          </a:solidFill>
          <a:latin typeface="+mn-lt"/>
        </a:defRPr>
      </a:lvl7pPr>
      <a:lvl8pPr marL="3428475" indent="-228564" algn="l" rtl="0" fontAlgn="base">
        <a:spcBef>
          <a:spcPct val="20000"/>
        </a:spcBef>
        <a:spcAft>
          <a:spcPct val="0"/>
        </a:spcAft>
        <a:buChar char="•"/>
        <a:defRPr sz="1600">
          <a:solidFill>
            <a:schemeClr val="tx2"/>
          </a:solidFill>
          <a:latin typeface="+mn-lt"/>
        </a:defRPr>
      </a:lvl8pPr>
      <a:lvl9pPr marL="3885603" indent="-228564" algn="l" rtl="0" fontAlgn="base">
        <a:spcBef>
          <a:spcPct val="20000"/>
        </a:spcBef>
        <a:spcAft>
          <a:spcPct val="0"/>
        </a:spcAft>
        <a:buChar char="•"/>
        <a:defRPr sz="1600">
          <a:solidFill>
            <a:schemeClr val="tx2"/>
          </a:solidFill>
          <a:latin typeface="+mn-lt"/>
        </a:defRPr>
      </a:lvl9pPr>
    </p:bodyStyle>
    <p:otherStyle>
      <a:defPPr>
        <a:defRPr lang="en-US"/>
      </a:defPPr>
      <a:lvl1pPr marL="0" algn="l" defTabSz="914259" rtl="0" eaLnBrk="1" latinLnBrk="0" hangingPunct="1">
        <a:defRPr sz="1800" kern="1200">
          <a:solidFill>
            <a:schemeClr val="tx1"/>
          </a:solidFill>
          <a:latin typeface="+mn-lt"/>
          <a:ea typeface="+mn-ea"/>
          <a:cs typeface="+mn-cs"/>
        </a:defRPr>
      </a:lvl1pPr>
      <a:lvl2pPr marL="457130" algn="l" defTabSz="914259" rtl="0" eaLnBrk="1" latinLnBrk="0" hangingPunct="1">
        <a:defRPr sz="1800" kern="1200">
          <a:solidFill>
            <a:schemeClr val="tx1"/>
          </a:solidFill>
          <a:latin typeface="+mn-lt"/>
          <a:ea typeface="+mn-ea"/>
          <a:cs typeface="+mn-cs"/>
        </a:defRPr>
      </a:lvl2pPr>
      <a:lvl3pPr marL="914259" algn="l" defTabSz="914259" rtl="0" eaLnBrk="1" latinLnBrk="0" hangingPunct="1">
        <a:defRPr sz="1800" kern="1200">
          <a:solidFill>
            <a:schemeClr val="tx1"/>
          </a:solidFill>
          <a:latin typeface="+mn-lt"/>
          <a:ea typeface="+mn-ea"/>
          <a:cs typeface="+mn-cs"/>
        </a:defRPr>
      </a:lvl3pPr>
      <a:lvl4pPr marL="1371390" algn="l" defTabSz="914259" rtl="0" eaLnBrk="1" latinLnBrk="0" hangingPunct="1">
        <a:defRPr sz="1800" kern="1200">
          <a:solidFill>
            <a:schemeClr val="tx1"/>
          </a:solidFill>
          <a:latin typeface="+mn-lt"/>
          <a:ea typeface="+mn-ea"/>
          <a:cs typeface="+mn-cs"/>
        </a:defRPr>
      </a:lvl4pPr>
      <a:lvl5pPr marL="1828519" algn="l" defTabSz="914259" rtl="0" eaLnBrk="1" latinLnBrk="0" hangingPunct="1">
        <a:defRPr sz="1800" kern="1200">
          <a:solidFill>
            <a:schemeClr val="tx1"/>
          </a:solidFill>
          <a:latin typeface="+mn-lt"/>
          <a:ea typeface="+mn-ea"/>
          <a:cs typeface="+mn-cs"/>
        </a:defRPr>
      </a:lvl5pPr>
      <a:lvl6pPr marL="2285649" algn="l" defTabSz="914259" rtl="0" eaLnBrk="1" latinLnBrk="0" hangingPunct="1">
        <a:defRPr sz="1800" kern="1200">
          <a:solidFill>
            <a:schemeClr val="tx1"/>
          </a:solidFill>
          <a:latin typeface="+mn-lt"/>
          <a:ea typeface="+mn-ea"/>
          <a:cs typeface="+mn-cs"/>
        </a:defRPr>
      </a:lvl6pPr>
      <a:lvl7pPr marL="2742780" algn="l" defTabSz="914259" rtl="0" eaLnBrk="1" latinLnBrk="0" hangingPunct="1">
        <a:defRPr sz="1800" kern="1200">
          <a:solidFill>
            <a:schemeClr val="tx1"/>
          </a:solidFill>
          <a:latin typeface="+mn-lt"/>
          <a:ea typeface="+mn-ea"/>
          <a:cs typeface="+mn-cs"/>
        </a:defRPr>
      </a:lvl7pPr>
      <a:lvl8pPr marL="3199908" algn="l" defTabSz="914259" rtl="0" eaLnBrk="1" latinLnBrk="0" hangingPunct="1">
        <a:defRPr sz="1800" kern="1200">
          <a:solidFill>
            <a:schemeClr val="tx1"/>
          </a:solidFill>
          <a:latin typeface="+mn-lt"/>
          <a:ea typeface="+mn-ea"/>
          <a:cs typeface="+mn-cs"/>
        </a:defRPr>
      </a:lvl8pPr>
      <a:lvl9pPr marL="3657039" algn="l" defTabSz="914259"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oleObject" Target="../embeddings/oleObject1.bin"/><Relationship Id="rId7"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8.png"/><Relationship Id="rId4" Type="http://schemas.openxmlformats.org/officeDocument/2006/relationships/image" Target="../media/image16.wmf"/></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19.png"/><Relationship Id="rId7" Type="http://schemas.openxmlformats.org/officeDocument/2006/relationships/image" Target="../media/image20.wmf"/><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oleObject" Target="../embeddings/oleObject2.bin"/><Relationship Id="rId5" Type="http://schemas.openxmlformats.org/officeDocument/2006/relationships/image" Target="../media/image33.png"/></Relationships>
</file>

<file path=ppt/slides/_rels/slide19.xml.rels><?xml version="1.0" encoding="UTF-8" standalone="yes"?>
<Relationships xmlns="http://schemas.openxmlformats.org/package/2006/relationships"><Relationship Id="rId7" Type="http://schemas.openxmlformats.org/officeDocument/2006/relationships/image" Target="../media/image35.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0.wmf"/><Relationship Id="rId5" Type="http://schemas.openxmlformats.org/officeDocument/2006/relationships/oleObject" Target="../embeddings/oleObject3.bin"/><Relationship Id="rId4" Type="http://schemas.openxmlformats.org/officeDocument/2006/relationships/image" Target="../media/image15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1.wmf"/></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2.tiff"/></Relationships>
</file>

<file path=ppt/slides/_rels/slide2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2.tiff"/></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2.tiff"/></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2.tiff"/></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3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33.xml.rels><?xml version="1.0" encoding="UTF-8" standalone="yes"?>
<Relationships xmlns="http://schemas.openxmlformats.org/package/2006/relationships"><Relationship Id="rId3" Type="http://schemas.openxmlformats.org/officeDocument/2006/relationships/hyperlink" Target="https://www.learnforeverlearn.com/pagerank/" TargetMode="External"/><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5.wmf"/><Relationship Id="rId2" Type="http://schemas.openxmlformats.org/officeDocument/2006/relationships/oleObject" Target="../embeddings/oleObject5.bin"/><Relationship Id="rId1" Type="http://schemas.openxmlformats.org/officeDocument/2006/relationships/slideLayout" Target="../slideLayouts/slideLayout2.xml"/><Relationship Id="rId5" Type="http://schemas.openxmlformats.org/officeDocument/2006/relationships/image" Target="../media/image26.wmf"/><Relationship Id="rId4" Type="http://schemas.openxmlformats.org/officeDocument/2006/relationships/oleObject" Target="../embeddings/oleObject6.bin"/></Relationships>
</file>

<file path=ppt/slides/_rels/slide36.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25.wmf"/></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25.wmf"/></Relationships>
</file>

<file path=ppt/slides/_rels/slide3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20.png"/><Relationship Id="rId1" Type="http://schemas.openxmlformats.org/officeDocument/2006/relationships/slideLayout" Target="../slideLayouts/slideLayout2.xml"/><Relationship Id="rId5" Type="http://schemas.openxmlformats.org/officeDocument/2006/relationships/image" Target="../media/image16.wmf"/><Relationship Id="rId4" Type="http://schemas.openxmlformats.org/officeDocument/2006/relationships/oleObject" Target="../embeddings/oleObject9.bin"/></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tiff"/><Relationship Id="rId7"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tiff"/><Relationship Id="rId4" Type="http://schemas.openxmlformats.org/officeDocument/2006/relationships/image" Target="../media/image8.tiff"/></Relationships>
</file>

<file path=ppt/slides/_rels/slide6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8" Type="http://schemas.openxmlformats.org/officeDocument/2006/relationships/image" Target="../media/image260.png"/><Relationship Id="rId3" Type="http://schemas.openxmlformats.org/officeDocument/2006/relationships/image" Target="../media/image330.png"/><Relationship Id="rId7" Type="http://schemas.openxmlformats.org/officeDocument/2006/relationships/image" Target="../media/image250.pn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40.png"/><Relationship Id="rId5" Type="http://schemas.openxmlformats.org/officeDocument/2006/relationships/image" Target="../media/image230.png"/><Relationship Id="rId10" Type="http://schemas.openxmlformats.org/officeDocument/2006/relationships/image" Target="../media/image280.png"/><Relationship Id="rId4" Type="http://schemas.openxmlformats.org/officeDocument/2006/relationships/image" Target="../media/image220.png"/><Relationship Id="rId9" Type="http://schemas.openxmlformats.org/officeDocument/2006/relationships/image" Target="../media/image270.png"/></Relationships>
</file>

<file path=ppt/slides/_rels/slide69.xml.rels><?xml version="1.0" encoding="UTF-8" standalone="yes"?>
<Relationships xmlns="http://schemas.openxmlformats.org/package/2006/relationships"><Relationship Id="rId2" Type="http://schemas.openxmlformats.org/officeDocument/2006/relationships/image" Target="../media/image34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63.xml"/><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7.png"/></Relationships>
</file>

<file path=ppt/slides/_rels/slide7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hyperlink" Target="https://jakobmiksch.eu/post/openstreetmap_routing/" TargetMode="External"/><Relationship Id="rId2" Type="http://schemas.openxmlformats.org/officeDocument/2006/relationships/hyperlink" Target="https://chauff.github.io/documents/bdp/graph_giraph.pdf" TargetMode="External"/><Relationship Id="rId1" Type="http://schemas.openxmlformats.org/officeDocument/2006/relationships/slideLayout" Target="../slideLayouts/slideLayout2.xml"/><Relationship Id="rId6" Type="http://schemas.openxmlformats.org/officeDocument/2006/relationships/hyperlink" Target="https://neo4j.com/" TargetMode="External"/><Relationship Id="rId5" Type="http://schemas.openxmlformats.org/officeDocument/2006/relationships/hyperlink" Target="https://learnforeverlearn.com/pagerank/" TargetMode="External"/><Relationship Id="rId4" Type="http://schemas.openxmlformats.org/officeDocument/2006/relationships/hyperlink" Target="https://www.edrawmax.com/online-map-maker.html"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www.joe-schmoe.com/"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hyperlink" Target="http://www.stanford.edu/"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14"/>
          <p:cNvSpPr>
            <a:spLocks noChangeArrowheads="1"/>
          </p:cNvSpPr>
          <p:nvPr/>
        </p:nvSpPr>
        <p:spPr bwMode="auto">
          <a:xfrm>
            <a:off x="76200" y="1219200"/>
            <a:ext cx="8991600" cy="1371601"/>
          </a:xfrm>
          <a:prstGeom prst="rect">
            <a:avLst/>
          </a:prstGeom>
          <a:noFill/>
          <a:ln w="9525">
            <a:noFill/>
            <a:miter lim="800000"/>
            <a:headEnd/>
            <a:tailEnd/>
          </a:ln>
        </p:spPr>
        <p:txBody>
          <a:bodyPr lIns="91425" tIns="45713" rIns="91425" bIns="45713" anchor="ctr"/>
          <a:lstStyle/>
          <a:p>
            <a:pPr algn="ctr" eaLnBrk="1" hangingPunct="1"/>
            <a:r>
              <a:rPr lang="en-SG" sz="3600" dirty="0">
                <a:solidFill>
                  <a:schemeClr val="bg2"/>
                </a:solidFill>
                <a:latin typeface="Gill Sans"/>
                <a:cs typeface="Gill Sans"/>
              </a:rPr>
              <a:t>CS4225/CS5425 Big Data Systems for Data Science</a:t>
            </a:r>
            <a:endParaRPr lang="en-US" sz="3600" dirty="0">
              <a:solidFill>
                <a:schemeClr val="bg2"/>
              </a:solidFill>
              <a:latin typeface="Gill Sans"/>
              <a:cs typeface="Gill Sans"/>
            </a:endParaRPr>
          </a:p>
        </p:txBody>
      </p:sp>
      <p:sp>
        <p:nvSpPr>
          <p:cNvPr id="11" name="Rectangle 3"/>
          <p:cNvSpPr txBox="1">
            <a:spLocks noChangeArrowheads="1"/>
          </p:cNvSpPr>
          <p:nvPr/>
        </p:nvSpPr>
        <p:spPr bwMode="auto">
          <a:xfrm>
            <a:off x="914400" y="3763177"/>
            <a:ext cx="3886200" cy="1143000"/>
          </a:xfrm>
          <a:prstGeom prst="rect">
            <a:avLst/>
          </a:prstGeom>
          <a:noFill/>
          <a:ln w="9525">
            <a:noFill/>
            <a:miter lim="800000"/>
            <a:headEnd/>
            <a:tailEnd/>
          </a:ln>
        </p:spPr>
        <p:txBody>
          <a:bodyPr vert="horz" wrap="square" lIns="91425" tIns="45713" rIns="91425" bIns="45713" numCol="1" anchor="t" anchorCtr="0" compatLnSpc="1">
            <a:prstTxWarp prst="textNoShape">
              <a:avLst/>
            </a:prstTxWarp>
          </a:bodyPr>
          <a:lstStyle/>
          <a:p>
            <a:pPr defTabSz="914259" eaLnBrk="1" hangingPunct="1">
              <a:buClr>
                <a:srgbClr val="5675A9"/>
              </a:buClr>
              <a:buSzPct val="75000"/>
              <a:defRPr/>
            </a:pPr>
            <a:r>
              <a:rPr lang="en-US" sz="2000" b="0" kern="0" dirty="0">
                <a:solidFill>
                  <a:schemeClr val="bg2"/>
                </a:solidFill>
                <a:latin typeface="Gill Sans"/>
                <a:cs typeface="Gill Sans"/>
              </a:rPr>
              <a:t>Ai Xin</a:t>
            </a:r>
          </a:p>
          <a:p>
            <a:pPr defTabSz="914259" eaLnBrk="1" hangingPunct="1">
              <a:buClr>
                <a:srgbClr val="5675A9"/>
              </a:buClr>
              <a:buSzPct val="75000"/>
              <a:defRPr/>
            </a:pPr>
            <a:r>
              <a:rPr lang="en-US" sz="2000" b="0" kern="0" dirty="0">
                <a:solidFill>
                  <a:schemeClr val="bg2"/>
                </a:solidFill>
                <a:latin typeface="Gill Sans"/>
                <a:cs typeface="Gill Sans"/>
              </a:rPr>
              <a:t>School of Computing</a:t>
            </a:r>
          </a:p>
          <a:p>
            <a:pPr defTabSz="914259" eaLnBrk="1" hangingPunct="1">
              <a:buClr>
                <a:srgbClr val="5675A9"/>
              </a:buClr>
              <a:buSzPct val="75000"/>
              <a:defRPr/>
            </a:pPr>
            <a:r>
              <a:rPr lang="en-US" sz="2000" b="0" kern="0" dirty="0">
                <a:solidFill>
                  <a:schemeClr val="bg2"/>
                </a:solidFill>
                <a:latin typeface="Gill Sans"/>
                <a:cs typeface="Gill Sans"/>
              </a:rPr>
              <a:t>National University of Singapore</a:t>
            </a:r>
          </a:p>
          <a:p>
            <a:pPr defTabSz="914259" eaLnBrk="1" hangingPunct="1">
              <a:buClr>
                <a:srgbClr val="5675A9"/>
              </a:buClr>
              <a:buSzPct val="75000"/>
              <a:defRPr/>
            </a:pPr>
            <a:r>
              <a:rPr lang="en-US" sz="2000" b="0" kern="0" dirty="0">
                <a:solidFill>
                  <a:schemeClr val="bg2"/>
                </a:solidFill>
                <a:latin typeface="Gill Sans"/>
                <a:cs typeface="Gill Sans"/>
              </a:rPr>
              <a:t>aixin@comp.nus.edu.sg</a:t>
            </a:r>
          </a:p>
        </p:txBody>
      </p:sp>
      <p:sp>
        <p:nvSpPr>
          <p:cNvPr id="7" name="Rectangle 14"/>
          <p:cNvSpPr>
            <a:spLocks noChangeArrowheads="1"/>
          </p:cNvSpPr>
          <p:nvPr/>
        </p:nvSpPr>
        <p:spPr bwMode="auto">
          <a:xfrm>
            <a:off x="76200" y="2362200"/>
            <a:ext cx="8991600" cy="914400"/>
          </a:xfrm>
          <a:prstGeom prst="rect">
            <a:avLst/>
          </a:prstGeom>
          <a:noFill/>
          <a:ln w="9525">
            <a:noFill/>
            <a:miter lim="800000"/>
            <a:headEnd/>
            <a:tailEnd/>
          </a:ln>
        </p:spPr>
        <p:txBody>
          <a:bodyPr lIns="91425" tIns="45713" rIns="91425" bIns="45713" anchor="ctr"/>
          <a:lstStyle/>
          <a:p>
            <a:pPr algn="ctr" eaLnBrk="1" hangingPunct="1"/>
            <a:r>
              <a:rPr lang="en-US" sz="3200" b="0" dirty="0">
                <a:solidFill>
                  <a:schemeClr val="bg2"/>
                </a:solidFill>
                <a:latin typeface="Gill Sans"/>
                <a:cs typeface="Gill Sans"/>
              </a:rPr>
              <a:t>Graphs and PageRank</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24600" y="5388634"/>
            <a:ext cx="2648857" cy="1469366"/>
          </a:xfrm>
          <a:prstGeom prst="rect">
            <a:avLst/>
          </a:prstGeom>
        </p:spPr>
      </p:pic>
      <p:sp>
        <p:nvSpPr>
          <p:cNvPr id="5" name="Slide Number Placeholder 4"/>
          <p:cNvSpPr>
            <a:spLocks noGrp="1"/>
          </p:cNvSpPr>
          <p:nvPr>
            <p:ph type="sldNum" sz="quarter" idx="10"/>
          </p:nvPr>
        </p:nvSpPr>
        <p:spPr/>
        <p:txBody>
          <a:bodyPr/>
          <a:lstStyle/>
          <a:p>
            <a:fld id="{95C605C4-1F5B-4B2B-8458-3FC432AF1FAC}" type="slidenum">
              <a:rPr lang="en-US" smtClean="0"/>
              <a:t>1</a:t>
            </a:fld>
            <a:endParaRPr lang="en-US"/>
          </a:p>
        </p:txBody>
      </p:sp>
    </p:spTree>
    <p:extLst>
      <p:ext uri="{BB962C8B-B14F-4D97-AF65-F5344CB8AC3E}">
        <p14:creationId xmlns:p14="http://schemas.microsoft.com/office/powerpoint/2010/main" val="342252808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CD5E04F-8EC1-5446-803C-5E471E4B422A}"/>
              </a:ext>
            </a:extLst>
          </p:cNvPr>
          <p:cNvSpPr>
            <a:spLocks noGrp="1"/>
          </p:cNvSpPr>
          <p:nvPr>
            <p:ph idx="1"/>
          </p:nvPr>
        </p:nvSpPr>
        <p:spPr/>
        <p:txBody>
          <a:bodyPr/>
          <a:lstStyle/>
          <a:p>
            <a:r>
              <a:rPr lang="en-US" b="1" dirty="0">
                <a:solidFill>
                  <a:srgbClr val="0000FF"/>
                </a:solidFill>
              </a:rPr>
              <a:t>Idea:</a:t>
            </a:r>
            <a:r>
              <a:rPr lang="en-US" dirty="0">
                <a:solidFill>
                  <a:srgbClr val="0000FF"/>
                </a:solidFill>
              </a:rPr>
              <a:t> </a:t>
            </a:r>
            <a:r>
              <a:rPr lang="en-US" b="1" dirty="0">
                <a:solidFill>
                  <a:srgbClr val="0000FF"/>
                </a:solidFill>
              </a:rPr>
              <a:t>Links as votes</a:t>
            </a:r>
          </a:p>
          <a:p>
            <a:pPr lvl="1"/>
            <a:r>
              <a:rPr lang="en-US" dirty="0"/>
              <a:t>Page is more important if it has</a:t>
            </a:r>
            <a:r>
              <a:rPr lang="en-US" b="1" dirty="0"/>
              <a:t> more in-links</a:t>
            </a:r>
          </a:p>
          <a:p>
            <a:pPr lvl="2"/>
            <a:r>
              <a:rPr lang="en-US" dirty="0"/>
              <a:t>Assume that incoming links are harder to manipulate. For example, anyone can create an out-link from their page to </a:t>
            </a:r>
            <a:r>
              <a:rPr lang="en-US" dirty="0" err="1"/>
              <a:t>en.wikipedia.edu</a:t>
            </a:r>
            <a:r>
              <a:rPr lang="en-US" dirty="0"/>
              <a:t>, but it is hard to get </a:t>
            </a:r>
            <a:r>
              <a:rPr lang="en-US" dirty="0" err="1"/>
              <a:t>en.wikipedia.edu</a:t>
            </a:r>
            <a:r>
              <a:rPr lang="en-US" dirty="0"/>
              <a:t> to create a link to their page</a:t>
            </a:r>
          </a:p>
          <a:p>
            <a:r>
              <a:rPr lang="en-US" b="1" dirty="0">
                <a:solidFill>
                  <a:srgbClr val="008000"/>
                </a:solidFill>
              </a:rPr>
              <a:t>Think of in-links as votes</a:t>
            </a:r>
            <a:endParaRPr lang="en-US" dirty="0"/>
          </a:p>
        </p:txBody>
      </p:sp>
      <p:sp>
        <p:nvSpPr>
          <p:cNvPr id="3" name="Title 2">
            <a:extLst>
              <a:ext uri="{FF2B5EF4-FFF2-40B4-BE49-F238E27FC236}">
                <a16:creationId xmlns:a16="http://schemas.microsoft.com/office/drawing/2014/main" id="{17998DF3-D1AD-C84B-A2AF-BDC1B3BEB559}"/>
              </a:ext>
            </a:extLst>
          </p:cNvPr>
          <p:cNvSpPr>
            <a:spLocks noGrp="1"/>
          </p:cNvSpPr>
          <p:nvPr>
            <p:ph type="title"/>
          </p:nvPr>
        </p:nvSpPr>
        <p:spPr/>
        <p:txBody>
          <a:bodyPr/>
          <a:lstStyle/>
          <a:p>
            <a:r>
              <a:rPr lang="en-US" dirty="0"/>
              <a:t>Links as Votes</a:t>
            </a:r>
          </a:p>
        </p:txBody>
      </p:sp>
      <p:sp>
        <p:nvSpPr>
          <p:cNvPr id="4" name="Slide Number Placeholder 3">
            <a:extLst>
              <a:ext uri="{FF2B5EF4-FFF2-40B4-BE49-F238E27FC236}">
                <a16:creationId xmlns:a16="http://schemas.microsoft.com/office/drawing/2014/main" id="{58A5628E-8183-6643-B44E-B11D8399B7BF}"/>
              </a:ext>
            </a:extLst>
          </p:cNvPr>
          <p:cNvSpPr>
            <a:spLocks noGrp="1"/>
          </p:cNvSpPr>
          <p:nvPr>
            <p:ph type="sldNum" sz="quarter" idx="10"/>
          </p:nvPr>
        </p:nvSpPr>
        <p:spPr/>
        <p:txBody>
          <a:bodyPr/>
          <a:lstStyle/>
          <a:p>
            <a:fld id="{95C605C4-1F5B-4B2B-8458-3FC432AF1FAC}" type="slidenum">
              <a:rPr lang="en-US" smtClean="0"/>
              <a:t>10</a:t>
            </a:fld>
            <a:endParaRPr lang="en-US"/>
          </a:p>
        </p:txBody>
      </p:sp>
      <p:pic>
        <p:nvPicPr>
          <p:cNvPr id="6" name="Picture 5">
            <a:extLst>
              <a:ext uri="{FF2B5EF4-FFF2-40B4-BE49-F238E27FC236}">
                <a16:creationId xmlns:a16="http://schemas.microsoft.com/office/drawing/2014/main" id="{C08F1A13-275B-CA41-BF76-65A807E5E341}"/>
              </a:ext>
            </a:extLst>
          </p:cNvPr>
          <p:cNvPicPr>
            <a:picLocks noChangeAspect="1"/>
          </p:cNvPicPr>
          <p:nvPr/>
        </p:nvPicPr>
        <p:blipFill>
          <a:blip r:embed="rId2"/>
          <a:stretch>
            <a:fillRect/>
          </a:stretch>
        </p:blipFill>
        <p:spPr>
          <a:xfrm>
            <a:off x="2286000" y="3619500"/>
            <a:ext cx="4075931" cy="2504377"/>
          </a:xfrm>
          <a:prstGeom prst="rect">
            <a:avLst/>
          </a:prstGeom>
        </p:spPr>
      </p:pic>
    </p:spTree>
    <p:extLst>
      <p:ext uri="{BB962C8B-B14F-4D97-AF65-F5344CB8AC3E}">
        <p14:creationId xmlns:p14="http://schemas.microsoft.com/office/powerpoint/2010/main" val="2638544139"/>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CD5E04F-8EC1-5446-803C-5E471E4B422A}"/>
              </a:ext>
            </a:extLst>
          </p:cNvPr>
          <p:cNvSpPr>
            <a:spLocks noGrp="1"/>
          </p:cNvSpPr>
          <p:nvPr>
            <p:ph idx="1"/>
          </p:nvPr>
        </p:nvSpPr>
        <p:spPr/>
        <p:txBody>
          <a:bodyPr/>
          <a:lstStyle/>
          <a:p>
            <a:r>
              <a:rPr lang="en-US" b="1" dirty="0">
                <a:solidFill>
                  <a:srgbClr val="008000"/>
                </a:solidFill>
              </a:rPr>
              <a:t>Think of in-links as votes</a:t>
            </a:r>
          </a:p>
          <a:p>
            <a:r>
              <a:rPr lang="en-US" dirty="0"/>
              <a:t>Naïve solution: What if we rank each page based on its </a:t>
            </a:r>
            <a:r>
              <a:rPr lang="en-US" i="1" dirty="0"/>
              <a:t>number </a:t>
            </a:r>
            <a:r>
              <a:rPr lang="en-US" dirty="0"/>
              <a:t>of in-links?</a:t>
            </a:r>
          </a:p>
          <a:p>
            <a:r>
              <a:rPr lang="en-US" b="1" dirty="0"/>
              <a:t>Problem: </a:t>
            </a:r>
            <a:r>
              <a:rPr lang="en-US" dirty="0"/>
              <a:t>malicious user can create a huge number of ‘dummy' web pages, to link to their one page, to drive up its rank!</a:t>
            </a:r>
          </a:p>
        </p:txBody>
      </p:sp>
      <p:sp>
        <p:nvSpPr>
          <p:cNvPr id="3" name="Title 2">
            <a:extLst>
              <a:ext uri="{FF2B5EF4-FFF2-40B4-BE49-F238E27FC236}">
                <a16:creationId xmlns:a16="http://schemas.microsoft.com/office/drawing/2014/main" id="{17998DF3-D1AD-C84B-A2AF-BDC1B3BEB559}"/>
              </a:ext>
            </a:extLst>
          </p:cNvPr>
          <p:cNvSpPr>
            <a:spLocks noGrp="1"/>
          </p:cNvSpPr>
          <p:nvPr>
            <p:ph type="title"/>
          </p:nvPr>
        </p:nvSpPr>
        <p:spPr/>
        <p:txBody>
          <a:bodyPr/>
          <a:lstStyle/>
          <a:p>
            <a:r>
              <a:rPr lang="en-US" dirty="0"/>
              <a:t>Links as Votes</a:t>
            </a:r>
          </a:p>
        </p:txBody>
      </p:sp>
      <p:sp>
        <p:nvSpPr>
          <p:cNvPr id="4" name="Slide Number Placeholder 3">
            <a:extLst>
              <a:ext uri="{FF2B5EF4-FFF2-40B4-BE49-F238E27FC236}">
                <a16:creationId xmlns:a16="http://schemas.microsoft.com/office/drawing/2014/main" id="{58A5628E-8183-6643-B44E-B11D8399B7BF}"/>
              </a:ext>
            </a:extLst>
          </p:cNvPr>
          <p:cNvSpPr>
            <a:spLocks noGrp="1"/>
          </p:cNvSpPr>
          <p:nvPr>
            <p:ph type="sldNum" sz="quarter" idx="10"/>
          </p:nvPr>
        </p:nvSpPr>
        <p:spPr/>
        <p:txBody>
          <a:bodyPr/>
          <a:lstStyle/>
          <a:p>
            <a:fld id="{95C605C4-1F5B-4B2B-8458-3FC432AF1FAC}" type="slidenum">
              <a:rPr lang="en-US" smtClean="0"/>
              <a:t>11</a:t>
            </a:fld>
            <a:endParaRPr lang="en-US" dirty="0"/>
          </a:p>
        </p:txBody>
      </p:sp>
      <p:cxnSp>
        <p:nvCxnSpPr>
          <p:cNvPr id="6" name="Straight Arrow Connector 5">
            <a:extLst>
              <a:ext uri="{FF2B5EF4-FFF2-40B4-BE49-F238E27FC236}">
                <a16:creationId xmlns:a16="http://schemas.microsoft.com/office/drawing/2014/main" id="{3B767269-A1B6-974B-9E8C-DFC8F6ECA24A}"/>
              </a:ext>
            </a:extLst>
          </p:cNvPr>
          <p:cNvCxnSpPr/>
          <p:nvPr/>
        </p:nvCxnSpPr>
        <p:spPr>
          <a:xfrm flipV="1">
            <a:off x="3648965" y="4810238"/>
            <a:ext cx="224642" cy="548094"/>
          </a:xfrm>
          <a:prstGeom prst="straightConnector1">
            <a:avLst/>
          </a:prstGeom>
          <a:ln w="57150">
            <a:solidFill>
              <a:schemeClr val="bg1">
                <a:lumMod val="50000"/>
              </a:schemeClr>
            </a:solidFill>
            <a:tailEnd type="arrow"/>
          </a:ln>
        </p:spPr>
        <p:style>
          <a:lnRef idx="1">
            <a:schemeClr val="dk1"/>
          </a:lnRef>
          <a:fillRef idx="0">
            <a:schemeClr val="dk1"/>
          </a:fillRef>
          <a:effectRef idx="0">
            <a:schemeClr val="dk1"/>
          </a:effectRef>
          <a:fontRef idx="minor">
            <a:schemeClr val="tx1"/>
          </a:fontRef>
        </p:style>
      </p:cxnSp>
      <p:cxnSp>
        <p:nvCxnSpPr>
          <p:cNvPr id="7" name="Straight Arrow Connector 6">
            <a:extLst>
              <a:ext uri="{FF2B5EF4-FFF2-40B4-BE49-F238E27FC236}">
                <a16:creationId xmlns:a16="http://schemas.microsoft.com/office/drawing/2014/main" id="{79D1A0C2-E156-9E46-81C3-5C20FDA6E8EB}"/>
              </a:ext>
            </a:extLst>
          </p:cNvPr>
          <p:cNvCxnSpPr>
            <a:cxnSpLocks/>
            <a:stCxn id="10" idx="1"/>
          </p:cNvCxnSpPr>
          <p:nvPr/>
        </p:nvCxnSpPr>
        <p:spPr>
          <a:xfrm flipH="1" flipV="1">
            <a:off x="4072890" y="4801069"/>
            <a:ext cx="277430" cy="516431"/>
          </a:xfrm>
          <a:prstGeom prst="straightConnector1">
            <a:avLst/>
          </a:prstGeom>
          <a:ln w="57150">
            <a:solidFill>
              <a:schemeClr val="bg1">
                <a:lumMod val="50000"/>
              </a:schemeClr>
            </a:solidFill>
            <a:tailEnd type="arrow"/>
          </a:ln>
        </p:spPr>
        <p:style>
          <a:lnRef idx="1">
            <a:schemeClr val="dk1"/>
          </a:lnRef>
          <a:fillRef idx="0">
            <a:schemeClr val="dk1"/>
          </a:fillRef>
          <a:effectRef idx="0">
            <a:schemeClr val="dk1"/>
          </a:effectRef>
          <a:fontRef idx="minor">
            <a:schemeClr val="tx1"/>
          </a:fontRef>
        </p:style>
      </p:cxnSp>
      <p:sp>
        <p:nvSpPr>
          <p:cNvPr id="8" name="Oval 7">
            <a:extLst>
              <a:ext uri="{FF2B5EF4-FFF2-40B4-BE49-F238E27FC236}">
                <a16:creationId xmlns:a16="http://schemas.microsoft.com/office/drawing/2014/main" id="{B983906B-BB26-4945-B011-FD58D83FCD50}"/>
              </a:ext>
            </a:extLst>
          </p:cNvPr>
          <p:cNvSpPr/>
          <p:nvPr/>
        </p:nvSpPr>
        <p:spPr>
          <a:xfrm>
            <a:off x="3653732" y="4183847"/>
            <a:ext cx="617220" cy="617220"/>
          </a:xfrm>
          <a:prstGeom prst="ellipse">
            <a:avLst/>
          </a:prstGeom>
          <a:solidFill>
            <a:schemeClr val="accent3"/>
          </a:solidFill>
          <a:ln w="76200">
            <a:solidFill>
              <a:schemeClr val="accent3"/>
            </a:solidFill>
          </a:ln>
        </p:spPr>
        <p:style>
          <a:lnRef idx="1">
            <a:schemeClr val="dk1"/>
          </a:lnRef>
          <a:fillRef idx="0">
            <a:schemeClr val="dk1"/>
          </a:fillRef>
          <a:effectRef idx="0">
            <a:schemeClr val="dk1"/>
          </a:effectRef>
          <a:fontRef idx="minor">
            <a:schemeClr val="tx1"/>
          </a:fontRef>
        </p:style>
        <p:txBody>
          <a:bodyPr wrap="none" lIns="0" tIns="0" rIns="0" bIns="0" rtlCol="0" anchor="ctr" anchorCtr="1"/>
          <a:lstStyle/>
          <a:p>
            <a:pPr algn="ctr"/>
            <a:r>
              <a:rPr lang="en-US" sz="1500" dirty="0">
                <a:noFill/>
                <a:latin typeface="Arial" pitchFamily="34" charset="0"/>
                <a:cs typeface="Arial" pitchFamily="34" charset="0"/>
              </a:rPr>
              <a:t>F</a:t>
            </a:r>
          </a:p>
          <a:p>
            <a:pPr algn="ctr"/>
            <a:r>
              <a:rPr lang="en-US" sz="1500" dirty="0">
                <a:noFill/>
                <a:latin typeface="Arial" pitchFamily="34" charset="0"/>
                <a:cs typeface="Arial" pitchFamily="34" charset="0"/>
              </a:rPr>
              <a:t>3.9</a:t>
            </a:r>
          </a:p>
        </p:txBody>
      </p:sp>
      <p:sp>
        <p:nvSpPr>
          <p:cNvPr id="9" name="Oval 8">
            <a:extLst>
              <a:ext uri="{FF2B5EF4-FFF2-40B4-BE49-F238E27FC236}">
                <a16:creationId xmlns:a16="http://schemas.microsoft.com/office/drawing/2014/main" id="{F53CA747-BD6E-DD41-A8E5-EECD40B6C1CE}"/>
              </a:ext>
            </a:extLst>
          </p:cNvPr>
          <p:cNvSpPr/>
          <p:nvPr/>
        </p:nvSpPr>
        <p:spPr>
          <a:xfrm>
            <a:off x="3302623" y="5323717"/>
            <a:ext cx="411480" cy="411480"/>
          </a:xfrm>
          <a:prstGeom prst="ellipse">
            <a:avLst/>
          </a:prstGeom>
          <a:solidFill>
            <a:schemeClr val="accent6"/>
          </a:solidFill>
          <a:ln w="76200">
            <a:solidFill>
              <a:schemeClr val="accent6"/>
            </a:solidFill>
          </a:ln>
        </p:spPr>
        <p:style>
          <a:lnRef idx="1">
            <a:schemeClr val="dk1"/>
          </a:lnRef>
          <a:fillRef idx="0">
            <a:schemeClr val="dk1"/>
          </a:fillRef>
          <a:effectRef idx="0">
            <a:schemeClr val="dk1"/>
          </a:effectRef>
          <a:fontRef idx="minor">
            <a:schemeClr val="tx1"/>
          </a:fontRef>
        </p:style>
        <p:txBody>
          <a:bodyPr wrap="none" lIns="0" tIns="0" rIns="0" bIns="0" rtlCol="0" anchor="ctr" anchorCtr="1"/>
          <a:lstStyle/>
          <a:p>
            <a:pPr algn="ctr"/>
            <a:r>
              <a:rPr lang="en-US" sz="1500" dirty="0">
                <a:noFill/>
                <a:latin typeface="Arial" pitchFamily="34" charset="0"/>
                <a:cs typeface="Arial" pitchFamily="34" charset="0"/>
              </a:rPr>
              <a:t>1.6</a:t>
            </a:r>
          </a:p>
        </p:txBody>
      </p:sp>
      <p:sp>
        <p:nvSpPr>
          <p:cNvPr id="10" name="Oval 9">
            <a:extLst>
              <a:ext uri="{FF2B5EF4-FFF2-40B4-BE49-F238E27FC236}">
                <a16:creationId xmlns:a16="http://schemas.microsoft.com/office/drawing/2014/main" id="{FC5C6C78-E307-624C-863B-A7C3BE7E2E66}"/>
              </a:ext>
            </a:extLst>
          </p:cNvPr>
          <p:cNvSpPr/>
          <p:nvPr/>
        </p:nvSpPr>
        <p:spPr>
          <a:xfrm>
            <a:off x="4290060" y="5257239"/>
            <a:ext cx="411480" cy="411480"/>
          </a:xfrm>
          <a:prstGeom prst="ellipse">
            <a:avLst/>
          </a:prstGeom>
          <a:solidFill>
            <a:schemeClr val="accent6"/>
          </a:solidFill>
          <a:ln w="76200">
            <a:solidFill>
              <a:schemeClr val="accent6"/>
            </a:solidFill>
          </a:ln>
        </p:spPr>
        <p:style>
          <a:lnRef idx="1">
            <a:schemeClr val="dk1"/>
          </a:lnRef>
          <a:fillRef idx="0">
            <a:schemeClr val="dk1"/>
          </a:fillRef>
          <a:effectRef idx="0">
            <a:schemeClr val="dk1"/>
          </a:effectRef>
          <a:fontRef idx="minor">
            <a:schemeClr val="tx1"/>
          </a:fontRef>
        </p:style>
        <p:txBody>
          <a:bodyPr wrap="none" lIns="0" tIns="0" rIns="0" bIns="0" rtlCol="0" anchor="ctr" anchorCtr="1"/>
          <a:lstStyle/>
          <a:p>
            <a:pPr algn="ctr"/>
            <a:r>
              <a:rPr lang="en-US" sz="1500" dirty="0">
                <a:noFill/>
                <a:latin typeface="Arial" pitchFamily="34" charset="0"/>
                <a:cs typeface="Arial" pitchFamily="34" charset="0"/>
              </a:rPr>
              <a:t>1.6</a:t>
            </a:r>
          </a:p>
        </p:txBody>
      </p:sp>
      <p:pic>
        <p:nvPicPr>
          <p:cNvPr id="12" name="Picture 11">
            <a:extLst>
              <a:ext uri="{FF2B5EF4-FFF2-40B4-BE49-F238E27FC236}">
                <a16:creationId xmlns:a16="http://schemas.microsoft.com/office/drawing/2014/main" id="{A2590C86-808D-DB45-90FE-4064B3CB80F7}"/>
              </a:ext>
            </a:extLst>
          </p:cNvPr>
          <p:cNvPicPr>
            <a:picLocks noChangeAspect="1"/>
          </p:cNvPicPr>
          <p:nvPr/>
        </p:nvPicPr>
        <p:blipFill>
          <a:blip r:embed="rId2"/>
          <a:stretch>
            <a:fillRect/>
          </a:stretch>
        </p:blipFill>
        <p:spPr>
          <a:xfrm>
            <a:off x="3581400" y="3962400"/>
            <a:ext cx="746594" cy="746594"/>
          </a:xfrm>
          <a:prstGeom prst="rect">
            <a:avLst/>
          </a:prstGeom>
        </p:spPr>
      </p:pic>
      <p:cxnSp>
        <p:nvCxnSpPr>
          <p:cNvPr id="13" name="Straight Arrow Connector 12">
            <a:extLst>
              <a:ext uri="{FF2B5EF4-FFF2-40B4-BE49-F238E27FC236}">
                <a16:creationId xmlns:a16="http://schemas.microsoft.com/office/drawing/2014/main" id="{157B60B1-9943-3240-8C41-DDC7776D0A82}"/>
              </a:ext>
            </a:extLst>
          </p:cNvPr>
          <p:cNvCxnSpPr>
            <a:cxnSpLocks/>
          </p:cNvCxnSpPr>
          <p:nvPr/>
        </p:nvCxnSpPr>
        <p:spPr>
          <a:xfrm flipV="1">
            <a:off x="3157999" y="4668842"/>
            <a:ext cx="490966" cy="397400"/>
          </a:xfrm>
          <a:prstGeom prst="straightConnector1">
            <a:avLst/>
          </a:prstGeom>
          <a:ln w="57150">
            <a:solidFill>
              <a:schemeClr val="bg1">
                <a:lumMod val="50000"/>
              </a:schemeClr>
            </a:solidFill>
            <a:tailEnd type="arrow"/>
          </a:ln>
        </p:spPr>
        <p:style>
          <a:lnRef idx="1">
            <a:schemeClr val="dk1"/>
          </a:lnRef>
          <a:fillRef idx="0">
            <a:schemeClr val="dk1"/>
          </a:fillRef>
          <a:effectRef idx="0">
            <a:schemeClr val="dk1"/>
          </a:effectRef>
          <a:fontRef idx="minor">
            <a:schemeClr val="tx1"/>
          </a:fontRef>
        </p:style>
      </p:cxnSp>
      <p:sp>
        <p:nvSpPr>
          <p:cNvPr id="14" name="Oval 13">
            <a:extLst>
              <a:ext uri="{FF2B5EF4-FFF2-40B4-BE49-F238E27FC236}">
                <a16:creationId xmlns:a16="http://schemas.microsoft.com/office/drawing/2014/main" id="{89B9FC64-5E3E-9845-A5AD-B65BDF45B076}"/>
              </a:ext>
            </a:extLst>
          </p:cNvPr>
          <p:cNvSpPr/>
          <p:nvPr/>
        </p:nvSpPr>
        <p:spPr>
          <a:xfrm>
            <a:off x="2884694" y="5031079"/>
            <a:ext cx="411480" cy="411480"/>
          </a:xfrm>
          <a:prstGeom prst="ellipse">
            <a:avLst/>
          </a:prstGeom>
          <a:solidFill>
            <a:schemeClr val="accent6"/>
          </a:solidFill>
          <a:ln w="76200">
            <a:solidFill>
              <a:schemeClr val="accent6"/>
            </a:solidFill>
          </a:ln>
        </p:spPr>
        <p:style>
          <a:lnRef idx="1">
            <a:schemeClr val="dk1"/>
          </a:lnRef>
          <a:fillRef idx="0">
            <a:schemeClr val="dk1"/>
          </a:fillRef>
          <a:effectRef idx="0">
            <a:schemeClr val="dk1"/>
          </a:effectRef>
          <a:fontRef idx="minor">
            <a:schemeClr val="tx1"/>
          </a:fontRef>
        </p:style>
        <p:txBody>
          <a:bodyPr wrap="none" lIns="0" tIns="0" rIns="0" bIns="0" rtlCol="0" anchor="ctr" anchorCtr="1"/>
          <a:lstStyle/>
          <a:p>
            <a:pPr algn="ctr"/>
            <a:r>
              <a:rPr lang="en-US" sz="1500" dirty="0">
                <a:noFill/>
                <a:latin typeface="Arial" pitchFamily="34" charset="0"/>
                <a:cs typeface="Arial" pitchFamily="34" charset="0"/>
              </a:rPr>
              <a:t>1.6</a:t>
            </a:r>
          </a:p>
        </p:txBody>
      </p:sp>
      <p:cxnSp>
        <p:nvCxnSpPr>
          <p:cNvPr id="15" name="Straight Arrow Connector 14">
            <a:extLst>
              <a:ext uri="{FF2B5EF4-FFF2-40B4-BE49-F238E27FC236}">
                <a16:creationId xmlns:a16="http://schemas.microsoft.com/office/drawing/2014/main" id="{C3D5E0A2-4A9D-364F-871C-036CCE9D589A}"/>
              </a:ext>
            </a:extLst>
          </p:cNvPr>
          <p:cNvCxnSpPr>
            <a:cxnSpLocks/>
          </p:cNvCxnSpPr>
          <p:nvPr/>
        </p:nvCxnSpPr>
        <p:spPr>
          <a:xfrm flipH="1" flipV="1">
            <a:off x="4303484" y="4668842"/>
            <a:ext cx="395671" cy="314199"/>
          </a:xfrm>
          <a:prstGeom prst="straightConnector1">
            <a:avLst/>
          </a:prstGeom>
          <a:ln w="57150">
            <a:solidFill>
              <a:schemeClr val="bg1">
                <a:lumMod val="50000"/>
              </a:schemeClr>
            </a:solidFill>
            <a:tailEnd type="arrow"/>
          </a:ln>
        </p:spPr>
        <p:style>
          <a:lnRef idx="1">
            <a:schemeClr val="dk1"/>
          </a:lnRef>
          <a:fillRef idx="0">
            <a:schemeClr val="dk1"/>
          </a:fillRef>
          <a:effectRef idx="0">
            <a:schemeClr val="dk1"/>
          </a:effectRef>
          <a:fontRef idx="minor">
            <a:schemeClr val="tx1"/>
          </a:fontRef>
        </p:style>
      </p:cxnSp>
      <p:sp>
        <p:nvSpPr>
          <p:cNvPr id="16" name="Oval 15">
            <a:extLst>
              <a:ext uri="{FF2B5EF4-FFF2-40B4-BE49-F238E27FC236}">
                <a16:creationId xmlns:a16="http://schemas.microsoft.com/office/drawing/2014/main" id="{A5FEBCF8-F016-0A4C-AB3B-8D5644EAC961}"/>
              </a:ext>
            </a:extLst>
          </p:cNvPr>
          <p:cNvSpPr/>
          <p:nvPr/>
        </p:nvSpPr>
        <p:spPr>
          <a:xfrm>
            <a:off x="4640027" y="4860502"/>
            <a:ext cx="411480" cy="411480"/>
          </a:xfrm>
          <a:prstGeom prst="ellipse">
            <a:avLst/>
          </a:prstGeom>
          <a:solidFill>
            <a:schemeClr val="accent6"/>
          </a:solidFill>
          <a:ln w="76200">
            <a:solidFill>
              <a:schemeClr val="accent6"/>
            </a:solidFill>
          </a:ln>
        </p:spPr>
        <p:style>
          <a:lnRef idx="1">
            <a:schemeClr val="dk1"/>
          </a:lnRef>
          <a:fillRef idx="0">
            <a:schemeClr val="dk1"/>
          </a:fillRef>
          <a:effectRef idx="0">
            <a:schemeClr val="dk1"/>
          </a:effectRef>
          <a:fontRef idx="minor">
            <a:schemeClr val="tx1"/>
          </a:fontRef>
        </p:style>
        <p:txBody>
          <a:bodyPr wrap="none" lIns="0" tIns="0" rIns="0" bIns="0" rtlCol="0" anchor="ctr" anchorCtr="1"/>
          <a:lstStyle/>
          <a:p>
            <a:pPr algn="ctr"/>
            <a:r>
              <a:rPr lang="en-US" sz="1500" dirty="0">
                <a:noFill/>
                <a:latin typeface="Arial" pitchFamily="34" charset="0"/>
                <a:cs typeface="Arial" pitchFamily="34" charset="0"/>
              </a:rPr>
              <a:t>1.6</a:t>
            </a:r>
          </a:p>
        </p:txBody>
      </p:sp>
      <p:sp>
        <p:nvSpPr>
          <p:cNvPr id="21" name="TextBox 20">
            <a:extLst>
              <a:ext uri="{FF2B5EF4-FFF2-40B4-BE49-F238E27FC236}">
                <a16:creationId xmlns:a16="http://schemas.microsoft.com/office/drawing/2014/main" id="{C4FA1125-2F91-C248-879D-2E5086392430}"/>
              </a:ext>
            </a:extLst>
          </p:cNvPr>
          <p:cNvSpPr txBox="1"/>
          <p:nvPr/>
        </p:nvSpPr>
        <p:spPr>
          <a:xfrm>
            <a:off x="3695011" y="5113154"/>
            <a:ext cx="595035" cy="584775"/>
          </a:xfrm>
          <a:prstGeom prst="rect">
            <a:avLst/>
          </a:prstGeom>
          <a:noFill/>
        </p:spPr>
        <p:txBody>
          <a:bodyPr wrap="none" rtlCol="0">
            <a:spAutoFit/>
          </a:bodyPr>
          <a:lstStyle/>
          <a:p>
            <a:r>
              <a:rPr lang="en-US" sz="3200" b="0" dirty="0">
                <a:solidFill>
                  <a:schemeClr val="bg1"/>
                </a:solidFill>
              </a:rPr>
              <a:t>…</a:t>
            </a:r>
          </a:p>
        </p:txBody>
      </p:sp>
    </p:spTree>
    <p:extLst>
      <p:ext uri="{BB962C8B-B14F-4D97-AF65-F5344CB8AC3E}">
        <p14:creationId xmlns:p14="http://schemas.microsoft.com/office/powerpoint/2010/main" val="2710103548"/>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CD5E04F-8EC1-5446-803C-5E471E4B422A}"/>
              </a:ext>
            </a:extLst>
          </p:cNvPr>
          <p:cNvSpPr>
            <a:spLocks noGrp="1"/>
          </p:cNvSpPr>
          <p:nvPr>
            <p:ph idx="1"/>
          </p:nvPr>
        </p:nvSpPr>
        <p:spPr/>
        <p:txBody>
          <a:bodyPr/>
          <a:lstStyle/>
          <a:p>
            <a:r>
              <a:rPr lang="en-US" b="1" dirty="0"/>
              <a:t>Solution: </a:t>
            </a:r>
            <a:r>
              <a:rPr lang="en-US" dirty="0"/>
              <a:t>make the number of ‘votes’ that a page has proportional to its own importance. Then, as long as the ‘dummy’ pages themselves have low importance, they will contribute little votes as well.</a:t>
            </a:r>
          </a:p>
          <a:p>
            <a:pPr lvl="1"/>
            <a:r>
              <a:rPr lang="en-US" dirty="0"/>
              <a:t>Links from important pages count more – recursive definition!</a:t>
            </a:r>
          </a:p>
          <a:p>
            <a:pPr lvl="1"/>
            <a:r>
              <a:rPr lang="en-US" dirty="0"/>
              <a:t>This is the main idea of PageRank, which recursively defines the importance of a page based on the importance of the pages linking to it</a:t>
            </a:r>
          </a:p>
        </p:txBody>
      </p:sp>
      <p:sp>
        <p:nvSpPr>
          <p:cNvPr id="3" name="Title 2">
            <a:extLst>
              <a:ext uri="{FF2B5EF4-FFF2-40B4-BE49-F238E27FC236}">
                <a16:creationId xmlns:a16="http://schemas.microsoft.com/office/drawing/2014/main" id="{17998DF3-D1AD-C84B-A2AF-BDC1B3BEB559}"/>
              </a:ext>
            </a:extLst>
          </p:cNvPr>
          <p:cNvSpPr>
            <a:spLocks noGrp="1"/>
          </p:cNvSpPr>
          <p:nvPr>
            <p:ph type="title"/>
          </p:nvPr>
        </p:nvSpPr>
        <p:spPr/>
        <p:txBody>
          <a:bodyPr/>
          <a:lstStyle/>
          <a:p>
            <a:r>
              <a:rPr lang="en-US" dirty="0"/>
              <a:t>Links as Votes</a:t>
            </a:r>
          </a:p>
        </p:txBody>
      </p:sp>
      <p:sp>
        <p:nvSpPr>
          <p:cNvPr id="4" name="Slide Number Placeholder 3">
            <a:extLst>
              <a:ext uri="{FF2B5EF4-FFF2-40B4-BE49-F238E27FC236}">
                <a16:creationId xmlns:a16="http://schemas.microsoft.com/office/drawing/2014/main" id="{58A5628E-8183-6643-B44E-B11D8399B7BF}"/>
              </a:ext>
            </a:extLst>
          </p:cNvPr>
          <p:cNvSpPr>
            <a:spLocks noGrp="1"/>
          </p:cNvSpPr>
          <p:nvPr>
            <p:ph type="sldNum" sz="quarter" idx="10"/>
          </p:nvPr>
        </p:nvSpPr>
        <p:spPr>
          <a:xfrm>
            <a:off x="6457950" y="6488112"/>
            <a:ext cx="2057400" cy="365125"/>
          </a:xfrm>
        </p:spPr>
        <p:txBody>
          <a:bodyPr/>
          <a:lstStyle/>
          <a:p>
            <a:fld id="{95C605C4-1F5B-4B2B-8458-3FC432AF1FAC}" type="slidenum">
              <a:rPr lang="en-US" smtClean="0"/>
              <a:t>12</a:t>
            </a:fld>
            <a:endParaRPr lang="en-US" dirty="0"/>
          </a:p>
        </p:txBody>
      </p:sp>
      <p:pic>
        <p:nvPicPr>
          <p:cNvPr id="5" name="Picture 4">
            <a:extLst>
              <a:ext uri="{FF2B5EF4-FFF2-40B4-BE49-F238E27FC236}">
                <a16:creationId xmlns:a16="http://schemas.microsoft.com/office/drawing/2014/main" id="{A94FC206-4EDC-A54F-AF1E-5F1A49D5DF57}"/>
              </a:ext>
            </a:extLst>
          </p:cNvPr>
          <p:cNvPicPr>
            <a:picLocks noChangeAspect="1"/>
          </p:cNvPicPr>
          <p:nvPr/>
        </p:nvPicPr>
        <p:blipFill>
          <a:blip r:embed="rId2"/>
          <a:stretch>
            <a:fillRect/>
          </a:stretch>
        </p:blipFill>
        <p:spPr>
          <a:xfrm>
            <a:off x="838200" y="3920650"/>
            <a:ext cx="2996781" cy="2251550"/>
          </a:xfrm>
          <a:prstGeom prst="rect">
            <a:avLst/>
          </a:prstGeom>
        </p:spPr>
      </p:pic>
      <p:sp>
        <p:nvSpPr>
          <p:cNvPr id="17" name="Left Brace 16">
            <a:extLst>
              <a:ext uri="{FF2B5EF4-FFF2-40B4-BE49-F238E27FC236}">
                <a16:creationId xmlns:a16="http://schemas.microsoft.com/office/drawing/2014/main" id="{EE10A247-B7C1-8140-B355-8AE0E30E1E14}"/>
              </a:ext>
            </a:extLst>
          </p:cNvPr>
          <p:cNvSpPr/>
          <p:nvPr/>
        </p:nvSpPr>
        <p:spPr>
          <a:xfrm rot="16200000">
            <a:off x="2153818" y="4970225"/>
            <a:ext cx="457200" cy="2514600"/>
          </a:xfrm>
          <a:prstGeom prst="leftBrace">
            <a:avLst/>
          </a:prstGeom>
          <a:ln w="254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TextBox 17">
            <a:extLst>
              <a:ext uri="{FF2B5EF4-FFF2-40B4-BE49-F238E27FC236}">
                <a16:creationId xmlns:a16="http://schemas.microsoft.com/office/drawing/2014/main" id="{4C7442DC-AA1A-0143-843C-9600A1EFF043}"/>
              </a:ext>
            </a:extLst>
          </p:cNvPr>
          <p:cNvSpPr txBox="1"/>
          <p:nvPr/>
        </p:nvSpPr>
        <p:spPr>
          <a:xfrm>
            <a:off x="961194" y="6401496"/>
            <a:ext cx="2842445" cy="338554"/>
          </a:xfrm>
          <a:prstGeom prst="rect">
            <a:avLst/>
          </a:prstGeom>
          <a:noFill/>
        </p:spPr>
        <p:txBody>
          <a:bodyPr wrap="none" rtlCol="0">
            <a:spAutoFit/>
          </a:bodyPr>
          <a:lstStyle/>
          <a:p>
            <a:r>
              <a:rPr lang="en-US" b="0" dirty="0">
                <a:solidFill>
                  <a:schemeClr val="bg1"/>
                </a:solidFill>
              </a:rPr>
              <a:t>Low importance =&gt; low votes</a:t>
            </a:r>
          </a:p>
        </p:txBody>
      </p:sp>
      <p:pic>
        <p:nvPicPr>
          <p:cNvPr id="20" name="Picture 19">
            <a:extLst>
              <a:ext uri="{FF2B5EF4-FFF2-40B4-BE49-F238E27FC236}">
                <a16:creationId xmlns:a16="http://schemas.microsoft.com/office/drawing/2014/main" id="{A8486047-9F0F-9B49-A6F6-C2B5718D02A0}"/>
              </a:ext>
            </a:extLst>
          </p:cNvPr>
          <p:cNvPicPr>
            <a:picLocks noChangeAspect="1"/>
          </p:cNvPicPr>
          <p:nvPr/>
        </p:nvPicPr>
        <p:blipFill>
          <a:blip r:embed="rId3"/>
          <a:stretch>
            <a:fillRect/>
          </a:stretch>
        </p:blipFill>
        <p:spPr>
          <a:xfrm>
            <a:off x="4090556" y="4066396"/>
            <a:ext cx="4075931" cy="2504377"/>
          </a:xfrm>
          <a:prstGeom prst="rect">
            <a:avLst/>
          </a:prstGeom>
        </p:spPr>
      </p:pic>
    </p:spTree>
    <p:extLst>
      <p:ext uri="{BB962C8B-B14F-4D97-AF65-F5344CB8AC3E}">
        <p14:creationId xmlns:p14="http://schemas.microsoft.com/office/powerpoint/2010/main" val="4127741090"/>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PageRank Scores</a:t>
            </a:r>
          </a:p>
        </p:txBody>
      </p:sp>
      <p:cxnSp>
        <p:nvCxnSpPr>
          <p:cNvPr id="10" name="Straight Arrow Connector 9"/>
          <p:cNvCxnSpPr/>
          <p:nvPr/>
        </p:nvCxnSpPr>
        <p:spPr>
          <a:xfrm flipV="1">
            <a:off x="4670714" y="2514600"/>
            <a:ext cx="800100" cy="114300"/>
          </a:xfrm>
          <a:prstGeom prst="straightConnector1">
            <a:avLst/>
          </a:prstGeom>
          <a:ln w="57150">
            <a:solidFill>
              <a:schemeClr val="bg1">
                <a:lumMod val="50000"/>
              </a:schemeClr>
            </a:solidFill>
            <a:tailEnd type="arrow"/>
          </a:ln>
        </p:spPr>
        <p:style>
          <a:lnRef idx="1">
            <a:schemeClr val="dk1"/>
          </a:lnRef>
          <a:fillRef idx="0">
            <a:schemeClr val="dk1"/>
          </a:fillRef>
          <a:effectRef idx="0">
            <a:schemeClr val="dk1"/>
          </a:effectRef>
          <a:fontRef idx="minor">
            <a:schemeClr val="tx1"/>
          </a:fontRef>
        </p:style>
      </p:cxnSp>
      <p:cxnSp>
        <p:nvCxnSpPr>
          <p:cNvPr id="12" name="Straight Arrow Connector 11"/>
          <p:cNvCxnSpPr/>
          <p:nvPr/>
        </p:nvCxnSpPr>
        <p:spPr>
          <a:xfrm flipH="1">
            <a:off x="4691495" y="2971800"/>
            <a:ext cx="742950" cy="57150"/>
          </a:xfrm>
          <a:prstGeom prst="straightConnector1">
            <a:avLst/>
          </a:prstGeom>
          <a:ln w="57150">
            <a:solidFill>
              <a:schemeClr val="bg1">
                <a:lumMod val="50000"/>
              </a:schemeClr>
            </a:solidFill>
            <a:tailEnd type="arrow"/>
          </a:ln>
        </p:spPr>
        <p:style>
          <a:lnRef idx="1">
            <a:schemeClr val="dk1"/>
          </a:lnRef>
          <a:fillRef idx="0">
            <a:schemeClr val="dk1"/>
          </a:fillRef>
          <a:effectRef idx="0">
            <a:schemeClr val="dk1"/>
          </a:effectRef>
          <a:fontRef idx="minor">
            <a:schemeClr val="tx1"/>
          </a:fontRef>
        </p:style>
      </p:cxnSp>
      <p:cxnSp>
        <p:nvCxnSpPr>
          <p:cNvPr id="15" name="Straight Arrow Connector 14"/>
          <p:cNvCxnSpPr>
            <a:stCxn id="13" idx="1"/>
            <a:endCxn id="5" idx="5"/>
          </p:cNvCxnSpPr>
          <p:nvPr/>
        </p:nvCxnSpPr>
        <p:spPr>
          <a:xfrm flipH="1" flipV="1">
            <a:off x="4393370" y="3536120"/>
            <a:ext cx="470600" cy="584900"/>
          </a:xfrm>
          <a:prstGeom prst="straightConnector1">
            <a:avLst/>
          </a:prstGeom>
          <a:ln w="57150">
            <a:solidFill>
              <a:schemeClr val="bg1">
                <a:lumMod val="50000"/>
              </a:schemeClr>
            </a:solidFill>
            <a:tailEnd type="arrow"/>
          </a:ln>
        </p:spPr>
        <p:style>
          <a:lnRef idx="1">
            <a:schemeClr val="dk1"/>
          </a:lnRef>
          <a:fillRef idx="0">
            <a:schemeClr val="dk1"/>
          </a:fillRef>
          <a:effectRef idx="0">
            <a:schemeClr val="dk1"/>
          </a:effectRef>
          <a:fontRef idx="minor">
            <a:schemeClr val="tx1"/>
          </a:fontRef>
        </p:style>
      </p:cxnSp>
      <p:cxnSp>
        <p:nvCxnSpPr>
          <p:cNvPr id="26" name="Straight Arrow Connector 25"/>
          <p:cNvCxnSpPr/>
          <p:nvPr/>
        </p:nvCxnSpPr>
        <p:spPr>
          <a:xfrm flipV="1">
            <a:off x="2520792" y="3541317"/>
            <a:ext cx="447799" cy="554770"/>
          </a:xfrm>
          <a:prstGeom prst="straightConnector1">
            <a:avLst/>
          </a:prstGeom>
          <a:ln w="57150">
            <a:solidFill>
              <a:schemeClr val="bg1">
                <a:lumMod val="50000"/>
              </a:schemeClr>
            </a:solidFill>
            <a:tailEnd type="arrow"/>
          </a:ln>
        </p:spPr>
        <p:style>
          <a:lnRef idx="1">
            <a:schemeClr val="dk1"/>
          </a:lnRef>
          <a:fillRef idx="0">
            <a:schemeClr val="dk1"/>
          </a:fillRef>
          <a:effectRef idx="0">
            <a:schemeClr val="dk1"/>
          </a:effectRef>
          <a:fontRef idx="minor">
            <a:schemeClr val="tx1"/>
          </a:fontRef>
        </p:style>
      </p:cxnSp>
      <p:cxnSp>
        <p:nvCxnSpPr>
          <p:cNvPr id="28" name="Straight Arrow Connector 27"/>
          <p:cNvCxnSpPr/>
          <p:nvPr/>
        </p:nvCxnSpPr>
        <p:spPr>
          <a:xfrm flipH="1" flipV="1">
            <a:off x="1988820" y="2905632"/>
            <a:ext cx="182880" cy="1110455"/>
          </a:xfrm>
          <a:prstGeom prst="straightConnector1">
            <a:avLst/>
          </a:prstGeom>
          <a:ln w="57150">
            <a:solidFill>
              <a:schemeClr val="bg1">
                <a:lumMod val="50000"/>
              </a:schemeClr>
            </a:solidFill>
            <a:tailEnd type="arrow"/>
          </a:ln>
        </p:spPr>
        <p:style>
          <a:lnRef idx="1">
            <a:schemeClr val="dk1"/>
          </a:lnRef>
          <a:fillRef idx="0">
            <a:schemeClr val="dk1"/>
          </a:fillRef>
          <a:effectRef idx="0">
            <a:schemeClr val="dk1"/>
          </a:effectRef>
          <a:fontRef idx="minor">
            <a:schemeClr val="tx1"/>
          </a:fontRef>
        </p:style>
      </p:cxnSp>
      <p:cxnSp>
        <p:nvCxnSpPr>
          <p:cNvPr id="31" name="Straight Arrow Connector 30"/>
          <p:cNvCxnSpPr>
            <a:stCxn id="20" idx="0"/>
          </p:cNvCxnSpPr>
          <p:nvPr/>
        </p:nvCxnSpPr>
        <p:spPr>
          <a:xfrm flipV="1">
            <a:off x="3234690" y="3829050"/>
            <a:ext cx="205740" cy="1200194"/>
          </a:xfrm>
          <a:prstGeom prst="straightConnector1">
            <a:avLst/>
          </a:prstGeom>
          <a:ln w="57150">
            <a:solidFill>
              <a:schemeClr val="bg1">
                <a:lumMod val="50000"/>
              </a:schemeClr>
            </a:solidFill>
            <a:tailEnd type="arrow"/>
          </a:ln>
        </p:spPr>
        <p:style>
          <a:lnRef idx="1">
            <a:schemeClr val="dk1"/>
          </a:lnRef>
          <a:fillRef idx="0">
            <a:schemeClr val="dk1"/>
          </a:fillRef>
          <a:effectRef idx="0">
            <a:schemeClr val="dk1"/>
          </a:effectRef>
          <a:fontRef idx="minor">
            <a:schemeClr val="tx1"/>
          </a:fontRef>
        </p:style>
      </p:cxnSp>
      <p:cxnSp>
        <p:nvCxnSpPr>
          <p:cNvPr id="33" name="Straight Arrow Connector 32"/>
          <p:cNvCxnSpPr>
            <a:stCxn id="20" idx="7"/>
          </p:cNvCxnSpPr>
          <p:nvPr/>
        </p:nvCxnSpPr>
        <p:spPr>
          <a:xfrm flipV="1">
            <a:off x="3380170" y="4572000"/>
            <a:ext cx="1363280" cy="517503"/>
          </a:xfrm>
          <a:prstGeom prst="straightConnector1">
            <a:avLst/>
          </a:prstGeom>
          <a:ln w="57150">
            <a:solidFill>
              <a:schemeClr val="bg1">
                <a:lumMod val="50000"/>
              </a:schemeClr>
            </a:solidFill>
            <a:tailEnd type="arrow"/>
          </a:ln>
        </p:spPr>
        <p:style>
          <a:lnRef idx="1">
            <a:schemeClr val="dk1"/>
          </a:lnRef>
          <a:fillRef idx="0">
            <a:schemeClr val="dk1"/>
          </a:fillRef>
          <a:effectRef idx="0">
            <a:schemeClr val="dk1"/>
          </a:effectRef>
          <a:fontRef idx="minor">
            <a:schemeClr val="tx1"/>
          </a:fontRef>
        </p:style>
      </p:cxnSp>
      <p:cxnSp>
        <p:nvCxnSpPr>
          <p:cNvPr id="38" name="Straight Arrow Connector 37"/>
          <p:cNvCxnSpPr/>
          <p:nvPr/>
        </p:nvCxnSpPr>
        <p:spPr>
          <a:xfrm flipH="1" flipV="1">
            <a:off x="2642352" y="4309110"/>
            <a:ext cx="2121879" cy="102870"/>
          </a:xfrm>
          <a:prstGeom prst="straightConnector1">
            <a:avLst/>
          </a:prstGeom>
          <a:ln w="57150">
            <a:solidFill>
              <a:schemeClr val="bg1">
                <a:lumMod val="50000"/>
              </a:schemeClr>
            </a:solidFill>
            <a:tailEnd type="arrow"/>
          </a:ln>
        </p:spPr>
        <p:style>
          <a:lnRef idx="1">
            <a:schemeClr val="dk1"/>
          </a:lnRef>
          <a:fillRef idx="0">
            <a:schemeClr val="dk1"/>
          </a:fillRef>
          <a:effectRef idx="0">
            <a:schemeClr val="dk1"/>
          </a:effectRef>
          <a:fontRef idx="minor">
            <a:schemeClr val="tx1"/>
          </a:fontRef>
        </p:style>
      </p:cxnSp>
      <p:cxnSp>
        <p:nvCxnSpPr>
          <p:cNvPr id="40" name="Straight Arrow Connector 39"/>
          <p:cNvCxnSpPr/>
          <p:nvPr/>
        </p:nvCxnSpPr>
        <p:spPr>
          <a:xfrm flipH="1" flipV="1">
            <a:off x="3686175" y="3849831"/>
            <a:ext cx="177165" cy="1405934"/>
          </a:xfrm>
          <a:prstGeom prst="straightConnector1">
            <a:avLst/>
          </a:prstGeom>
          <a:ln w="57150">
            <a:solidFill>
              <a:schemeClr val="bg1">
                <a:lumMod val="50000"/>
              </a:schemeClr>
            </a:solidFill>
            <a:tailEnd type="arrow"/>
          </a:ln>
        </p:spPr>
        <p:style>
          <a:lnRef idx="1">
            <a:schemeClr val="dk1"/>
          </a:lnRef>
          <a:fillRef idx="0">
            <a:schemeClr val="dk1"/>
          </a:fillRef>
          <a:effectRef idx="0">
            <a:schemeClr val="dk1"/>
          </a:effectRef>
          <a:fontRef idx="minor">
            <a:schemeClr val="tx1"/>
          </a:fontRef>
        </p:style>
      </p:cxnSp>
      <p:cxnSp>
        <p:nvCxnSpPr>
          <p:cNvPr id="42" name="Straight Arrow Connector 41"/>
          <p:cNvCxnSpPr/>
          <p:nvPr/>
        </p:nvCxnSpPr>
        <p:spPr>
          <a:xfrm flipV="1">
            <a:off x="3993236" y="4708137"/>
            <a:ext cx="855149" cy="592303"/>
          </a:xfrm>
          <a:prstGeom prst="straightConnector1">
            <a:avLst/>
          </a:prstGeom>
          <a:ln w="57150">
            <a:solidFill>
              <a:schemeClr val="bg1">
                <a:lumMod val="50000"/>
              </a:schemeClr>
            </a:solidFill>
            <a:tailEnd type="arrow"/>
          </a:ln>
        </p:spPr>
        <p:style>
          <a:lnRef idx="1">
            <a:schemeClr val="dk1"/>
          </a:lnRef>
          <a:fillRef idx="0">
            <a:schemeClr val="dk1"/>
          </a:fillRef>
          <a:effectRef idx="0">
            <a:schemeClr val="dk1"/>
          </a:effectRef>
          <a:fontRef idx="minor">
            <a:schemeClr val="tx1"/>
          </a:fontRef>
        </p:style>
      </p:cxnSp>
      <p:cxnSp>
        <p:nvCxnSpPr>
          <p:cNvPr id="45" name="Straight Arrow Connector 44"/>
          <p:cNvCxnSpPr>
            <a:stCxn id="23" idx="7"/>
          </p:cNvCxnSpPr>
          <p:nvPr/>
        </p:nvCxnSpPr>
        <p:spPr>
          <a:xfrm flipV="1">
            <a:off x="4683190" y="4823460"/>
            <a:ext cx="346010" cy="540320"/>
          </a:xfrm>
          <a:prstGeom prst="straightConnector1">
            <a:avLst/>
          </a:prstGeom>
          <a:ln w="57150">
            <a:solidFill>
              <a:schemeClr val="bg1">
                <a:lumMod val="50000"/>
              </a:schemeClr>
            </a:solidFill>
            <a:tailEnd type="arrow"/>
          </a:ln>
        </p:spPr>
        <p:style>
          <a:lnRef idx="1">
            <a:schemeClr val="dk1"/>
          </a:lnRef>
          <a:fillRef idx="0">
            <a:schemeClr val="dk1"/>
          </a:fillRef>
          <a:effectRef idx="0">
            <a:schemeClr val="dk1"/>
          </a:effectRef>
          <a:fontRef idx="minor">
            <a:schemeClr val="tx1"/>
          </a:fontRef>
        </p:style>
      </p:cxnSp>
      <p:cxnSp>
        <p:nvCxnSpPr>
          <p:cNvPr id="47" name="Straight Arrow Connector 46"/>
          <p:cNvCxnSpPr/>
          <p:nvPr/>
        </p:nvCxnSpPr>
        <p:spPr>
          <a:xfrm flipH="1" flipV="1">
            <a:off x="4114800" y="3751117"/>
            <a:ext cx="422910" cy="1588770"/>
          </a:xfrm>
          <a:prstGeom prst="straightConnector1">
            <a:avLst/>
          </a:prstGeom>
          <a:ln w="57150">
            <a:solidFill>
              <a:schemeClr val="bg1">
                <a:lumMod val="50000"/>
              </a:schemeClr>
            </a:solidFill>
            <a:tailEnd type="arrow"/>
          </a:ln>
        </p:spPr>
        <p:style>
          <a:lnRef idx="1">
            <a:schemeClr val="dk1"/>
          </a:lnRef>
          <a:fillRef idx="0">
            <a:schemeClr val="dk1"/>
          </a:fillRef>
          <a:effectRef idx="0">
            <a:schemeClr val="dk1"/>
          </a:effectRef>
          <a:fontRef idx="minor">
            <a:schemeClr val="tx1"/>
          </a:fontRef>
        </p:style>
      </p:cxnSp>
      <p:cxnSp>
        <p:nvCxnSpPr>
          <p:cNvPr id="49" name="Straight Arrow Connector 48"/>
          <p:cNvCxnSpPr/>
          <p:nvPr/>
        </p:nvCxnSpPr>
        <p:spPr>
          <a:xfrm flipV="1">
            <a:off x="6205475" y="4753649"/>
            <a:ext cx="224642" cy="548094"/>
          </a:xfrm>
          <a:prstGeom prst="straightConnector1">
            <a:avLst/>
          </a:prstGeom>
          <a:ln w="57150">
            <a:solidFill>
              <a:schemeClr val="bg1">
                <a:lumMod val="50000"/>
              </a:schemeClr>
            </a:solidFill>
            <a:tailEnd type="arrow"/>
          </a:ln>
        </p:spPr>
        <p:style>
          <a:lnRef idx="1">
            <a:schemeClr val="dk1"/>
          </a:lnRef>
          <a:fillRef idx="0">
            <a:schemeClr val="dk1"/>
          </a:fillRef>
          <a:effectRef idx="0">
            <a:schemeClr val="dk1"/>
          </a:effectRef>
          <a:fontRef idx="minor">
            <a:schemeClr val="tx1"/>
          </a:fontRef>
        </p:style>
      </p:cxnSp>
      <p:cxnSp>
        <p:nvCxnSpPr>
          <p:cNvPr id="57" name="Straight Arrow Connector 56"/>
          <p:cNvCxnSpPr>
            <a:stCxn id="25" idx="1"/>
          </p:cNvCxnSpPr>
          <p:nvPr/>
        </p:nvCxnSpPr>
        <p:spPr>
          <a:xfrm flipH="1" flipV="1">
            <a:off x="6629400" y="4744480"/>
            <a:ext cx="277430" cy="516431"/>
          </a:xfrm>
          <a:prstGeom prst="straightConnector1">
            <a:avLst/>
          </a:prstGeom>
          <a:ln w="57150">
            <a:solidFill>
              <a:schemeClr val="bg1">
                <a:lumMod val="50000"/>
              </a:schemeClr>
            </a:solidFill>
            <a:tailEnd type="arrow"/>
          </a:ln>
        </p:spPr>
        <p:style>
          <a:lnRef idx="1">
            <a:schemeClr val="dk1"/>
          </a:lnRef>
          <a:fillRef idx="0">
            <a:schemeClr val="dk1"/>
          </a:fillRef>
          <a:effectRef idx="0">
            <a:schemeClr val="dk1"/>
          </a:effectRef>
          <a:fontRef idx="minor">
            <a:schemeClr val="tx1"/>
          </a:fontRef>
        </p:style>
      </p:cxnSp>
      <p:cxnSp>
        <p:nvCxnSpPr>
          <p:cNvPr id="60" name="Straight Arrow Connector 59"/>
          <p:cNvCxnSpPr>
            <a:stCxn id="16" idx="1"/>
          </p:cNvCxnSpPr>
          <p:nvPr/>
        </p:nvCxnSpPr>
        <p:spPr>
          <a:xfrm flipH="1" flipV="1">
            <a:off x="4628670" y="3257551"/>
            <a:ext cx="1671962" cy="960098"/>
          </a:xfrm>
          <a:prstGeom prst="straightConnector1">
            <a:avLst/>
          </a:prstGeom>
          <a:ln w="57150">
            <a:solidFill>
              <a:schemeClr val="bg1">
                <a:lumMod val="50000"/>
              </a:schemeClr>
            </a:solidFill>
            <a:tailEnd type="arrow"/>
          </a:ln>
        </p:spPr>
        <p:style>
          <a:lnRef idx="1">
            <a:schemeClr val="dk1"/>
          </a:lnRef>
          <a:fillRef idx="0">
            <a:schemeClr val="dk1"/>
          </a:fillRef>
          <a:effectRef idx="0">
            <a:schemeClr val="dk1"/>
          </a:effectRef>
          <a:fontRef idx="minor">
            <a:schemeClr val="tx1"/>
          </a:fontRef>
        </p:style>
      </p:cxnSp>
      <p:cxnSp>
        <p:nvCxnSpPr>
          <p:cNvPr id="62" name="Straight Arrow Connector 61"/>
          <p:cNvCxnSpPr/>
          <p:nvPr/>
        </p:nvCxnSpPr>
        <p:spPr>
          <a:xfrm flipH="1" flipV="1">
            <a:off x="5566410" y="4532018"/>
            <a:ext cx="654651" cy="39983"/>
          </a:xfrm>
          <a:prstGeom prst="straightConnector1">
            <a:avLst/>
          </a:prstGeom>
          <a:ln w="57150">
            <a:solidFill>
              <a:schemeClr val="bg1">
                <a:lumMod val="50000"/>
              </a:schemeClr>
            </a:solidFill>
            <a:tailEnd type="arrow"/>
          </a:ln>
        </p:spPr>
        <p:style>
          <a:lnRef idx="1">
            <a:schemeClr val="dk1"/>
          </a:lnRef>
          <a:fillRef idx="0">
            <a:schemeClr val="dk1"/>
          </a:fillRef>
          <a:effectRef idx="0">
            <a:schemeClr val="dk1"/>
          </a:effectRef>
          <a:fontRef idx="minor">
            <a:schemeClr val="tx1"/>
          </a:fontRef>
        </p:style>
      </p:cxnSp>
      <p:cxnSp>
        <p:nvCxnSpPr>
          <p:cNvPr id="43008" name="Straight Arrow Connector 43007"/>
          <p:cNvCxnSpPr/>
          <p:nvPr/>
        </p:nvCxnSpPr>
        <p:spPr>
          <a:xfrm>
            <a:off x="5550824" y="4309110"/>
            <a:ext cx="654651" cy="51435"/>
          </a:xfrm>
          <a:prstGeom prst="straightConnector1">
            <a:avLst/>
          </a:prstGeom>
          <a:ln w="57150">
            <a:solidFill>
              <a:schemeClr val="bg1">
                <a:lumMod val="50000"/>
              </a:schemeClr>
            </a:solidFill>
            <a:tailEnd type="arrow"/>
          </a:ln>
        </p:spPr>
        <p:style>
          <a:lnRef idx="1">
            <a:schemeClr val="dk1"/>
          </a:lnRef>
          <a:fillRef idx="0">
            <a:schemeClr val="dk1"/>
          </a:fillRef>
          <a:effectRef idx="0">
            <a:schemeClr val="dk1"/>
          </a:effectRef>
          <a:fontRef idx="minor">
            <a:schemeClr val="tx1"/>
          </a:fontRef>
        </p:style>
      </p:cxnSp>
      <p:sp>
        <p:nvSpPr>
          <p:cNvPr id="5" name="Oval 4"/>
          <p:cNvSpPr/>
          <p:nvPr/>
        </p:nvSpPr>
        <p:spPr>
          <a:xfrm>
            <a:off x="2686050" y="1828800"/>
            <a:ext cx="2000250" cy="2000250"/>
          </a:xfrm>
          <a:prstGeom prst="ellipse">
            <a:avLst/>
          </a:prstGeom>
          <a:solidFill>
            <a:schemeClr val="accent2"/>
          </a:solidFill>
          <a:ln w="76200">
            <a:solidFill>
              <a:schemeClr val="accent2"/>
            </a:solidFill>
          </a:ln>
        </p:spPr>
        <p:style>
          <a:lnRef idx="1">
            <a:schemeClr val="dk1"/>
          </a:lnRef>
          <a:fillRef idx="0">
            <a:schemeClr val="dk1"/>
          </a:fillRef>
          <a:effectRef idx="0">
            <a:schemeClr val="dk1"/>
          </a:effectRef>
          <a:fontRef idx="minor">
            <a:schemeClr val="tx1"/>
          </a:fontRef>
        </p:style>
        <p:txBody>
          <a:bodyPr wrap="none" lIns="0" tIns="0" rIns="0" bIns="0" rtlCol="0" anchor="ctr" anchorCtr="1"/>
          <a:lstStyle/>
          <a:p>
            <a:pPr algn="ctr"/>
            <a:r>
              <a:rPr lang="en-US" sz="1500" dirty="0">
                <a:solidFill>
                  <a:schemeClr val="bg1"/>
                </a:solidFill>
                <a:latin typeface="Arial" pitchFamily="34" charset="0"/>
                <a:cs typeface="Arial" pitchFamily="34" charset="0"/>
              </a:rPr>
              <a:t>B</a:t>
            </a:r>
          </a:p>
          <a:p>
            <a:pPr algn="ctr"/>
            <a:r>
              <a:rPr lang="en-US" sz="1500" dirty="0">
                <a:solidFill>
                  <a:schemeClr val="bg1"/>
                </a:solidFill>
                <a:latin typeface="Arial" pitchFamily="34" charset="0"/>
                <a:cs typeface="Arial" pitchFamily="34" charset="0"/>
              </a:rPr>
              <a:t>38.4</a:t>
            </a:r>
          </a:p>
          <a:p>
            <a:pPr algn="ctr"/>
            <a:endParaRPr lang="en-US" sz="1500" dirty="0">
              <a:solidFill>
                <a:schemeClr val="bg1"/>
              </a:solidFill>
              <a:latin typeface="Arial" pitchFamily="34" charset="0"/>
              <a:cs typeface="Arial" pitchFamily="34" charset="0"/>
            </a:endParaRPr>
          </a:p>
        </p:txBody>
      </p:sp>
      <p:sp>
        <p:nvSpPr>
          <p:cNvPr id="9" name="Oval 8"/>
          <p:cNvSpPr/>
          <p:nvPr/>
        </p:nvSpPr>
        <p:spPr>
          <a:xfrm>
            <a:off x="5429250" y="1828800"/>
            <a:ext cx="2000250" cy="2000250"/>
          </a:xfrm>
          <a:prstGeom prst="ellipse">
            <a:avLst/>
          </a:prstGeom>
          <a:solidFill>
            <a:schemeClr val="accent1">
              <a:lumMod val="50000"/>
            </a:schemeClr>
          </a:solidFill>
          <a:ln w="76200">
            <a:noFill/>
          </a:ln>
        </p:spPr>
        <p:style>
          <a:lnRef idx="1">
            <a:schemeClr val="dk1"/>
          </a:lnRef>
          <a:fillRef idx="0">
            <a:schemeClr val="dk1"/>
          </a:fillRef>
          <a:effectRef idx="0">
            <a:schemeClr val="dk1"/>
          </a:effectRef>
          <a:fontRef idx="minor">
            <a:schemeClr val="tx1"/>
          </a:fontRef>
        </p:style>
        <p:txBody>
          <a:bodyPr wrap="none" lIns="0" tIns="0" rIns="0" bIns="0" rtlCol="0" anchor="ctr" anchorCtr="1"/>
          <a:lstStyle/>
          <a:p>
            <a:pPr algn="ctr"/>
            <a:r>
              <a:rPr lang="en-US" sz="1500" dirty="0">
                <a:solidFill>
                  <a:schemeClr val="bg1"/>
                </a:solidFill>
                <a:latin typeface="Arial" pitchFamily="34" charset="0"/>
                <a:cs typeface="Arial" pitchFamily="34" charset="0"/>
              </a:rPr>
              <a:t>C</a:t>
            </a:r>
          </a:p>
          <a:p>
            <a:pPr algn="ctr"/>
            <a:r>
              <a:rPr lang="en-US" sz="1500" dirty="0">
                <a:solidFill>
                  <a:schemeClr val="bg1"/>
                </a:solidFill>
                <a:latin typeface="Arial" pitchFamily="34" charset="0"/>
                <a:cs typeface="Arial" pitchFamily="34" charset="0"/>
              </a:rPr>
              <a:t>34.3</a:t>
            </a:r>
          </a:p>
        </p:txBody>
      </p:sp>
      <p:sp>
        <p:nvSpPr>
          <p:cNvPr id="13" name="Oval 12"/>
          <p:cNvSpPr/>
          <p:nvPr/>
        </p:nvSpPr>
        <p:spPr>
          <a:xfrm>
            <a:off x="4743450" y="4000500"/>
            <a:ext cx="822960" cy="822960"/>
          </a:xfrm>
          <a:prstGeom prst="ellipse">
            <a:avLst/>
          </a:prstGeom>
          <a:solidFill>
            <a:schemeClr val="accent4"/>
          </a:solidFill>
          <a:ln w="76200">
            <a:solidFill>
              <a:schemeClr val="accent4"/>
            </a:solidFill>
          </a:ln>
        </p:spPr>
        <p:style>
          <a:lnRef idx="1">
            <a:schemeClr val="dk1"/>
          </a:lnRef>
          <a:fillRef idx="0">
            <a:schemeClr val="dk1"/>
          </a:fillRef>
          <a:effectRef idx="0">
            <a:schemeClr val="dk1"/>
          </a:effectRef>
          <a:fontRef idx="minor">
            <a:schemeClr val="tx1"/>
          </a:fontRef>
        </p:style>
        <p:txBody>
          <a:bodyPr wrap="none" lIns="0" tIns="0" rIns="0" bIns="0" rtlCol="0" anchor="ctr" anchorCtr="1"/>
          <a:lstStyle/>
          <a:p>
            <a:pPr algn="ctr"/>
            <a:r>
              <a:rPr lang="en-US" sz="1500" dirty="0">
                <a:solidFill>
                  <a:schemeClr val="bg1"/>
                </a:solidFill>
                <a:latin typeface="Arial" pitchFamily="34" charset="0"/>
                <a:cs typeface="Arial" pitchFamily="34" charset="0"/>
              </a:rPr>
              <a:t>E</a:t>
            </a:r>
          </a:p>
          <a:p>
            <a:pPr algn="ctr"/>
            <a:r>
              <a:rPr lang="en-US" sz="1500" dirty="0">
                <a:solidFill>
                  <a:schemeClr val="bg1"/>
                </a:solidFill>
                <a:latin typeface="Arial" pitchFamily="34" charset="0"/>
                <a:cs typeface="Arial" pitchFamily="34" charset="0"/>
              </a:rPr>
              <a:t>8.1</a:t>
            </a:r>
          </a:p>
        </p:txBody>
      </p:sp>
      <p:sp>
        <p:nvSpPr>
          <p:cNvPr id="16" name="Oval 15"/>
          <p:cNvSpPr/>
          <p:nvPr/>
        </p:nvSpPr>
        <p:spPr>
          <a:xfrm>
            <a:off x="6210242" y="4127258"/>
            <a:ext cx="617220" cy="617220"/>
          </a:xfrm>
          <a:prstGeom prst="ellipse">
            <a:avLst/>
          </a:prstGeom>
          <a:solidFill>
            <a:schemeClr val="accent3"/>
          </a:solidFill>
          <a:ln w="76200">
            <a:solidFill>
              <a:schemeClr val="accent3"/>
            </a:solidFill>
          </a:ln>
        </p:spPr>
        <p:style>
          <a:lnRef idx="1">
            <a:schemeClr val="dk1"/>
          </a:lnRef>
          <a:fillRef idx="0">
            <a:schemeClr val="dk1"/>
          </a:fillRef>
          <a:effectRef idx="0">
            <a:schemeClr val="dk1"/>
          </a:effectRef>
          <a:fontRef idx="minor">
            <a:schemeClr val="tx1"/>
          </a:fontRef>
        </p:style>
        <p:txBody>
          <a:bodyPr wrap="none" lIns="0" tIns="0" rIns="0" bIns="0" rtlCol="0" anchor="ctr" anchorCtr="1"/>
          <a:lstStyle/>
          <a:p>
            <a:pPr algn="ctr"/>
            <a:r>
              <a:rPr lang="en-US" sz="1500" dirty="0">
                <a:solidFill>
                  <a:schemeClr val="bg1"/>
                </a:solidFill>
                <a:latin typeface="Arial" pitchFamily="34" charset="0"/>
                <a:cs typeface="Arial" pitchFamily="34" charset="0"/>
              </a:rPr>
              <a:t>F</a:t>
            </a:r>
          </a:p>
          <a:p>
            <a:pPr algn="ctr"/>
            <a:r>
              <a:rPr lang="en-US" sz="1500" dirty="0">
                <a:solidFill>
                  <a:schemeClr val="bg1"/>
                </a:solidFill>
                <a:latin typeface="Arial" pitchFamily="34" charset="0"/>
                <a:cs typeface="Arial" pitchFamily="34" charset="0"/>
              </a:rPr>
              <a:t>3.9</a:t>
            </a:r>
          </a:p>
        </p:txBody>
      </p:sp>
      <p:sp>
        <p:nvSpPr>
          <p:cNvPr id="18" name="Oval 17"/>
          <p:cNvSpPr/>
          <p:nvPr/>
        </p:nvSpPr>
        <p:spPr>
          <a:xfrm>
            <a:off x="2004351" y="4000500"/>
            <a:ext cx="617220" cy="617220"/>
          </a:xfrm>
          <a:prstGeom prst="ellipse">
            <a:avLst/>
          </a:prstGeom>
          <a:solidFill>
            <a:schemeClr val="accent3"/>
          </a:solidFill>
          <a:ln w="76200">
            <a:solidFill>
              <a:schemeClr val="accent3"/>
            </a:solidFill>
          </a:ln>
        </p:spPr>
        <p:style>
          <a:lnRef idx="1">
            <a:schemeClr val="dk1"/>
          </a:lnRef>
          <a:fillRef idx="0">
            <a:schemeClr val="dk1"/>
          </a:fillRef>
          <a:effectRef idx="0">
            <a:schemeClr val="dk1"/>
          </a:effectRef>
          <a:fontRef idx="minor">
            <a:schemeClr val="tx1"/>
          </a:fontRef>
        </p:style>
        <p:txBody>
          <a:bodyPr wrap="none" lIns="0" tIns="0" rIns="0" bIns="0" rtlCol="0" anchor="ctr" anchorCtr="1"/>
          <a:lstStyle/>
          <a:p>
            <a:pPr algn="ctr"/>
            <a:r>
              <a:rPr lang="en-US" sz="1500" dirty="0">
                <a:solidFill>
                  <a:schemeClr val="bg1"/>
                </a:solidFill>
                <a:latin typeface="Arial" pitchFamily="34" charset="0"/>
                <a:cs typeface="Arial" pitchFamily="34" charset="0"/>
              </a:rPr>
              <a:t>D</a:t>
            </a:r>
          </a:p>
          <a:p>
            <a:pPr algn="ctr"/>
            <a:r>
              <a:rPr lang="en-US" sz="1500" dirty="0">
                <a:solidFill>
                  <a:schemeClr val="bg1"/>
                </a:solidFill>
                <a:latin typeface="Arial" pitchFamily="34" charset="0"/>
                <a:cs typeface="Arial" pitchFamily="34" charset="0"/>
              </a:rPr>
              <a:t>3.9</a:t>
            </a:r>
          </a:p>
        </p:txBody>
      </p:sp>
      <p:sp>
        <p:nvSpPr>
          <p:cNvPr id="19" name="Oval 18"/>
          <p:cNvSpPr/>
          <p:nvPr/>
        </p:nvSpPr>
        <p:spPr>
          <a:xfrm>
            <a:off x="1714500" y="2341405"/>
            <a:ext cx="548640" cy="548640"/>
          </a:xfrm>
          <a:prstGeom prst="ellipse">
            <a:avLst/>
          </a:prstGeom>
          <a:solidFill>
            <a:schemeClr val="accent5"/>
          </a:solidFill>
          <a:ln w="76200">
            <a:solidFill>
              <a:schemeClr val="accent5"/>
            </a:solidFill>
          </a:ln>
        </p:spPr>
        <p:style>
          <a:lnRef idx="1">
            <a:schemeClr val="dk1"/>
          </a:lnRef>
          <a:fillRef idx="0">
            <a:schemeClr val="dk1"/>
          </a:fillRef>
          <a:effectRef idx="0">
            <a:schemeClr val="dk1"/>
          </a:effectRef>
          <a:fontRef idx="minor">
            <a:schemeClr val="tx1"/>
          </a:fontRef>
        </p:style>
        <p:txBody>
          <a:bodyPr wrap="none" lIns="0" tIns="0" rIns="0" bIns="0" rtlCol="0" anchor="ctr" anchorCtr="1"/>
          <a:lstStyle/>
          <a:p>
            <a:pPr algn="ctr"/>
            <a:r>
              <a:rPr lang="en-US" sz="1500" dirty="0">
                <a:solidFill>
                  <a:schemeClr val="bg1"/>
                </a:solidFill>
                <a:latin typeface="Arial" pitchFamily="34" charset="0"/>
                <a:cs typeface="Arial" pitchFamily="34" charset="0"/>
              </a:rPr>
              <a:t>A</a:t>
            </a:r>
          </a:p>
          <a:p>
            <a:pPr algn="ctr"/>
            <a:r>
              <a:rPr lang="en-US" sz="1500" dirty="0">
                <a:solidFill>
                  <a:schemeClr val="bg1"/>
                </a:solidFill>
                <a:latin typeface="Arial" pitchFamily="34" charset="0"/>
                <a:cs typeface="Arial" pitchFamily="34" charset="0"/>
              </a:rPr>
              <a:t>3.3</a:t>
            </a:r>
          </a:p>
        </p:txBody>
      </p:sp>
      <p:sp>
        <p:nvSpPr>
          <p:cNvPr id="20" name="Oval 19"/>
          <p:cNvSpPr/>
          <p:nvPr/>
        </p:nvSpPr>
        <p:spPr>
          <a:xfrm>
            <a:off x="3028950" y="5029244"/>
            <a:ext cx="411480" cy="411480"/>
          </a:xfrm>
          <a:prstGeom prst="ellipse">
            <a:avLst/>
          </a:prstGeom>
          <a:solidFill>
            <a:schemeClr val="accent6"/>
          </a:solidFill>
          <a:ln w="76200">
            <a:solidFill>
              <a:schemeClr val="accent6"/>
            </a:solidFill>
          </a:ln>
        </p:spPr>
        <p:style>
          <a:lnRef idx="1">
            <a:schemeClr val="dk1"/>
          </a:lnRef>
          <a:fillRef idx="0">
            <a:schemeClr val="dk1"/>
          </a:fillRef>
          <a:effectRef idx="0">
            <a:schemeClr val="dk1"/>
          </a:effectRef>
          <a:fontRef idx="minor">
            <a:schemeClr val="tx1"/>
          </a:fontRef>
        </p:style>
        <p:txBody>
          <a:bodyPr wrap="none" lIns="0" tIns="0" rIns="0" bIns="0" rtlCol="0" anchor="ctr" anchorCtr="1"/>
          <a:lstStyle/>
          <a:p>
            <a:pPr algn="ctr"/>
            <a:r>
              <a:rPr lang="en-US" sz="1500" dirty="0">
                <a:solidFill>
                  <a:schemeClr val="bg1"/>
                </a:solidFill>
                <a:latin typeface="Arial" pitchFamily="34" charset="0"/>
                <a:cs typeface="Arial" pitchFamily="34" charset="0"/>
              </a:rPr>
              <a:t>1.6</a:t>
            </a:r>
          </a:p>
        </p:txBody>
      </p:sp>
      <p:sp>
        <p:nvSpPr>
          <p:cNvPr id="22" name="Oval 21"/>
          <p:cNvSpPr/>
          <p:nvPr/>
        </p:nvSpPr>
        <p:spPr>
          <a:xfrm>
            <a:off x="3657600" y="5234984"/>
            <a:ext cx="411480" cy="411480"/>
          </a:xfrm>
          <a:prstGeom prst="ellipse">
            <a:avLst/>
          </a:prstGeom>
          <a:solidFill>
            <a:schemeClr val="accent6"/>
          </a:solidFill>
          <a:ln w="76200">
            <a:solidFill>
              <a:schemeClr val="accent6"/>
            </a:solidFill>
          </a:ln>
        </p:spPr>
        <p:style>
          <a:lnRef idx="1">
            <a:schemeClr val="dk1"/>
          </a:lnRef>
          <a:fillRef idx="0">
            <a:schemeClr val="dk1"/>
          </a:fillRef>
          <a:effectRef idx="0">
            <a:schemeClr val="dk1"/>
          </a:effectRef>
          <a:fontRef idx="minor">
            <a:schemeClr val="tx1"/>
          </a:fontRef>
        </p:style>
        <p:txBody>
          <a:bodyPr wrap="none" lIns="0" tIns="0" rIns="0" bIns="0" rtlCol="0" anchor="ctr" anchorCtr="1"/>
          <a:lstStyle/>
          <a:p>
            <a:pPr algn="ctr"/>
            <a:r>
              <a:rPr lang="en-US" sz="1500" dirty="0">
                <a:solidFill>
                  <a:schemeClr val="bg1"/>
                </a:solidFill>
                <a:latin typeface="Arial" pitchFamily="34" charset="0"/>
                <a:cs typeface="Arial" pitchFamily="34" charset="0"/>
              </a:rPr>
              <a:t>1.6</a:t>
            </a:r>
          </a:p>
        </p:txBody>
      </p:sp>
      <p:sp>
        <p:nvSpPr>
          <p:cNvPr id="23" name="Oval 22"/>
          <p:cNvSpPr/>
          <p:nvPr/>
        </p:nvSpPr>
        <p:spPr>
          <a:xfrm>
            <a:off x="4331970" y="5303520"/>
            <a:ext cx="411480" cy="411480"/>
          </a:xfrm>
          <a:prstGeom prst="ellipse">
            <a:avLst/>
          </a:prstGeom>
          <a:solidFill>
            <a:schemeClr val="accent6"/>
          </a:solidFill>
          <a:ln w="76200">
            <a:solidFill>
              <a:schemeClr val="accent6"/>
            </a:solidFill>
          </a:ln>
        </p:spPr>
        <p:style>
          <a:lnRef idx="1">
            <a:schemeClr val="dk1"/>
          </a:lnRef>
          <a:fillRef idx="0">
            <a:schemeClr val="dk1"/>
          </a:fillRef>
          <a:effectRef idx="0">
            <a:schemeClr val="dk1"/>
          </a:effectRef>
          <a:fontRef idx="minor">
            <a:schemeClr val="tx1"/>
          </a:fontRef>
        </p:style>
        <p:txBody>
          <a:bodyPr wrap="none" lIns="0" tIns="0" rIns="0" bIns="0" rtlCol="0" anchor="ctr" anchorCtr="1"/>
          <a:lstStyle/>
          <a:p>
            <a:pPr algn="ctr"/>
            <a:r>
              <a:rPr lang="en-US" sz="1500" dirty="0">
                <a:solidFill>
                  <a:schemeClr val="bg1"/>
                </a:solidFill>
                <a:latin typeface="Arial" pitchFamily="34" charset="0"/>
                <a:cs typeface="Arial" pitchFamily="34" charset="0"/>
              </a:rPr>
              <a:t>1.6</a:t>
            </a:r>
          </a:p>
        </p:txBody>
      </p:sp>
      <p:sp>
        <p:nvSpPr>
          <p:cNvPr id="24" name="Oval 23"/>
          <p:cNvSpPr/>
          <p:nvPr/>
        </p:nvSpPr>
        <p:spPr>
          <a:xfrm>
            <a:off x="5932170" y="5266580"/>
            <a:ext cx="411480" cy="411480"/>
          </a:xfrm>
          <a:prstGeom prst="ellipse">
            <a:avLst/>
          </a:prstGeom>
          <a:solidFill>
            <a:schemeClr val="accent6"/>
          </a:solidFill>
          <a:ln w="76200">
            <a:solidFill>
              <a:schemeClr val="accent6"/>
            </a:solidFill>
          </a:ln>
        </p:spPr>
        <p:style>
          <a:lnRef idx="1">
            <a:schemeClr val="dk1"/>
          </a:lnRef>
          <a:fillRef idx="0">
            <a:schemeClr val="dk1"/>
          </a:fillRef>
          <a:effectRef idx="0">
            <a:schemeClr val="dk1"/>
          </a:effectRef>
          <a:fontRef idx="minor">
            <a:schemeClr val="tx1"/>
          </a:fontRef>
        </p:style>
        <p:txBody>
          <a:bodyPr wrap="none" lIns="0" tIns="0" rIns="0" bIns="0" rtlCol="0" anchor="ctr" anchorCtr="1"/>
          <a:lstStyle/>
          <a:p>
            <a:pPr algn="ctr"/>
            <a:r>
              <a:rPr lang="en-US" sz="1500" dirty="0">
                <a:solidFill>
                  <a:schemeClr val="bg1"/>
                </a:solidFill>
                <a:latin typeface="Arial" pitchFamily="34" charset="0"/>
                <a:cs typeface="Arial" pitchFamily="34" charset="0"/>
              </a:rPr>
              <a:t>1.6</a:t>
            </a:r>
          </a:p>
        </p:txBody>
      </p:sp>
      <p:sp>
        <p:nvSpPr>
          <p:cNvPr id="25" name="Oval 24"/>
          <p:cNvSpPr/>
          <p:nvPr/>
        </p:nvSpPr>
        <p:spPr>
          <a:xfrm>
            <a:off x="6846570" y="5200650"/>
            <a:ext cx="411480" cy="411480"/>
          </a:xfrm>
          <a:prstGeom prst="ellipse">
            <a:avLst/>
          </a:prstGeom>
          <a:solidFill>
            <a:schemeClr val="accent6"/>
          </a:solidFill>
          <a:ln w="76200">
            <a:solidFill>
              <a:schemeClr val="accent6"/>
            </a:solidFill>
          </a:ln>
        </p:spPr>
        <p:style>
          <a:lnRef idx="1">
            <a:schemeClr val="dk1"/>
          </a:lnRef>
          <a:fillRef idx="0">
            <a:schemeClr val="dk1"/>
          </a:fillRef>
          <a:effectRef idx="0">
            <a:schemeClr val="dk1"/>
          </a:effectRef>
          <a:fontRef idx="minor">
            <a:schemeClr val="tx1"/>
          </a:fontRef>
        </p:style>
        <p:txBody>
          <a:bodyPr wrap="none" lIns="0" tIns="0" rIns="0" bIns="0" rtlCol="0" anchor="ctr" anchorCtr="1"/>
          <a:lstStyle/>
          <a:p>
            <a:pPr algn="ctr"/>
            <a:r>
              <a:rPr lang="en-US" sz="1500" dirty="0">
                <a:solidFill>
                  <a:schemeClr val="bg1"/>
                </a:solidFill>
                <a:latin typeface="Arial" pitchFamily="34" charset="0"/>
                <a:cs typeface="Arial" pitchFamily="34" charset="0"/>
              </a:rPr>
              <a:t>1.6</a:t>
            </a:r>
          </a:p>
        </p:txBody>
      </p:sp>
      <p:sp>
        <p:nvSpPr>
          <p:cNvPr id="3" name="Slide Number Placeholder 2"/>
          <p:cNvSpPr>
            <a:spLocks noGrp="1"/>
          </p:cNvSpPr>
          <p:nvPr>
            <p:ph type="sldNum" sz="quarter" idx="10"/>
          </p:nvPr>
        </p:nvSpPr>
        <p:spPr/>
        <p:txBody>
          <a:bodyPr/>
          <a:lstStyle/>
          <a:p>
            <a:fld id="{95C605C4-1F5B-4B2B-8458-3FC432AF1FAC}" type="slidenum">
              <a:rPr lang="en-US" smtClean="0"/>
              <a:t>13</a:t>
            </a:fld>
            <a:endParaRPr lang="en-US"/>
          </a:p>
        </p:txBody>
      </p:sp>
    </p:spTree>
    <p:extLst>
      <p:ext uri="{BB962C8B-B14F-4D97-AF65-F5344CB8AC3E}">
        <p14:creationId xmlns:p14="http://schemas.microsoft.com/office/powerpoint/2010/main" val="4182036006"/>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noFill/>
          <a:ln w="9525">
            <a:noFill/>
            <a:miter lim="800000"/>
            <a:headEnd/>
            <a:tailEnd/>
          </a:ln>
        </p:spPr>
        <p:txBody>
          <a:bodyPr vert="horz" wrap="square" lIns="91425" tIns="45713" rIns="91425" bIns="45713" numCol="1" anchor="ctr" anchorCtr="0" compatLnSpc="1">
            <a:prstTxWarp prst="textNoShape">
              <a:avLst/>
            </a:prstTxWarp>
          </a:bodyPr>
          <a:lstStyle/>
          <a:p>
            <a:r>
              <a:rPr lang="en-US" dirty="0">
                <a:solidFill>
                  <a:schemeClr val="bg1">
                    <a:lumMod val="95000"/>
                    <a:lumOff val="5000"/>
                  </a:schemeClr>
                </a:solidFill>
              </a:rPr>
              <a:t>‘Voting’ Formulation</a:t>
            </a:r>
          </a:p>
        </p:txBody>
      </p:sp>
      <p:sp>
        <p:nvSpPr>
          <p:cNvPr id="9219" name="Rectangle 3"/>
          <p:cNvSpPr>
            <a:spLocks noGrp="1" noChangeArrowheads="1"/>
          </p:cNvSpPr>
          <p:nvPr>
            <p:ph type="body" idx="1"/>
          </p:nvPr>
        </p:nvSpPr>
        <p:spPr>
          <a:xfrm>
            <a:off x="285750" y="1295400"/>
            <a:ext cx="8553450" cy="2129440"/>
          </a:xfrm>
        </p:spPr>
        <p:txBody>
          <a:bodyPr>
            <a:normAutofit lnSpcReduction="10000"/>
          </a:bodyPr>
          <a:lstStyle/>
          <a:p>
            <a:r>
              <a:rPr lang="en-US" dirty="0"/>
              <a:t>Each link’s vote is proportional to the </a:t>
            </a:r>
            <a:r>
              <a:rPr lang="en-US" b="1" dirty="0">
                <a:solidFill>
                  <a:srgbClr val="008000"/>
                </a:solidFill>
              </a:rPr>
              <a:t>importance</a:t>
            </a:r>
            <a:r>
              <a:rPr lang="en-US" dirty="0">
                <a:solidFill>
                  <a:srgbClr val="008000"/>
                </a:solidFill>
              </a:rPr>
              <a:t> </a:t>
            </a:r>
            <a:r>
              <a:rPr lang="en-US" dirty="0"/>
              <a:t>of its source page</a:t>
            </a:r>
          </a:p>
          <a:p>
            <a:r>
              <a:rPr lang="en-US" dirty="0"/>
              <a:t>For each page </a:t>
            </a:r>
            <a:r>
              <a:rPr lang="en-US" b="1" i="1" dirty="0">
                <a:solidFill>
                  <a:srgbClr val="FF0000"/>
                </a:solidFill>
              </a:rPr>
              <a:t>j</a:t>
            </a:r>
            <a:r>
              <a:rPr lang="en-US" dirty="0"/>
              <a:t>, define its “importance” (or rank) as </a:t>
            </a:r>
            <a:r>
              <a:rPr lang="en-US" b="1" i="1" dirty="0" err="1">
                <a:solidFill>
                  <a:srgbClr val="0000FF"/>
                </a:solidFill>
              </a:rPr>
              <a:t>r</a:t>
            </a:r>
            <a:r>
              <a:rPr lang="en-US" b="1" i="1" baseline="-25000" dirty="0" err="1">
                <a:solidFill>
                  <a:srgbClr val="0000FF"/>
                </a:solidFill>
              </a:rPr>
              <a:t>j</a:t>
            </a:r>
            <a:endParaRPr lang="en-US" dirty="0"/>
          </a:p>
          <a:p>
            <a:r>
              <a:rPr lang="en-US" dirty="0"/>
              <a:t>If page </a:t>
            </a:r>
            <a:r>
              <a:rPr lang="en-US" b="1" i="1" dirty="0">
                <a:solidFill>
                  <a:srgbClr val="FF0000"/>
                </a:solidFill>
              </a:rPr>
              <a:t>j</a:t>
            </a:r>
            <a:r>
              <a:rPr lang="en-US" dirty="0"/>
              <a:t> with importance </a:t>
            </a:r>
            <a:r>
              <a:rPr lang="en-US" b="1" i="1" dirty="0" err="1">
                <a:solidFill>
                  <a:srgbClr val="FF0000"/>
                </a:solidFill>
              </a:rPr>
              <a:t>r</a:t>
            </a:r>
            <a:r>
              <a:rPr lang="en-US" b="1" i="1" baseline="-25000" dirty="0" err="1">
                <a:solidFill>
                  <a:srgbClr val="FF0000"/>
                </a:solidFill>
              </a:rPr>
              <a:t>j</a:t>
            </a:r>
            <a:r>
              <a:rPr lang="en-US" dirty="0"/>
              <a:t> has </a:t>
            </a:r>
            <a:r>
              <a:rPr lang="en-US" b="1" i="1" dirty="0">
                <a:solidFill>
                  <a:srgbClr val="0000FF"/>
                </a:solidFill>
              </a:rPr>
              <a:t>n</a:t>
            </a:r>
            <a:r>
              <a:rPr lang="en-US" dirty="0"/>
              <a:t> out-links, each link gets </a:t>
            </a:r>
            <a:r>
              <a:rPr lang="en-US" b="1" i="1" dirty="0" err="1">
                <a:solidFill>
                  <a:srgbClr val="0000FF"/>
                </a:solidFill>
              </a:rPr>
              <a:t>r</a:t>
            </a:r>
            <a:r>
              <a:rPr lang="en-US" b="1" i="1" baseline="-25000" dirty="0" err="1">
                <a:solidFill>
                  <a:srgbClr val="0000FF"/>
                </a:solidFill>
              </a:rPr>
              <a:t>j</a:t>
            </a:r>
            <a:r>
              <a:rPr lang="en-US" b="1" i="1" baseline="-25000" dirty="0">
                <a:solidFill>
                  <a:srgbClr val="0000FF"/>
                </a:solidFill>
              </a:rPr>
              <a:t> </a:t>
            </a:r>
            <a:r>
              <a:rPr lang="en-US" b="1" i="1" dirty="0">
                <a:solidFill>
                  <a:srgbClr val="0000FF"/>
                </a:solidFill>
              </a:rPr>
              <a:t>/ n</a:t>
            </a:r>
            <a:r>
              <a:rPr lang="en-US" dirty="0"/>
              <a:t> votes</a:t>
            </a:r>
          </a:p>
        </p:txBody>
      </p:sp>
      <p:sp>
        <p:nvSpPr>
          <p:cNvPr id="4" name="Slide Number Placeholder 3"/>
          <p:cNvSpPr>
            <a:spLocks noGrp="1"/>
          </p:cNvSpPr>
          <p:nvPr>
            <p:ph type="sldNum" sz="quarter" idx="10"/>
          </p:nvPr>
        </p:nvSpPr>
        <p:spPr>
          <a:xfrm>
            <a:off x="6457950" y="6356350"/>
            <a:ext cx="2057400" cy="365125"/>
          </a:xfrm>
        </p:spPr>
        <p:txBody>
          <a:bodyPr/>
          <a:lstStyle/>
          <a:p>
            <a:fld id="{95C605C4-1F5B-4B2B-8458-3FC432AF1FAC}" type="slidenum">
              <a:rPr lang="en-US" smtClean="0"/>
              <a:t>14</a:t>
            </a:fld>
            <a:endParaRPr lang="en-US"/>
          </a:p>
        </p:txBody>
      </p:sp>
      <p:sp>
        <p:nvSpPr>
          <p:cNvPr id="42" name="Line 32">
            <a:extLst>
              <a:ext uri="{FF2B5EF4-FFF2-40B4-BE49-F238E27FC236}">
                <a16:creationId xmlns:a16="http://schemas.microsoft.com/office/drawing/2014/main" id="{73863365-9ABE-0447-9A08-3E95D059A1EE}"/>
              </a:ext>
            </a:extLst>
          </p:cNvPr>
          <p:cNvSpPr>
            <a:spLocks noChangeShapeType="1"/>
          </p:cNvSpPr>
          <p:nvPr/>
        </p:nvSpPr>
        <p:spPr bwMode="auto">
          <a:xfrm rot="5400000">
            <a:off x="5165725" y="5697536"/>
            <a:ext cx="533399" cy="381000"/>
          </a:xfrm>
          <a:prstGeom prst="line">
            <a:avLst/>
          </a:prstGeom>
          <a:ln w="28575">
            <a:headEnd type="none"/>
            <a:tailEnd type="triangle"/>
          </a:ln>
        </p:spPr>
        <p:style>
          <a:lnRef idx="1">
            <a:schemeClr val="dk1"/>
          </a:lnRef>
          <a:fillRef idx="2">
            <a:schemeClr val="dk1"/>
          </a:fillRef>
          <a:effectRef idx="1">
            <a:schemeClr val="dk1"/>
          </a:effectRef>
          <a:fontRef idx="minor">
            <a:schemeClr val="dk1"/>
          </a:fontRef>
        </p:style>
        <p:txBody>
          <a:bodyPr/>
          <a:lstStyle/>
          <a:p>
            <a:pPr fontAlgn="auto">
              <a:spcBef>
                <a:spcPts val="0"/>
              </a:spcBef>
              <a:spcAft>
                <a:spcPts val="0"/>
              </a:spcAft>
              <a:defRPr/>
            </a:pPr>
            <a:endParaRPr lang="en-US" dirty="0"/>
          </a:p>
        </p:txBody>
      </p:sp>
      <p:sp>
        <p:nvSpPr>
          <p:cNvPr id="43" name="Line 5">
            <a:extLst>
              <a:ext uri="{FF2B5EF4-FFF2-40B4-BE49-F238E27FC236}">
                <a16:creationId xmlns:a16="http://schemas.microsoft.com/office/drawing/2014/main" id="{0ADE7168-AD20-D646-8045-7C51356235C8}"/>
              </a:ext>
            </a:extLst>
          </p:cNvPr>
          <p:cNvSpPr>
            <a:spLocks noChangeShapeType="1"/>
          </p:cNvSpPr>
          <p:nvPr/>
        </p:nvSpPr>
        <p:spPr bwMode="auto">
          <a:xfrm rot="5400000" flipH="1">
            <a:off x="5840412" y="5457824"/>
            <a:ext cx="300038" cy="636587"/>
          </a:xfrm>
          <a:prstGeom prst="line">
            <a:avLst/>
          </a:prstGeom>
          <a:ln w="28575">
            <a:headEnd type="triangle"/>
            <a:tailEnd type="none"/>
          </a:ln>
        </p:spPr>
        <p:style>
          <a:lnRef idx="1">
            <a:schemeClr val="dk1"/>
          </a:lnRef>
          <a:fillRef idx="2">
            <a:schemeClr val="dk1"/>
          </a:fillRef>
          <a:effectRef idx="1">
            <a:schemeClr val="dk1"/>
          </a:effectRef>
          <a:fontRef idx="minor">
            <a:schemeClr val="dk1"/>
          </a:fontRef>
        </p:style>
        <p:txBody>
          <a:bodyPr/>
          <a:lstStyle/>
          <a:p>
            <a:pPr fontAlgn="auto">
              <a:spcBef>
                <a:spcPts val="0"/>
              </a:spcBef>
              <a:spcAft>
                <a:spcPts val="0"/>
              </a:spcAft>
              <a:defRPr/>
            </a:pPr>
            <a:endParaRPr lang="en-US" dirty="0"/>
          </a:p>
        </p:txBody>
      </p:sp>
      <p:sp>
        <p:nvSpPr>
          <p:cNvPr id="44" name="Line 6">
            <a:extLst>
              <a:ext uri="{FF2B5EF4-FFF2-40B4-BE49-F238E27FC236}">
                <a16:creationId xmlns:a16="http://schemas.microsoft.com/office/drawing/2014/main" id="{D91EB0ED-6C08-914A-8961-2448F569DC91}"/>
              </a:ext>
            </a:extLst>
          </p:cNvPr>
          <p:cNvSpPr>
            <a:spLocks noChangeShapeType="1"/>
          </p:cNvSpPr>
          <p:nvPr/>
        </p:nvSpPr>
        <p:spPr bwMode="auto">
          <a:xfrm rot="5400000" flipV="1">
            <a:off x="5469733" y="5849142"/>
            <a:ext cx="677864" cy="238126"/>
          </a:xfrm>
          <a:prstGeom prst="line">
            <a:avLst/>
          </a:prstGeom>
          <a:ln w="28575">
            <a:headEnd/>
            <a:tailEnd type="triangle"/>
          </a:ln>
        </p:spPr>
        <p:style>
          <a:lnRef idx="1">
            <a:schemeClr val="dk1"/>
          </a:lnRef>
          <a:fillRef idx="2">
            <a:schemeClr val="dk1"/>
          </a:fillRef>
          <a:effectRef idx="1">
            <a:schemeClr val="dk1"/>
          </a:effectRef>
          <a:fontRef idx="minor">
            <a:schemeClr val="dk1"/>
          </a:fontRef>
        </p:style>
        <p:txBody>
          <a:bodyPr/>
          <a:lstStyle/>
          <a:p>
            <a:pPr fontAlgn="auto">
              <a:spcBef>
                <a:spcPts val="0"/>
              </a:spcBef>
              <a:spcAft>
                <a:spcPts val="0"/>
              </a:spcAft>
              <a:defRPr/>
            </a:pPr>
            <a:endParaRPr lang="en-US" dirty="0"/>
          </a:p>
        </p:txBody>
      </p:sp>
      <p:sp>
        <p:nvSpPr>
          <p:cNvPr id="45" name="Oval 17">
            <a:extLst>
              <a:ext uri="{FF2B5EF4-FFF2-40B4-BE49-F238E27FC236}">
                <a16:creationId xmlns:a16="http://schemas.microsoft.com/office/drawing/2014/main" id="{33B2B694-0FF2-C047-9959-436248E20B74}"/>
              </a:ext>
            </a:extLst>
          </p:cNvPr>
          <p:cNvSpPr>
            <a:spLocks noChangeArrowheads="1"/>
          </p:cNvSpPr>
          <p:nvPr/>
        </p:nvSpPr>
        <p:spPr bwMode="auto">
          <a:xfrm rot="5400000">
            <a:off x="5534819" y="5506240"/>
            <a:ext cx="244475" cy="246062"/>
          </a:xfrm>
          <a:prstGeom prst="ellipse">
            <a:avLst/>
          </a:prstGeom>
          <a:solidFill>
            <a:srgbClr val="FF0000"/>
          </a:solidFill>
          <a:ln>
            <a:headEnd/>
            <a:tailEnd/>
          </a:ln>
        </p:spPr>
        <p:style>
          <a:lnRef idx="1">
            <a:schemeClr val="accent3"/>
          </a:lnRef>
          <a:fillRef idx="2">
            <a:schemeClr val="accent3"/>
          </a:fillRef>
          <a:effectRef idx="1">
            <a:schemeClr val="accent3"/>
          </a:effectRef>
          <a:fontRef idx="minor">
            <a:schemeClr val="dk1"/>
          </a:fontRef>
        </p:style>
        <p:txBody>
          <a:bodyPr wrap="none" anchor="ctr"/>
          <a:lstStyle/>
          <a:p>
            <a:pPr fontAlgn="auto">
              <a:spcBef>
                <a:spcPts val="0"/>
              </a:spcBef>
              <a:spcAft>
                <a:spcPts val="0"/>
              </a:spcAft>
              <a:defRPr/>
            </a:pPr>
            <a:endParaRPr lang="en-US" dirty="0"/>
          </a:p>
        </p:txBody>
      </p:sp>
      <p:sp>
        <p:nvSpPr>
          <p:cNvPr id="46" name="Line 5">
            <a:extLst>
              <a:ext uri="{FF2B5EF4-FFF2-40B4-BE49-F238E27FC236}">
                <a16:creationId xmlns:a16="http://schemas.microsoft.com/office/drawing/2014/main" id="{872937FE-E7EE-5042-99CA-8B87597DF89C}"/>
              </a:ext>
            </a:extLst>
          </p:cNvPr>
          <p:cNvSpPr>
            <a:spLocks noChangeShapeType="1"/>
          </p:cNvSpPr>
          <p:nvPr/>
        </p:nvSpPr>
        <p:spPr bwMode="auto">
          <a:xfrm rot="5400000" flipH="1">
            <a:off x="5314667" y="5207090"/>
            <a:ext cx="450533" cy="138821"/>
          </a:xfrm>
          <a:prstGeom prst="line">
            <a:avLst/>
          </a:prstGeom>
          <a:ln w="28575">
            <a:headEnd type="triangle"/>
            <a:tailEnd type="none"/>
          </a:ln>
        </p:spPr>
        <p:style>
          <a:lnRef idx="1">
            <a:schemeClr val="dk1"/>
          </a:lnRef>
          <a:fillRef idx="2">
            <a:schemeClr val="dk1"/>
          </a:fillRef>
          <a:effectRef idx="1">
            <a:schemeClr val="dk1"/>
          </a:effectRef>
          <a:fontRef idx="minor">
            <a:schemeClr val="dk1"/>
          </a:fontRef>
        </p:style>
        <p:txBody>
          <a:bodyPr/>
          <a:lstStyle/>
          <a:p>
            <a:pPr fontAlgn="auto">
              <a:spcBef>
                <a:spcPts val="0"/>
              </a:spcBef>
              <a:spcAft>
                <a:spcPts val="0"/>
              </a:spcAft>
              <a:defRPr/>
            </a:pPr>
            <a:endParaRPr lang="en-US" dirty="0"/>
          </a:p>
        </p:txBody>
      </p:sp>
      <p:sp>
        <p:nvSpPr>
          <p:cNvPr id="47" name="Line 5">
            <a:extLst>
              <a:ext uri="{FF2B5EF4-FFF2-40B4-BE49-F238E27FC236}">
                <a16:creationId xmlns:a16="http://schemas.microsoft.com/office/drawing/2014/main" id="{8AAF3433-30A3-654C-B668-C3EB11165734}"/>
              </a:ext>
            </a:extLst>
          </p:cNvPr>
          <p:cNvSpPr>
            <a:spLocks noChangeShapeType="1"/>
          </p:cNvSpPr>
          <p:nvPr/>
        </p:nvSpPr>
        <p:spPr bwMode="auto">
          <a:xfrm rot="5400000" flipH="1" flipV="1">
            <a:off x="5675319" y="5093853"/>
            <a:ext cx="518672" cy="389364"/>
          </a:xfrm>
          <a:prstGeom prst="line">
            <a:avLst/>
          </a:prstGeom>
          <a:ln w="28575">
            <a:headEnd type="triangle"/>
            <a:tailEnd type="none"/>
          </a:ln>
        </p:spPr>
        <p:style>
          <a:lnRef idx="1">
            <a:schemeClr val="dk1"/>
          </a:lnRef>
          <a:fillRef idx="2">
            <a:schemeClr val="dk1"/>
          </a:fillRef>
          <a:effectRef idx="1">
            <a:schemeClr val="dk1"/>
          </a:effectRef>
          <a:fontRef idx="minor">
            <a:schemeClr val="dk1"/>
          </a:fontRef>
        </p:style>
        <p:txBody>
          <a:bodyPr/>
          <a:lstStyle/>
          <a:p>
            <a:pPr fontAlgn="auto">
              <a:spcBef>
                <a:spcPts val="0"/>
              </a:spcBef>
              <a:spcAft>
                <a:spcPts val="0"/>
              </a:spcAft>
              <a:defRPr/>
            </a:pPr>
            <a:endParaRPr lang="en-US" dirty="0"/>
          </a:p>
        </p:txBody>
      </p:sp>
      <p:sp>
        <p:nvSpPr>
          <p:cNvPr id="48" name="TextBox 47">
            <a:extLst>
              <a:ext uri="{FF2B5EF4-FFF2-40B4-BE49-F238E27FC236}">
                <a16:creationId xmlns:a16="http://schemas.microsoft.com/office/drawing/2014/main" id="{FCC2E03B-1796-8F4F-AA03-93B2840D2692}"/>
              </a:ext>
            </a:extLst>
          </p:cNvPr>
          <p:cNvSpPr txBox="1"/>
          <p:nvPr/>
        </p:nvSpPr>
        <p:spPr>
          <a:xfrm>
            <a:off x="5297611" y="5334371"/>
            <a:ext cx="269626" cy="461665"/>
          </a:xfrm>
          <a:prstGeom prst="rect">
            <a:avLst/>
          </a:prstGeom>
          <a:noFill/>
        </p:spPr>
        <p:txBody>
          <a:bodyPr wrap="none" rtlCol="0">
            <a:spAutoFit/>
          </a:bodyPr>
          <a:lstStyle/>
          <a:p>
            <a:r>
              <a:rPr lang="en-US" sz="2400" b="1" i="1" dirty="0">
                <a:solidFill>
                  <a:srgbClr val="FF0000"/>
                </a:solidFill>
                <a:latin typeface="Arial" pitchFamily="34" charset="0"/>
                <a:cs typeface="Arial" pitchFamily="34" charset="0"/>
              </a:rPr>
              <a:t>j</a:t>
            </a:r>
          </a:p>
        </p:txBody>
      </p:sp>
      <p:sp>
        <p:nvSpPr>
          <p:cNvPr id="56" name="Line 5">
            <a:extLst>
              <a:ext uri="{FF2B5EF4-FFF2-40B4-BE49-F238E27FC236}">
                <a16:creationId xmlns:a16="http://schemas.microsoft.com/office/drawing/2014/main" id="{C2E8F09B-2A7A-224A-AD53-92C30BDED092}"/>
              </a:ext>
            </a:extLst>
          </p:cNvPr>
          <p:cNvSpPr>
            <a:spLocks noChangeShapeType="1"/>
          </p:cNvSpPr>
          <p:nvPr/>
        </p:nvSpPr>
        <p:spPr bwMode="auto">
          <a:xfrm rot="5400000" flipH="1">
            <a:off x="6301979" y="6088679"/>
            <a:ext cx="486568" cy="228601"/>
          </a:xfrm>
          <a:prstGeom prst="line">
            <a:avLst/>
          </a:prstGeom>
          <a:ln w="28575">
            <a:headEnd type="triangle"/>
            <a:tailEnd type="none"/>
          </a:ln>
        </p:spPr>
        <p:style>
          <a:lnRef idx="1">
            <a:schemeClr val="dk1"/>
          </a:lnRef>
          <a:fillRef idx="2">
            <a:schemeClr val="dk1"/>
          </a:fillRef>
          <a:effectRef idx="1">
            <a:schemeClr val="dk1"/>
          </a:effectRef>
          <a:fontRef idx="minor">
            <a:schemeClr val="dk1"/>
          </a:fontRef>
        </p:style>
        <p:txBody>
          <a:bodyPr/>
          <a:lstStyle/>
          <a:p>
            <a:pPr fontAlgn="auto">
              <a:spcBef>
                <a:spcPts val="0"/>
              </a:spcBef>
              <a:spcAft>
                <a:spcPts val="0"/>
              </a:spcAft>
              <a:defRPr/>
            </a:pPr>
            <a:endParaRPr lang="en-US" dirty="0"/>
          </a:p>
        </p:txBody>
      </p:sp>
      <p:sp>
        <p:nvSpPr>
          <p:cNvPr id="57" name="Line 5">
            <a:extLst>
              <a:ext uri="{FF2B5EF4-FFF2-40B4-BE49-F238E27FC236}">
                <a16:creationId xmlns:a16="http://schemas.microsoft.com/office/drawing/2014/main" id="{0480F214-CEDD-824D-8283-2367E8C18060}"/>
              </a:ext>
            </a:extLst>
          </p:cNvPr>
          <p:cNvSpPr>
            <a:spLocks noChangeShapeType="1"/>
          </p:cNvSpPr>
          <p:nvPr/>
        </p:nvSpPr>
        <p:spPr bwMode="auto">
          <a:xfrm rot="5400000">
            <a:off x="6621065" y="5646561"/>
            <a:ext cx="123032" cy="503238"/>
          </a:xfrm>
          <a:prstGeom prst="line">
            <a:avLst/>
          </a:prstGeom>
          <a:ln w="28575">
            <a:headEnd type="triangle"/>
            <a:tailEnd type="none"/>
          </a:ln>
        </p:spPr>
        <p:style>
          <a:lnRef idx="1">
            <a:schemeClr val="dk1"/>
          </a:lnRef>
          <a:fillRef idx="2">
            <a:schemeClr val="dk1"/>
          </a:fillRef>
          <a:effectRef idx="1">
            <a:schemeClr val="dk1"/>
          </a:effectRef>
          <a:fontRef idx="minor">
            <a:schemeClr val="dk1"/>
          </a:fontRef>
        </p:style>
        <p:txBody>
          <a:bodyPr/>
          <a:lstStyle/>
          <a:p>
            <a:pPr fontAlgn="auto">
              <a:spcBef>
                <a:spcPts val="0"/>
              </a:spcBef>
              <a:spcAft>
                <a:spcPts val="0"/>
              </a:spcAft>
              <a:defRPr/>
            </a:pPr>
            <a:endParaRPr lang="en-US" dirty="0"/>
          </a:p>
        </p:txBody>
      </p:sp>
      <p:sp>
        <p:nvSpPr>
          <p:cNvPr id="58" name="Line 5">
            <a:extLst>
              <a:ext uri="{FF2B5EF4-FFF2-40B4-BE49-F238E27FC236}">
                <a16:creationId xmlns:a16="http://schemas.microsoft.com/office/drawing/2014/main" id="{7014E2FE-4230-F946-8CF6-A31E0217C610}"/>
              </a:ext>
            </a:extLst>
          </p:cNvPr>
          <p:cNvSpPr>
            <a:spLocks noChangeShapeType="1"/>
          </p:cNvSpPr>
          <p:nvPr/>
        </p:nvSpPr>
        <p:spPr bwMode="auto">
          <a:xfrm rot="5400000" flipH="1" flipV="1">
            <a:off x="4785629" y="6279466"/>
            <a:ext cx="441104" cy="411163"/>
          </a:xfrm>
          <a:prstGeom prst="line">
            <a:avLst/>
          </a:prstGeom>
          <a:ln w="28575">
            <a:headEnd type="triangle"/>
            <a:tailEnd type="none"/>
          </a:ln>
        </p:spPr>
        <p:style>
          <a:lnRef idx="1">
            <a:schemeClr val="dk1"/>
          </a:lnRef>
          <a:fillRef idx="2">
            <a:schemeClr val="dk1"/>
          </a:fillRef>
          <a:effectRef idx="1">
            <a:schemeClr val="dk1"/>
          </a:effectRef>
          <a:fontRef idx="minor">
            <a:schemeClr val="dk1"/>
          </a:fontRef>
        </p:style>
        <p:txBody>
          <a:bodyPr/>
          <a:lstStyle/>
          <a:p>
            <a:pPr fontAlgn="auto">
              <a:spcBef>
                <a:spcPts val="0"/>
              </a:spcBef>
              <a:spcAft>
                <a:spcPts val="0"/>
              </a:spcAft>
              <a:defRPr/>
            </a:pPr>
            <a:endParaRPr lang="en-US" dirty="0"/>
          </a:p>
        </p:txBody>
      </p:sp>
      <p:sp>
        <p:nvSpPr>
          <p:cNvPr id="59" name="Line 5">
            <a:extLst>
              <a:ext uri="{FF2B5EF4-FFF2-40B4-BE49-F238E27FC236}">
                <a16:creationId xmlns:a16="http://schemas.microsoft.com/office/drawing/2014/main" id="{A7D864D1-94A2-204A-8F97-102C141CD8D0}"/>
              </a:ext>
            </a:extLst>
          </p:cNvPr>
          <p:cNvSpPr>
            <a:spLocks noChangeShapeType="1"/>
          </p:cNvSpPr>
          <p:nvPr/>
        </p:nvSpPr>
        <p:spPr bwMode="auto">
          <a:xfrm rot="5400000" flipH="1">
            <a:off x="5193396" y="6282862"/>
            <a:ext cx="364904" cy="328171"/>
          </a:xfrm>
          <a:prstGeom prst="line">
            <a:avLst/>
          </a:prstGeom>
          <a:ln w="28575">
            <a:headEnd type="triangle"/>
            <a:tailEnd type="none"/>
          </a:ln>
        </p:spPr>
        <p:style>
          <a:lnRef idx="1">
            <a:schemeClr val="dk1"/>
          </a:lnRef>
          <a:fillRef idx="2">
            <a:schemeClr val="dk1"/>
          </a:fillRef>
          <a:effectRef idx="1">
            <a:schemeClr val="dk1"/>
          </a:effectRef>
          <a:fontRef idx="minor">
            <a:schemeClr val="dk1"/>
          </a:fontRef>
        </p:style>
        <p:txBody>
          <a:bodyPr/>
          <a:lstStyle/>
          <a:p>
            <a:pPr fontAlgn="auto">
              <a:spcBef>
                <a:spcPts val="0"/>
              </a:spcBef>
              <a:spcAft>
                <a:spcPts val="0"/>
              </a:spcAft>
              <a:defRPr/>
            </a:pPr>
            <a:endParaRPr lang="en-US" dirty="0"/>
          </a:p>
        </p:txBody>
      </p:sp>
      <p:sp>
        <p:nvSpPr>
          <p:cNvPr id="60" name="Line 5">
            <a:extLst>
              <a:ext uri="{FF2B5EF4-FFF2-40B4-BE49-F238E27FC236}">
                <a16:creationId xmlns:a16="http://schemas.microsoft.com/office/drawing/2014/main" id="{18852AB1-E045-5041-BE67-C39E4B3EBA72}"/>
              </a:ext>
            </a:extLst>
          </p:cNvPr>
          <p:cNvSpPr>
            <a:spLocks noChangeShapeType="1"/>
          </p:cNvSpPr>
          <p:nvPr/>
        </p:nvSpPr>
        <p:spPr bwMode="auto">
          <a:xfrm rot="5400000" flipV="1">
            <a:off x="4922045" y="6004147"/>
            <a:ext cx="304800" cy="274634"/>
          </a:xfrm>
          <a:prstGeom prst="line">
            <a:avLst/>
          </a:prstGeom>
          <a:ln w="28575">
            <a:headEnd type="triangle"/>
            <a:tailEnd type="none"/>
          </a:ln>
        </p:spPr>
        <p:style>
          <a:lnRef idx="1">
            <a:schemeClr val="dk1"/>
          </a:lnRef>
          <a:fillRef idx="2">
            <a:schemeClr val="dk1"/>
          </a:fillRef>
          <a:effectRef idx="1">
            <a:schemeClr val="dk1"/>
          </a:effectRef>
          <a:fontRef idx="minor">
            <a:schemeClr val="dk1"/>
          </a:fontRef>
        </p:style>
        <p:txBody>
          <a:bodyPr/>
          <a:lstStyle/>
          <a:p>
            <a:pPr fontAlgn="auto">
              <a:spcBef>
                <a:spcPts val="0"/>
              </a:spcBef>
              <a:spcAft>
                <a:spcPts val="0"/>
              </a:spcAft>
              <a:defRPr/>
            </a:pPr>
            <a:endParaRPr lang="en-US" b="1" dirty="0"/>
          </a:p>
        </p:txBody>
      </p:sp>
      <p:sp>
        <p:nvSpPr>
          <p:cNvPr id="61" name="Oval 20">
            <a:extLst>
              <a:ext uri="{FF2B5EF4-FFF2-40B4-BE49-F238E27FC236}">
                <a16:creationId xmlns:a16="http://schemas.microsoft.com/office/drawing/2014/main" id="{4241F6DD-84EC-0849-850F-C4E3CE2E58E8}"/>
              </a:ext>
            </a:extLst>
          </p:cNvPr>
          <p:cNvSpPr>
            <a:spLocks noChangeArrowheads="1"/>
          </p:cNvSpPr>
          <p:nvPr/>
        </p:nvSpPr>
        <p:spPr bwMode="auto">
          <a:xfrm rot="5400000">
            <a:off x="5088731" y="6155529"/>
            <a:ext cx="246062" cy="244475"/>
          </a:xfrm>
          <a:prstGeom prst="ellipse">
            <a:avLst/>
          </a:prstGeom>
          <a:solidFill>
            <a:srgbClr val="00B0F0"/>
          </a:solidFill>
          <a:ln w="12700">
            <a:noFill/>
            <a:headEnd/>
            <a:tailEnd/>
          </a:ln>
        </p:spPr>
        <p:style>
          <a:lnRef idx="1">
            <a:schemeClr val="dk1"/>
          </a:lnRef>
          <a:fillRef idx="2">
            <a:schemeClr val="dk1"/>
          </a:fillRef>
          <a:effectRef idx="1">
            <a:schemeClr val="dk1"/>
          </a:effectRef>
          <a:fontRef idx="minor">
            <a:schemeClr val="dk1"/>
          </a:fontRef>
        </p:style>
        <p:txBody>
          <a:bodyPr wrap="none" anchor="ctr"/>
          <a:lstStyle/>
          <a:p>
            <a:pPr fontAlgn="auto">
              <a:spcBef>
                <a:spcPts val="0"/>
              </a:spcBef>
              <a:spcAft>
                <a:spcPts val="0"/>
              </a:spcAft>
              <a:defRPr/>
            </a:pPr>
            <a:endParaRPr lang="en-US" dirty="0"/>
          </a:p>
        </p:txBody>
      </p:sp>
      <p:sp>
        <p:nvSpPr>
          <p:cNvPr id="62" name="Oval 15">
            <a:extLst>
              <a:ext uri="{FF2B5EF4-FFF2-40B4-BE49-F238E27FC236}">
                <a16:creationId xmlns:a16="http://schemas.microsoft.com/office/drawing/2014/main" id="{8CFDA3F0-8540-3040-AC39-C02894A72569}"/>
              </a:ext>
            </a:extLst>
          </p:cNvPr>
          <p:cNvSpPr>
            <a:spLocks noChangeArrowheads="1"/>
          </p:cNvSpPr>
          <p:nvPr/>
        </p:nvSpPr>
        <p:spPr bwMode="auto">
          <a:xfrm rot="5400000">
            <a:off x="6307931" y="5850729"/>
            <a:ext cx="246062" cy="244475"/>
          </a:xfrm>
          <a:prstGeom prst="ellipse">
            <a:avLst/>
          </a:prstGeom>
          <a:solidFill>
            <a:srgbClr val="00B0F0"/>
          </a:solidFill>
          <a:ln w="12700">
            <a:noFill/>
            <a:headEnd/>
            <a:tailEnd/>
          </a:ln>
        </p:spPr>
        <p:style>
          <a:lnRef idx="1">
            <a:schemeClr val="dk1"/>
          </a:lnRef>
          <a:fillRef idx="2">
            <a:schemeClr val="dk1"/>
          </a:fillRef>
          <a:effectRef idx="1">
            <a:schemeClr val="dk1"/>
          </a:effectRef>
          <a:fontRef idx="minor">
            <a:schemeClr val="dk1"/>
          </a:fontRef>
        </p:style>
        <p:txBody>
          <a:bodyPr wrap="none" anchor="ctr"/>
          <a:lstStyle/>
          <a:p>
            <a:pPr fontAlgn="auto">
              <a:spcBef>
                <a:spcPts val="0"/>
              </a:spcBef>
              <a:spcAft>
                <a:spcPts val="0"/>
              </a:spcAft>
              <a:defRPr/>
            </a:pPr>
            <a:endParaRPr lang="en-US" dirty="0"/>
          </a:p>
        </p:txBody>
      </p:sp>
      <p:sp>
        <p:nvSpPr>
          <p:cNvPr id="63" name="Oval 19">
            <a:extLst>
              <a:ext uri="{FF2B5EF4-FFF2-40B4-BE49-F238E27FC236}">
                <a16:creationId xmlns:a16="http://schemas.microsoft.com/office/drawing/2014/main" id="{0FEE04DF-B9DF-6444-8052-B5B42E4B68EA}"/>
              </a:ext>
            </a:extLst>
          </p:cNvPr>
          <p:cNvSpPr>
            <a:spLocks noChangeArrowheads="1"/>
          </p:cNvSpPr>
          <p:nvPr/>
        </p:nvSpPr>
        <p:spPr bwMode="auto">
          <a:xfrm rot="5400000">
            <a:off x="5850730" y="6307930"/>
            <a:ext cx="246064" cy="244475"/>
          </a:xfrm>
          <a:prstGeom prst="ellipse">
            <a:avLst/>
          </a:prstGeom>
          <a:solidFill>
            <a:srgbClr val="00B0F0"/>
          </a:solidFill>
          <a:ln w="12700">
            <a:noFill/>
            <a:headEnd/>
            <a:tailEnd/>
          </a:ln>
        </p:spPr>
        <p:style>
          <a:lnRef idx="1">
            <a:schemeClr val="dk1"/>
          </a:lnRef>
          <a:fillRef idx="2">
            <a:schemeClr val="dk1"/>
          </a:fillRef>
          <a:effectRef idx="1">
            <a:schemeClr val="dk1"/>
          </a:effectRef>
          <a:fontRef idx="minor">
            <a:schemeClr val="dk1"/>
          </a:fontRef>
        </p:style>
        <p:txBody>
          <a:bodyPr wrap="none" anchor="ctr"/>
          <a:lstStyle/>
          <a:p>
            <a:pPr fontAlgn="auto">
              <a:spcBef>
                <a:spcPts val="0"/>
              </a:spcBef>
              <a:spcAft>
                <a:spcPts val="0"/>
              </a:spcAft>
              <a:defRPr/>
            </a:pPr>
            <a:endParaRPr lang="en-US" dirty="0"/>
          </a:p>
        </p:txBody>
      </p:sp>
      <p:sp>
        <p:nvSpPr>
          <p:cNvPr id="64" name="Line 5">
            <a:extLst>
              <a:ext uri="{FF2B5EF4-FFF2-40B4-BE49-F238E27FC236}">
                <a16:creationId xmlns:a16="http://schemas.microsoft.com/office/drawing/2014/main" id="{978A5BA8-E661-B744-ADCC-566600646DB8}"/>
              </a:ext>
            </a:extLst>
          </p:cNvPr>
          <p:cNvSpPr>
            <a:spLocks noChangeShapeType="1"/>
          </p:cNvSpPr>
          <p:nvPr/>
        </p:nvSpPr>
        <p:spPr bwMode="auto">
          <a:xfrm rot="5400000" flipH="1" flipV="1">
            <a:off x="6445538" y="5652799"/>
            <a:ext cx="245492" cy="182565"/>
          </a:xfrm>
          <a:prstGeom prst="line">
            <a:avLst/>
          </a:prstGeom>
          <a:ln w="28575">
            <a:headEnd type="triangle"/>
            <a:tailEnd type="none"/>
          </a:ln>
        </p:spPr>
        <p:style>
          <a:lnRef idx="1">
            <a:schemeClr val="dk1"/>
          </a:lnRef>
          <a:fillRef idx="2">
            <a:schemeClr val="dk1"/>
          </a:fillRef>
          <a:effectRef idx="1">
            <a:schemeClr val="dk1"/>
          </a:effectRef>
          <a:fontRef idx="minor">
            <a:schemeClr val="dk1"/>
          </a:fontRef>
        </p:style>
        <p:txBody>
          <a:bodyPr/>
          <a:lstStyle/>
          <a:p>
            <a:pPr fontAlgn="auto">
              <a:spcBef>
                <a:spcPts val="0"/>
              </a:spcBef>
              <a:spcAft>
                <a:spcPts val="0"/>
              </a:spcAft>
              <a:defRPr/>
            </a:pPr>
            <a:endParaRPr lang="en-US" dirty="0"/>
          </a:p>
        </p:txBody>
      </p:sp>
      <p:sp>
        <p:nvSpPr>
          <p:cNvPr id="66" name="Line 5">
            <a:extLst>
              <a:ext uri="{FF2B5EF4-FFF2-40B4-BE49-F238E27FC236}">
                <a16:creationId xmlns:a16="http://schemas.microsoft.com/office/drawing/2014/main" id="{6F203F36-9ECC-8041-ABA6-69139BC8CEF6}"/>
              </a:ext>
            </a:extLst>
          </p:cNvPr>
          <p:cNvSpPr>
            <a:spLocks noChangeShapeType="1"/>
          </p:cNvSpPr>
          <p:nvPr/>
        </p:nvSpPr>
        <p:spPr bwMode="auto">
          <a:xfrm rot="5400000" flipH="1" flipV="1">
            <a:off x="6102661" y="6166730"/>
            <a:ext cx="169817" cy="242313"/>
          </a:xfrm>
          <a:prstGeom prst="line">
            <a:avLst/>
          </a:prstGeom>
          <a:ln w="28575">
            <a:headEnd type="triangle"/>
            <a:tailEnd type="none"/>
          </a:ln>
        </p:spPr>
        <p:style>
          <a:lnRef idx="1">
            <a:schemeClr val="dk1"/>
          </a:lnRef>
          <a:fillRef idx="2">
            <a:schemeClr val="dk1"/>
          </a:fillRef>
          <a:effectRef idx="1">
            <a:schemeClr val="dk1"/>
          </a:effectRef>
          <a:fontRef idx="minor">
            <a:schemeClr val="dk1"/>
          </a:fontRef>
        </p:style>
        <p:txBody>
          <a:bodyPr/>
          <a:lstStyle/>
          <a:p>
            <a:pPr fontAlgn="auto">
              <a:spcBef>
                <a:spcPts val="0"/>
              </a:spcBef>
              <a:spcAft>
                <a:spcPts val="0"/>
              </a:spcAft>
              <a:defRPr/>
            </a:pPr>
            <a:endParaRPr lang="en-US" dirty="0"/>
          </a:p>
        </p:txBody>
      </p:sp>
      <p:sp>
        <p:nvSpPr>
          <p:cNvPr id="67" name="Line 5">
            <a:extLst>
              <a:ext uri="{FF2B5EF4-FFF2-40B4-BE49-F238E27FC236}">
                <a16:creationId xmlns:a16="http://schemas.microsoft.com/office/drawing/2014/main" id="{AF0EF1A4-B01D-5B4B-92EA-B9C5565E5620}"/>
              </a:ext>
            </a:extLst>
          </p:cNvPr>
          <p:cNvSpPr>
            <a:spLocks noChangeShapeType="1"/>
          </p:cNvSpPr>
          <p:nvPr/>
        </p:nvSpPr>
        <p:spPr bwMode="auto">
          <a:xfrm rot="5400000">
            <a:off x="4853777" y="6162322"/>
            <a:ext cx="104205" cy="367289"/>
          </a:xfrm>
          <a:prstGeom prst="line">
            <a:avLst/>
          </a:prstGeom>
          <a:ln w="28575">
            <a:headEnd type="triangle"/>
            <a:tailEnd type="none"/>
          </a:ln>
        </p:spPr>
        <p:style>
          <a:lnRef idx="1">
            <a:schemeClr val="dk1"/>
          </a:lnRef>
          <a:fillRef idx="2">
            <a:schemeClr val="dk1"/>
          </a:fillRef>
          <a:effectRef idx="1">
            <a:schemeClr val="dk1"/>
          </a:effectRef>
          <a:fontRef idx="minor">
            <a:schemeClr val="dk1"/>
          </a:fontRef>
        </p:style>
        <p:txBody>
          <a:bodyPr/>
          <a:lstStyle/>
          <a:p>
            <a:pPr fontAlgn="auto">
              <a:spcBef>
                <a:spcPts val="0"/>
              </a:spcBef>
              <a:spcAft>
                <a:spcPts val="0"/>
              </a:spcAft>
              <a:defRPr/>
            </a:pPr>
            <a:endParaRPr lang="en-US" dirty="0"/>
          </a:p>
        </p:txBody>
      </p:sp>
      <p:sp>
        <p:nvSpPr>
          <p:cNvPr id="68" name="Line 5">
            <a:extLst>
              <a:ext uri="{FF2B5EF4-FFF2-40B4-BE49-F238E27FC236}">
                <a16:creationId xmlns:a16="http://schemas.microsoft.com/office/drawing/2014/main" id="{B23E5326-A02E-7046-B7A9-904A65AFF77D}"/>
              </a:ext>
            </a:extLst>
          </p:cNvPr>
          <p:cNvSpPr>
            <a:spLocks noChangeShapeType="1"/>
          </p:cNvSpPr>
          <p:nvPr/>
        </p:nvSpPr>
        <p:spPr bwMode="auto">
          <a:xfrm rot="5400000">
            <a:off x="5776875" y="6624020"/>
            <a:ext cx="232428" cy="83131"/>
          </a:xfrm>
          <a:prstGeom prst="line">
            <a:avLst/>
          </a:prstGeom>
          <a:ln w="28575">
            <a:headEnd type="triangle"/>
            <a:tailEnd type="none"/>
          </a:ln>
        </p:spPr>
        <p:style>
          <a:lnRef idx="1">
            <a:schemeClr val="dk1"/>
          </a:lnRef>
          <a:fillRef idx="2">
            <a:schemeClr val="dk1"/>
          </a:fillRef>
          <a:effectRef idx="1">
            <a:schemeClr val="dk1"/>
          </a:effectRef>
          <a:fontRef idx="minor">
            <a:schemeClr val="dk1"/>
          </a:fontRef>
        </p:style>
        <p:txBody>
          <a:bodyPr/>
          <a:lstStyle/>
          <a:p>
            <a:pPr fontAlgn="auto">
              <a:spcBef>
                <a:spcPts val="0"/>
              </a:spcBef>
              <a:spcAft>
                <a:spcPts val="0"/>
              </a:spcAft>
              <a:defRPr/>
            </a:pPr>
            <a:endParaRPr lang="en-US" dirty="0"/>
          </a:p>
        </p:txBody>
      </p:sp>
      <p:sp>
        <p:nvSpPr>
          <p:cNvPr id="70" name="Rectangle 69">
            <a:extLst>
              <a:ext uri="{FF2B5EF4-FFF2-40B4-BE49-F238E27FC236}">
                <a16:creationId xmlns:a16="http://schemas.microsoft.com/office/drawing/2014/main" id="{C6617EEA-7C97-C840-9F93-369A0CDFDDF8}"/>
              </a:ext>
            </a:extLst>
          </p:cNvPr>
          <p:cNvSpPr/>
          <p:nvPr/>
        </p:nvSpPr>
        <p:spPr>
          <a:xfrm>
            <a:off x="5923530" y="5449824"/>
            <a:ext cx="481222" cy="369332"/>
          </a:xfrm>
          <a:prstGeom prst="rect">
            <a:avLst/>
          </a:prstGeom>
        </p:spPr>
        <p:txBody>
          <a:bodyPr wrap="none">
            <a:spAutoFit/>
          </a:bodyPr>
          <a:lstStyle/>
          <a:p>
            <a:r>
              <a:rPr lang="en-US" b="1" i="1" dirty="0" err="1">
                <a:solidFill>
                  <a:srgbClr val="0000FF"/>
                </a:solidFill>
              </a:rPr>
              <a:t>r</a:t>
            </a:r>
            <a:r>
              <a:rPr lang="en-US" b="1" i="1" baseline="-25000" dirty="0" err="1">
                <a:solidFill>
                  <a:srgbClr val="0000FF"/>
                </a:solidFill>
              </a:rPr>
              <a:t>j</a:t>
            </a:r>
            <a:r>
              <a:rPr lang="en-US" b="1" i="1" dirty="0">
                <a:solidFill>
                  <a:srgbClr val="0000FF"/>
                </a:solidFill>
              </a:rPr>
              <a:t>/3</a:t>
            </a:r>
            <a:endParaRPr lang="en-US" dirty="0"/>
          </a:p>
        </p:txBody>
      </p:sp>
      <p:sp>
        <p:nvSpPr>
          <p:cNvPr id="71" name="Rectangle 70">
            <a:extLst>
              <a:ext uri="{FF2B5EF4-FFF2-40B4-BE49-F238E27FC236}">
                <a16:creationId xmlns:a16="http://schemas.microsoft.com/office/drawing/2014/main" id="{A07CF655-AB68-8E40-9E2B-85BC09276FA8}"/>
              </a:ext>
            </a:extLst>
          </p:cNvPr>
          <p:cNvSpPr/>
          <p:nvPr/>
        </p:nvSpPr>
        <p:spPr>
          <a:xfrm>
            <a:off x="5818632" y="5888736"/>
            <a:ext cx="481222" cy="369332"/>
          </a:xfrm>
          <a:prstGeom prst="rect">
            <a:avLst/>
          </a:prstGeom>
        </p:spPr>
        <p:txBody>
          <a:bodyPr wrap="none">
            <a:spAutoFit/>
          </a:bodyPr>
          <a:lstStyle/>
          <a:p>
            <a:r>
              <a:rPr lang="en-US" b="1" i="1" dirty="0" err="1">
                <a:solidFill>
                  <a:srgbClr val="0000FF"/>
                </a:solidFill>
              </a:rPr>
              <a:t>r</a:t>
            </a:r>
            <a:r>
              <a:rPr lang="en-US" b="1" i="1" baseline="-25000" dirty="0" err="1">
                <a:solidFill>
                  <a:srgbClr val="0000FF"/>
                </a:solidFill>
              </a:rPr>
              <a:t>j</a:t>
            </a:r>
            <a:r>
              <a:rPr lang="en-US" b="1" i="1" dirty="0">
                <a:solidFill>
                  <a:srgbClr val="0000FF"/>
                </a:solidFill>
              </a:rPr>
              <a:t>/3</a:t>
            </a:r>
            <a:endParaRPr lang="en-US" dirty="0"/>
          </a:p>
        </p:txBody>
      </p:sp>
      <p:sp>
        <p:nvSpPr>
          <p:cNvPr id="72" name="Rectangle 71">
            <a:extLst>
              <a:ext uri="{FF2B5EF4-FFF2-40B4-BE49-F238E27FC236}">
                <a16:creationId xmlns:a16="http://schemas.microsoft.com/office/drawing/2014/main" id="{6E59479C-CB3F-254B-A6C2-D6A5038AE1FA}"/>
              </a:ext>
            </a:extLst>
          </p:cNvPr>
          <p:cNvSpPr/>
          <p:nvPr/>
        </p:nvSpPr>
        <p:spPr>
          <a:xfrm>
            <a:off x="5257800" y="5879068"/>
            <a:ext cx="481222" cy="369332"/>
          </a:xfrm>
          <a:prstGeom prst="rect">
            <a:avLst/>
          </a:prstGeom>
        </p:spPr>
        <p:txBody>
          <a:bodyPr wrap="none">
            <a:spAutoFit/>
          </a:bodyPr>
          <a:lstStyle/>
          <a:p>
            <a:r>
              <a:rPr lang="en-US" b="1" i="1" dirty="0" err="1">
                <a:solidFill>
                  <a:srgbClr val="0000FF"/>
                </a:solidFill>
              </a:rPr>
              <a:t>r</a:t>
            </a:r>
            <a:r>
              <a:rPr lang="en-US" b="1" i="1" baseline="-25000" dirty="0" err="1">
                <a:solidFill>
                  <a:srgbClr val="0000FF"/>
                </a:solidFill>
              </a:rPr>
              <a:t>j</a:t>
            </a:r>
            <a:r>
              <a:rPr lang="en-US" b="1" i="1" dirty="0">
                <a:solidFill>
                  <a:srgbClr val="0000FF"/>
                </a:solidFill>
              </a:rPr>
              <a:t>/3</a:t>
            </a:r>
            <a:endParaRPr lang="en-US" dirty="0"/>
          </a:p>
        </p:txBody>
      </p:sp>
      <p:sp>
        <p:nvSpPr>
          <p:cNvPr id="2" name="TextBox 1">
            <a:extLst>
              <a:ext uri="{FF2B5EF4-FFF2-40B4-BE49-F238E27FC236}">
                <a16:creationId xmlns:a16="http://schemas.microsoft.com/office/drawing/2014/main" id="{4901E097-02B8-4344-B64B-B83B435BB708}"/>
              </a:ext>
            </a:extLst>
          </p:cNvPr>
          <p:cNvSpPr txBox="1"/>
          <p:nvPr/>
        </p:nvSpPr>
        <p:spPr>
          <a:xfrm>
            <a:off x="3572974" y="5240707"/>
            <a:ext cx="1763624" cy="461665"/>
          </a:xfrm>
          <a:prstGeom prst="rect">
            <a:avLst/>
          </a:prstGeom>
          <a:noFill/>
        </p:spPr>
        <p:txBody>
          <a:bodyPr wrap="none" rtlCol="0">
            <a:spAutoFit/>
          </a:bodyPr>
          <a:lstStyle/>
          <a:p>
            <a:r>
              <a:rPr lang="en-US" b="0" dirty="0">
                <a:solidFill>
                  <a:schemeClr val="bg1"/>
                </a:solidFill>
              </a:rPr>
              <a:t>(Importance = </a:t>
            </a:r>
            <a:r>
              <a:rPr lang="en-US" sz="2400" i="1" dirty="0" err="1">
                <a:solidFill>
                  <a:srgbClr val="0000FF"/>
                </a:solidFill>
              </a:rPr>
              <a:t>r</a:t>
            </a:r>
            <a:r>
              <a:rPr lang="en-US" sz="2400" i="1" baseline="-25000" dirty="0" err="1">
                <a:solidFill>
                  <a:srgbClr val="0000FF"/>
                </a:solidFill>
              </a:rPr>
              <a:t>j</a:t>
            </a:r>
            <a:r>
              <a:rPr lang="en-US" b="0" dirty="0">
                <a:solidFill>
                  <a:schemeClr val="bg1"/>
                </a:solidFill>
              </a:rPr>
              <a:t>)</a:t>
            </a:r>
            <a:endParaRPr lang="en-US" dirty="0"/>
          </a:p>
        </p:txBody>
      </p:sp>
    </p:spTree>
    <p:extLst>
      <p:ext uri="{BB962C8B-B14F-4D97-AF65-F5344CB8AC3E}">
        <p14:creationId xmlns:p14="http://schemas.microsoft.com/office/powerpoint/2010/main" val="1019175410"/>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noFill/>
          <a:ln w="9525">
            <a:noFill/>
            <a:miter lim="800000"/>
            <a:headEnd/>
            <a:tailEnd/>
          </a:ln>
        </p:spPr>
        <p:txBody>
          <a:bodyPr vert="horz" wrap="square" lIns="91425" tIns="45713" rIns="91425" bIns="45713" numCol="1" anchor="ctr" anchorCtr="0" compatLnSpc="1">
            <a:prstTxWarp prst="textNoShape">
              <a:avLst/>
            </a:prstTxWarp>
          </a:bodyPr>
          <a:lstStyle/>
          <a:p>
            <a:r>
              <a:rPr lang="en-US" dirty="0">
                <a:solidFill>
                  <a:schemeClr val="bg1">
                    <a:lumMod val="95000"/>
                    <a:lumOff val="5000"/>
                  </a:schemeClr>
                </a:solidFill>
              </a:rPr>
              <a:t>‘Voting’ Formulation</a:t>
            </a:r>
          </a:p>
        </p:txBody>
      </p:sp>
      <p:sp>
        <p:nvSpPr>
          <p:cNvPr id="9219" name="Rectangle 3"/>
          <p:cNvSpPr>
            <a:spLocks noGrp="1" noChangeArrowheads="1"/>
          </p:cNvSpPr>
          <p:nvPr>
            <p:ph type="body" idx="1"/>
          </p:nvPr>
        </p:nvSpPr>
        <p:spPr>
          <a:xfrm>
            <a:off x="285750" y="1299560"/>
            <a:ext cx="8553450" cy="3795541"/>
          </a:xfrm>
        </p:spPr>
        <p:txBody>
          <a:bodyPr>
            <a:normAutofit fontScale="92500"/>
          </a:bodyPr>
          <a:lstStyle/>
          <a:p>
            <a:r>
              <a:rPr lang="en-US" dirty="0"/>
              <a:t>Each link’s vote is proportional to the </a:t>
            </a:r>
            <a:r>
              <a:rPr lang="en-US" b="1" dirty="0">
                <a:solidFill>
                  <a:srgbClr val="008000"/>
                </a:solidFill>
              </a:rPr>
              <a:t>importance</a:t>
            </a:r>
            <a:r>
              <a:rPr lang="en-US" dirty="0">
                <a:solidFill>
                  <a:srgbClr val="008000"/>
                </a:solidFill>
              </a:rPr>
              <a:t> </a:t>
            </a:r>
            <a:r>
              <a:rPr lang="en-US" dirty="0"/>
              <a:t>of its source page</a:t>
            </a:r>
          </a:p>
          <a:p>
            <a:r>
              <a:rPr lang="en-US" dirty="0"/>
              <a:t>For each page </a:t>
            </a:r>
            <a:r>
              <a:rPr lang="en-US" b="1" i="1" dirty="0">
                <a:solidFill>
                  <a:srgbClr val="FF0000"/>
                </a:solidFill>
              </a:rPr>
              <a:t>j</a:t>
            </a:r>
            <a:r>
              <a:rPr lang="en-US" dirty="0"/>
              <a:t>, define its “importance” (or rank) as </a:t>
            </a:r>
            <a:r>
              <a:rPr lang="en-US" b="1" i="1" dirty="0" err="1">
                <a:solidFill>
                  <a:srgbClr val="0000FF"/>
                </a:solidFill>
              </a:rPr>
              <a:t>r</a:t>
            </a:r>
            <a:r>
              <a:rPr lang="en-US" b="1" i="1" baseline="-25000" dirty="0" err="1">
                <a:solidFill>
                  <a:srgbClr val="0000FF"/>
                </a:solidFill>
              </a:rPr>
              <a:t>j</a:t>
            </a:r>
            <a:endParaRPr lang="en-US" dirty="0"/>
          </a:p>
          <a:p>
            <a:r>
              <a:rPr lang="en-US" dirty="0"/>
              <a:t>If page </a:t>
            </a:r>
            <a:r>
              <a:rPr lang="en-US" b="1" i="1" dirty="0">
                <a:solidFill>
                  <a:srgbClr val="FF0000"/>
                </a:solidFill>
              </a:rPr>
              <a:t>j</a:t>
            </a:r>
            <a:r>
              <a:rPr lang="en-US" dirty="0"/>
              <a:t> with importance </a:t>
            </a:r>
            <a:r>
              <a:rPr lang="en-US" b="1" i="1" dirty="0" err="1">
                <a:solidFill>
                  <a:srgbClr val="FF0000"/>
                </a:solidFill>
              </a:rPr>
              <a:t>r</a:t>
            </a:r>
            <a:r>
              <a:rPr lang="en-US" b="1" i="1" baseline="-25000" dirty="0" err="1">
                <a:solidFill>
                  <a:srgbClr val="FF0000"/>
                </a:solidFill>
              </a:rPr>
              <a:t>j</a:t>
            </a:r>
            <a:r>
              <a:rPr lang="en-US" dirty="0"/>
              <a:t> has </a:t>
            </a:r>
            <a:r>
              <a:rPr lang="en-US" b="1" i="1" dirty="0">
                <a:solidFill>
                  <a:srgbClr val="0000FF"/>
                </a:solidFill>
              </a:rPr>
              <a:t>n</a:t>
            </a:r>
            <a:r>
              <a:rPr lang="en-US" dirty="0"/>
              <a:t> out-links, each link gets </a:t>
            </a:r>
            <a:r>
              <a:rPr lang="en-US" b="1" i="1" dirty="0" err="1">
                <a:solidFill>
                  <a:srgbClr val="0000FF"/>
                </a:solidFill>
              </a:rPr>
              <a:t>r</a:t>
            </a:r>
            <a:r>
              <a:rPr lang="en-US" b="1" i="1" baseline="-25000" dirty="0" err="1">
                <a:solidFill>
                  <a:srgbClr val="0000FF"/>
                </a:solidFill>
              </a:rPr>
              <a:t>j</a:t>
            </a:r>
            <a:r>
              <a:rPr lang="en-US" b="1" i="1" baseline="-25000" dirty="0">
                <a:solidFill>
                  <a:srgbClr val="0000FF"/>
                </a:solidFill>
              </a:rPr>
              <a:t> </a:t>
            </a:r>
            <a:r>
              <a:rPr lang="en-US" b="1" i="1" dirty="0">
                <a:solidFill>
                  <a:srgbClr val="0000FF"/>
                </a:solidFill>
              </a:rPr>
              <a:t>/ n</a:t>
            </a:r>
            <a:r>
              <a:rPr lang="en-US" dirty="0"/>
              <a:t> votes</a:t>
            </a:r>
          </a:p>
          <a:p>
            <a:r>
              <a:rPr lang="en-US" dirty="0"/>
              <a:t>Page </a:t>
            </a:r>
            <a:r>
              <a:rPr lang="en-US" b="1" i="1" dirty="0">
                <a:solidFill>
                  <a:srgbClr val="FF0000"/>
                </a:solidFill>
              </a:rPr>
              <a:t>j</a:t>
            </a:r>
            <a:r>
              <a:rPr lang="en-US" dirty="0"/>
              <a:t>’s own importance is the sum of the votes on its in-links</a:t>
            </a:r>
          </a:p>
          <a:p>
            <a:pPr lvl="1"/>
            <a:r>
              <a:rPr lang="en-US" dirty="0"/>
              <a:t>Analogy: each page receives a certain amount of candies from its incoming neighbors. It distributes these candies evenly to its outgoing neighbors.</a:t>
            </a:r>
          </a:p>
        </p:txBody>
      </p:sp>
      <p:sp>
        <p:nvSpPr>
          <p:cNvPr id="4" name="Slide Number Placeholder 3"/>
          <p:cNvSpPr>
            <a:spLocks noGrp="1"/>
          </p:cNvSpPr>
          <p:nvPr>
            <p:ph type="sldNum" sz="quarter" idx="10"/>
          </p:nvPr>
        </p:nvSpPr>
        <p:spPr>
          <a:xfrm>
            <a:off x="6457950" y="6356350"/>
            <a:ext cx="2057400" cy="365125"/>
          </a:xfrm>
        </p:spPr>
        <p:txBody>
          <a:bodyPr/>
          <a:lstStyle/>
          <a:p>
            <a:fld id="{95C605C4-1F5B-4B2B-8458-3FC432AF1FAC}" type="slidenum">
              <a:rPr lang="en-US" smtClean="0"/>
              <a:t>15</a:t>
            </a:fld>
            <a:endParaRPr lang="en-US"/>
          </a:p>
        </p:txBody>
      </p:sp>
      <p:sp>
        <p:nvSpPr>
          <p:cNvPr id="7" name="Line 32">
            <a:extLst>
              <a:ext uri="{FF2B5EF4-FFF2-40B4-BE49-F238E27FC236}">
                <a16:creationId xmlns:a16="http://schemas.microsoft.com/office/drawing/2014/main" id="{A964AC17-904F-6A4B-A4AB-236C0FA32717}"/>
              </a:ext>
            </a:extLst>
          </p:cNvPr>
          <p:cNvSpPr>
            <a:spLocks noChangeShapeType="1"/>
          </p:cNvSpPr>
          <p:nvPr/>
        </p:nvSpPr>
        <p:spPr bwMode="auto">
          <a:xfrm rot="5400000">
            <a:off x="5165725" y="5697536"/>
            <a:ext cx="533399" cy="381000"/>
          </a:xfrm>
          <a:prstGeom prst="line">
            <a:avLst/>
          </a:prstGeom>
          <a:ln w="28575">
            <a:headEnd type="none"/>
            <a:tailEnd type="triangle"/>
          </a:ln>
        </p:spPr>
        <p:style>
          <a:lnRef idx="1">
            <a:schemeClr val="dk1"/>
          </a:lnRef>
          <a:fillRef idx="2">
            <a:schemeClr val="dk1"/>
          </a:fillRef>
          <a:effectRef idx="1">
            <a:schemeClr val="dk1"/>
          </a:effectRef>
          <a:fontRef idx="minor">
            <a:schemeClr val="dk1"/>
          </a:fontRef>
        </p:style>
        <p:txBody>
          <a:bodyPr/>
          <a:lstStyle/>
          <a:p>
            <a:pPr fontAlgn="auto">
              <a:spcBef>
                <a:spcPts val="0"/>
              </a:spcBef>
              <a:spcAft>
                <a:spcPts val="0"/>
              </a:spcAft>
              <a:defRPr/>
            </a:pPr>
            <a:endParaRPr lang="en-US" dirty="0"/>
          </a:p>
        </p:txBody>
      </p:sp>
      <p:sp>
        <p:nvSpPr>
          <p:cNvPr id="8" name="Line 5">
            <a:extLst>
              <a:ext uri="{FF2B5EF4-FFF2-40B4-BE49-F238E27FC236}">
                <a16:creationId xmlns:a16="http://schemas.microsoft.com/office/drawing/2014/main" id="{5ED816F8-4D91-7845-BE08-0F5B37AD1B70}"/>
              </a:ext>
            </a:extLst>
          </p:cNvPr>
          <p:cNvSpPr>
            <a:spLocks noChangeShapeType="1"/>
          </p:cNvSpPr>
          <p:nvPr/>
        </p:nvSpPr>
        <p:spPr bwMode="auto">
          <a:xfrm rot="5400000" flipH="1">
            <a:off x="5840412" y="5457824"/>
            <a:ext cx="300038" cy="636587"/>
          </a:xfrm>
          <a:prstGeom prst="line">
            <a:avLst/>
          </a:prstGeom>
          <a:ln w="28575">
            <a:headEnd type="triangle"/>
            <a:tailEnd type="none"/>
          </a:ln>
        </p:spPr>
        <p:style>
          <a:lnRef idx="1">
            <a:schemeClr val="dk1"/>
          </a:lnRef>
          <a:fillRef idx="2">
            <a:schemeClr val="dk1"/>
          </a:fillRef>
          <a:effectRef idx="1">
            <a:schemeClr val="dk1"/>
          </a:effectRef>
          <a:fontRef idx="minor">
            <a:schemeClr val="dk1"/>
          </a:fontRef>
        </p:style>
        <p:txBody>
          <a:bodyPr/>
          <a:lstStyle/>
          <a:p>
            <a:pPr fontAlgn="auto">
              <a:spcBef>
                <a:spcPts val="0"/>
              </a:spcBef>
              <a:spcAft>
                <a:spcPts val="0"/>
              </a:spcAft>
              <a:defRPr/>
            </a:pPr>
            <a:endParaRPr lang="en-US" dirty="0"/>
          </a:p>
        </p:txBody>
      </p:sp>
      <p:sp>
        <p:nvSpPr>
          <p:cNvPr id="9" name="Line 6">
            <a:extLst>
              <a:ext uri="{FF2B5EF4-FFF2-40B4-BE49-F238E27FC236}">
                <a16:creationId xmlns:a16="http://schemas.microsoft.com/office/drawing/2014/main" id="{534D404F-3086-D94D-A2E0-3E033E53FD69}"/>
              </a:ext>
            </a:extLst>
          </p:cNvPr>
          <p:cNvSpPr>
            <a:spLocks noChangeShapeType="1"/>
          </p:cNvSpPr>
          <p:nvPr/>
        </p:nvSpPr>
        <p:spPr bwMode="auto">
          <a:xfrm rot="5400000" flipV="1">
            <a:off x="5469733" y="5849142"/>
            <a:ext cx="677864" cy="238126"/>
          </a:xfrm>
          <a:prstGeom prst="line">
            <a:avLst/>
          </a:prstGeom>
          <a:ln w="28575">
            <a:headEnd/>
            <a:tailEnd type="triangle"/>
          </a:ln>
        </p:spPr>
        <p:style>
          <a:lnRef idx="1">
            <a:schemeClr val="dk1"/>
          </a:lnRef>
          <a:fillRef idx="2">
            <a:schemeClr val="dk1"/>
          </a:fillRef>
          <a:effectRef idx="1">
            <a:schemeClr val="dk1"/>
          </a:effectRef>
          <a:fontRef idx="minor">
            <a:schemeClr val="dk1"/>
          </a:fontRef>
        </p:style>
        <p:txBody>
          <a:bodyPr/>
          <a:lstStyle/>
          <a:p>
            <a:pPr fontAlgn="auto">
              <a:spcBef>
                <a:spcPts val="0"/>
              </a:spcBef>
              <a:spcAft>
                <a:spcPts val="0"/>
              </a:spcAft>
              <a:defRPr/>
            </a:pPr>
            <a:endParaRPr lang="en-US" dirty="0"/>
          </a:p>
        </p:txBody>
      </p:sp>
      <p:sp>
        <p:nvSpPr>
          <p:cNvPr id="10" name="Oval 17">
            <a:extLst>
              <a:ext uri="{FF2B5EF4-FFF2-40B4-BE49-F238E27FC236}">
                <a16:creationId xmlns:a16="http://schemas.microsoft.com/office/drawing/2014/main" id="{90C48839-9894-224A-84DE-EF96D9979772}"/>
              </a:ext>
            </a:extLst>
          </p:cNvPr>
          <p:cNvSpPr>
            <a:spLocks noChangeArrowheads="1"/>
          </p:cNvSpPr>
          <p:nvPr/>
        </p:nvSpPr>
        <p:spPr bwMode="auto">
          <a:xfrm rot="5400000">
            <a:off x="5534819" y="5506240"/>
            <a:ext cx="244475" cy="246062"/>
          </a:xfrm>
          <a:prstGeom prst="ellipse">
            <a:avLst/>
          </a:prstGeom>
          <a:solidFill>
            <a:srgbClr val="FF0000"/>
          </a:solidFill>
          <a:ln>
            <a:headEnd/>
            <a:tailEnd/>
          </a:ln>
        </p:spPr>
        <p:style>
          <a:lnRef idx="1">
            <a:schemeClr val="accent3"/>
          </a:lnRef>
          <a:fillRef idx="2">
            <a:schemeClr val="accent3"/>
          </a:fillRef>
          <a:effectRef idx="1">
            <a:schemeClr val="accent3"/>
          </a:effectRef>
          <a:fontRef idx="minor">
            <a:schemeClr val="dk1"/>
          </a:fontRef>
        </p:style>
        <p:txBody>
          <a:bodyPr wrap="none" anchor="ctr"/>
          <a:lstStyle/>
          <a:p>
            <a:pPr fontAlgn="auto">
              <a:spcBef>
                <a:spcPts val="0"/>
              </a:spcBef>
              <a:spcAft>
                <a:spcPts val="0"/>
              </a:spcAft>
              <a:defRPr/>
            </a:pPr>
            <a:endParaRPr lang="en-US" dirty="0"/>
          </a:p>
        </p:txBody>
      </p:sp>
      <p:sp>
        <p:nvSpPr>
          <p:cNvPr id="11" name="Line 5">
            <a:extLst>
              <a:ext uri="{FF2B5EF4-FFF2-40B4-BE49-F238E27FC236}">
                <a16:creationId xmlns:a16="http://schemas.microsoft.com/office/drawing/2014/main" id="{CA5719AE-72DB-B14B-856B-5DDFC8F928D1}"/>
              </a:ext>
            </a:extLst>
          </p:cNvPr>
          <p:cNvSpPr>
            <a:spLocks noChangeShapeType="1"/>
          </p:cNvSpPr>
          <p:nvPr/>
        </p:nvSpPr>
        <p:spPr bwMode="auto">
          <a:xfrm rot="5400000" flipH="1">
            <a:off x="5314667" y="5207090"/>
            <a:ext cx="450533" cy="138821"/>
          </a:xfrm>
          <a:prstGeom prst="line">
            <a:avLst/>
          </a:prstGeom>
          <a:ln w="28575">
            <a:headEnd type="triangle"/>
            <a:tailEnd type="none"/>
          </a:ln>
        </p:spPr>
        <p:style>
          <a:lnRef idx="1">
            <a:schemeClr val="dk1"/>
          </a:lnRef>
          <a:fillRef idx="2">
            <a:schemeClr val="dk1"/>
          </a:fillRef>
          <a:effectRef idx="1">
            <a:schemeClr val="dk1"/>
          </a:effectRef>
          <a:fontRef idx="minor">
            <a:schemeClr val="dk1"/>
          </a:fontRef>
        </p:style>
        <p:txBody>
          <a:bodyPr/>
          <a:lstStyle/>
          <a:p>
            <a:pPr fontAlgn="auto">
              <a:spcBef>
                <a:spcPts val="0"/>
              </a:spcBef>
              <a:spcAft>
                <a:spcPts val="0"/>
              </a:spcAft>
              <a:defRPr/>
            </a:pPr>
            <a:endParaRPr lang="en-US" dirty="0"/>
          </a:p>
        </p:txBody>
      </p:sp>
      <p:sp>
        <p:nvSpPr>
          <p:cNvPr id="12" name="Line 5">
            <a:extLst>
              <a:ext uri="{FF2B5EF4-FFF2-40B4-BE49-F238E27FC236}">
                <a16:creationId xmlns:a16="http://schemas.microsoft.com/office/drawing/2014/main" id="{F2FBC9FC-9CEB-A74D-889C-4DA4A78E816A}"/>
              </a:ext>
            </a:extLst>
          </p:cNvPr>
          <p:cNvSpPr>
            <a:spLocks noChangeShapeType="1"/>
          </p:cNvSpPr>
          <p:nvPr/>
        </p:nvSpPr>
        <p:spPr bwMode="auto">
          <a:xfrm rot="5400000" flipH="1" flipV="1">
            <a:off x="5675319" y="5093853"/>
            <a:ext cx="518672" cy="389364"/>
          </a:xfrm>
          <a:prstGeom prst="line">
            <a:avLst/>
          </a:prstGeom>
          <a:ln w="28575">
            <a:headEnd type="triangle"/>
            <a:tailEnd type="none"/>
          </a:ln>
        </p:spPr>
        <p:style>
          <a:lnRef idx="1">
            <a:schemeClr val="dk1"/>
          </a:lnRef>
          <a:fillRef idx="2">
            <a:schemeClr val="dk1"/>
          </a:fillRef>
          <a:effectRef idx="1">
            <a:schemeClr val="dk1"/>
          </a:effectRef>
          <a:fontRef idx="minor">
            <a:schemeClr val="dk1"/>
          </a:fontRef>
        </p:style>
        <p:txBody>
          <a:bodyPr/>
          <a:lstStyle/>
          <a:p>
            <a:pPr fontAlgn="auto">
              <a:spcBef>
                <a:spcPts val="0"/>
              </a:spcBef>
              <a:spcAft>
                <a:spcPts val="0"/>
              </a:spcAft>
              <a:defRPr/>
            </a:pPr>
            <a:endParaRPr lang="en-US" dirty="0"/>
          </a:p>
        </p:txBody>
      </p:sp>
      <p:sp>
        <p:nvSpPr>
          <p:cNvPr id="13" name="TextBox 12">
            <a:extLst>
              <a:ext uri="{FF2B5EF4-FFF2-40B4-BE49-F238E27FC236}">
                <a16:creationId xmlns:a16="http://schemas.microsoft.com/office/drawing/2014/main" id="{3062AD2A-ECA0-7746-88DA-338BC594B474}"/>
              </a:ext>
            </a:extLst>
          </p:cNvPr>
          <p:cNvSpPr txBox="1"/>
          <p:nvPr/>
        </p:nvSpPr>
        <p:spPr>
          <a:xfrm>
            <a:off x="5297611" y="5334371"/>
            <a:ext cx="269626" cy="461665"/>
          </a:xfrm>
          <a:prstGeom prst="rect">
            <a:avLst/>
          </a:prstGeom>
          <a:noFill/>
        </p:spPr>
        <p:txBody>
          <a:bodyPr wrap="none" rtlCol="0">
            <a:spAutoFit/>
          </a:bodyPr>
          <a:lstStyle/>
          <a:p>
            <a:r>
              <a:rPr lang="en-US" sz="2400" b="1" i="1" dirty="0">
                <a:solidFill>
                  <a:srgbClr val="FF0000"/>
                </a:solidFill>
                <a:latin typeface="Arial" pitchFamily="34" charset="0"/>
                <a:cs typeface="Arial" pitchFamily="34" charset="0"/>
              </a:rPr>
              <a:t>j</a:t>
            </a:r>
          </a:p>
        </p:txBody>
      </p:sp>
      <p:sp>
        <p:nvSpPr>
          <p:cNvPr id="14" name="Line 5">
            <a:extLst>
              <a:ext uri="{FF2B5EF4-FFF2-40B4-BE49-F238E27FC236}">
                <a16:creationId xmlns:a16="http://schemas.microsoft.com/office/drawing/2014/main" id="{86A37DB6-E81D-E248-9986-66A7416247F2}"/>
              </a:ext>
            </a:extLst>
          </p:cNvPr>
          <p:cNvSpPr>
            <a:spLocks noChangeShapeType="1"/>
          </p:cNvSpPr>
          <p:nvPr/>
        </p:nvSpPr>
        <p:spPr bwMode="auto">
          <a:xfrm rot="5400000" flipH="1">
            <a:off x="6271529" y="4854465"/>
            <a:ext cx="364903" cy="503237"/>
          </a:xfrm>
          <a:prstGeom prst="line">
            <a:avLst/>
          </a:prstGeom>
          <a:ln w="28575">
            <a:headEnd type="triangle"/>
            <a:tailEnd type="none"/>
          </a:ln>
        </p:spPr>
        <p:style>
          <a:lnRef idx="1">
            <a:schemeClr val="dk1"/>
          </a:lnRef>
          <a:fillRef idx="2">
            <a:schemeClr val="dk1"/>
          </a:fillRef>
          <a:effectRef idx="1">
            <a:schemeClr val="dk1"/>
          </a:effectRef>
          <a:fontRef idx="minor">
            <a:schemeClr val="dk1"/>
          </a:fontRef>
        </p:style>
        <p:txBody>
          <a:bodyPr/>
          <a:lstStyle/>
          <a:p>
            <a:pPr fontAlgn="auto">
              <a:spcBef>
                <a:spcPts val="0"/>
              </a:spcBef>
              <a:spcAft>
                <a:spcPts val="0"/>
              </a:spcAft>
              <a:defRPr/>
            </a:pPr>
            <a:endParaRPr lang="en-US" dirty="0"/>
          </a:p>
        </p:txBody>
      </p:sp>
      <p:sp>
        <p:nvSpPr>
          <p:cNvPr id="15" name="Line 5">
            <a:extLst>
              <a:ext uri="{FF2B5EF4-FFF2-40B4-BE49-F238E27FC236}">
                <a16:creationId xmlns:a16="http://schemas.microsoft.com/office/drawing/2014/main" id="{566A1112-2E95-D144-8AE6-2FBE469AF784}"/>
              </a:ext>
            </a:extLst>
          </p:cNvPr>
          <p:cNvSpPr>
            <a:spLocks noChangeShapeType="1"/>
          </p:cNvSpPr>
          <p:nvPr/>
        </p:nvSpPr>
        <p:spPr bwMode="auto">
          <a:xfrm rot="5400000">
            <a:off x="6392465" y="4610497"/>
            <a:ext cx="123032" cy="503238"/>
          </a:xfrm>
          <a:prstGeom prst="line">
            <a:avLst/>
          </a:prstGeom>
          <a:ln w="28575">
            <a:headEnd type="triangle"/>
            <a:tailEnd type="none"/>
          </a:ln>
        </p:spPr>
        <p:style>
          <a:lnRef idx="1">
            <a:schemeClr val="dk1"/>
          </a:lnRef>
          <a:fillRef idx="2">
            <a:schemeClr val="dk1"/>
          </a:fillRef>
          <a:effectRef idx="1">
            <a:schemeClr val="dk1"/>
          </a:effectRef>
          <a:fontRef idx="minor">
            <a:schemeClr val="dk1"/>
          </a:fontRef>
        </p:style>
        <p:txBody>
          <a:bodyPr/>
          <a:lstStyle/>
          <a:p>
            <a:pPr fontAlgn="auto">
              <a:spcBef>
                <a:spcPts val="0"/>
              </a:spcBef>
              <a:spcAft>
                <a:spcPts val="0"/>
              </a:spcAft>
              <a:defRPr/>
            </a:pPr>
            <a:endParaRPr lang="en-US" dirty="0"/>
          </a:p>
        </p:txBody>
      </p:sp>
      <p:sp>
        <p:nvSpPr>
          <p:cNvPr id="16" name="Line 5">
            <a:extLst>
              <a:ext uri="{FF2B5EF4-FFF2-40B4-BE49-F238E27FC236}">
                <a16:creationId xmlns:a16="http://schemas.microsoft.com/office/drawing/2014/main" id="{58213E58-926D-C249-B5F5-EFA3A274C332}"/>
              </a:ext>
            </a:extLst>
          </p:cNvPr>
          <p:cNvSpPr>
            <a:spLocks noChangeShapeType="1"/>
          </p:cNvSpPr>
          <p:nvPr/>
        </p:nvSpPr>
        <p:spPr bwMode="auto">
          <a:xfrm rot="5400000" flipV="1">
            <a:off x="5912645" y="4663283"/>
            <a:ext cx="304800" cy="274634"/>
          </a:xfrm>
          <a:prstGeom prst="line">
            <a:avLst/>
          </a:prstGeom>
          <a:ln w="28575">
            <a:headEnd type="triangle"/>
            <a:tailEnd type="none"/>
          </a:ln>
        </p:spPr>
        <p:style>
          <a:lnRef idx="1">
            <a:schemeClr val="dk1"/>
          </a:lnRef>
          <a:fillRef idx="2">
            <a:schemeClr val="dk1"/>
          </a:fillRef>
          <a:effectRef idx="1">
            <a:schemeClr val="dk1"/>
          </a:effectRef>
          <a:fontRef idx="minor">
            <a:schemeClr val="dk1"/>
          </a:fontRef>
        </p:style>
        <p:txBody>
          <a:bodyPr/>
          <a:lstStyle/>
          <a:p>
            <a:pPr fontAlgn="auto">
              <a:spcBef>
                <a:spcPts val="0"/>
              </a:spcBef>
              <a:spcAft>
                <a:spcPts val="0"/>
              </a:spcAft>
              <a:defRPr/>
            </a:pPr>
            <a:endParaRPr lang="en-US" b="1" dirty="0"/>
          </a:p>
        </p:txBody>
      </p:sp>
      <p:sp>
        <p:nvSpPr>
          <p:cNvPr id="17" name="Line 5">
            <a:extLst>
              <a:ext uri="{FF2B5EF4-FFF2-40B4-BE49-F238E27FC236}">
                <a16:creationId xmlns:a16="http://schemas.microsoft.com/office/drawing/2014/main" id="{46B2F041-5420-364A-B3D3-37ECDF6A6DD4}"/>
              </a:ext>
            </a:extLst>
          </p:cNvPr>
          <p:cNvSpPr>
            <a:spLocks noChangeShapeType="1"/>
          </p:cNvSpPr>
          <p:nvPr/>
        </p:nvSpPr>
        <p:spPr bwMode="auto">
          <a:xfrm rot="5400000">
            <a:off x="5331221" y="4681141"/>
            <a:ext cx="351632" cy="133350"/>
          </a:xfrm>
          <a:prstGeom prst="line">
            <a:avLst/>
          </a:prstGeom>
          <a:ln w="28575">
            <a:headEnd type="triangle"/>
            <a:tailEnd type="none"/>
          </a:ln>
        </p:spPr>
        <p:style>
          <a:lnRef idx="1">
            <a:schemeClr val="dk1"/>
          </a:lnRef>
          <a:fillRef idx="2">
            <a:schemeClr val="dk1"/>
          </a:fillRef>
          <a:effectRef idx="1">
            <a:schemeClr val="dk1"/>
          </a:effectRef>
          <a:fontRef idx="minor">
            <a:schemeClr val="dk1"/>
          </a:fontRef>
        </p:style>
        <p:txBody>
          <a:bodyPr/>
          <a:lstStyle/>
          <a:p>
            <a:pPr fontAlgn="auto">
              <a:spcBef>
                <a:spcPts val="0"/>
              </a:spcBef>
              <a:spcAft>
                <a:spcPts val="0"/>
              </a:spcAft>
              <a:defRPr/>
            </a:pPr>
            <a:endParaRPr lang="en-US" dirty="0"/>
          </a:p>
        </p:txBody>
      </p:sp>
      <p:sp>
        <p:nvSpPr>
          <p:cNvPr id="18" name="Line 5">
            <a:extLst>
              <a:ext uri="{FF2B5EF4-FFF2-40B4-BE49-F238E27FC236}">
                <a16:creationId xmlns:a16="http://schemas.microsoft.com/office/drawing/2014/main" id="{5344B293-F7CC-7E46-885B-2201A43AAEB1}"/>
              </a:ext>
            </a:extLst>
          </p:cNvPr>
          <p:cNvSpPr>
            <a:spLocks noChangeShapeType="1"/>
          </p:cNvSpPr>
          <p:nvPr/>
        </p:nvSpPr>
        <p:spPr bwMode="auto">
          <a:xfrm rot="5400000" flipV="1">
            <a:off x="5150645" y="4663283"/>
            <a:ext cx="304800" cy="274634"/>
          </a:xfrm>
          <a:prstGeom prst="line">
            <a:avLst/>
          </a:prstGeom>
          <a:ln w="28575">
            <a:headEnd type="triangle"/>
            <a:tailEnd type="none"/>
          </a:ln>
        </p:spPr>
        <p:style>
          <a:lnRef idx="1">
            <a:schemeClr val="dk1"/>
          </a:lnRef>
          <a:fillRef idx="2">
            <a:schemeClr val="dk1"/>
          </a:fillRef>
          <a:effectRef idx="1">
            <a:schemeClr val="dk1"/>
          </a:effectRef>
          <a:fontRef idx="minor">
            <a:schemeClr val="dk1"/>
          </a:fontRef>
        </p:style>
        <p:txBody>
          <a:bodyPr/>
          <a:lstStyle/>
          <a:p>
            <a:pPr fontAlgn="auto">
              <a:spcBef>
                <a:spcPts val="0"/>
              </a:spcBef>
              <a:spcAft>
                <a:spcPts val="0"/>
              </a:spcAft>
              <a:defRPr/>
            </a:pPr>
            <a:endParaRPr lang="en-US" b="1" dirty="0"/>
          </a:p>
        </p:txBody>
      </p:sp>
      <p:sp>
        <p:nvSpPr>
          <p:cNvPr id="19" name="Oval 15">
            <a:extLst>
              <a:ext uri="{FF2B5EF4-FFF2-40B4-BE49-F238E27FC236}">
                <a16:creationId xmlns:a16="http://schemas.microsoft.com/office/drawing/2014/main" id="{EC4A8EFE-E410-2B4E-BD68-591FE8550221}"/>
              </a:ext>
            </a:extLst>
          </p:cNvPr>
          <p:cNvSpPr>
            <a:spLocks noChangeArrowheads="1"/>
          </p:cNvSpPr>
          <p:nvPr/>
        </p:nvSpPr>
        <p:spPr bwMode="auto">
          <a:xfrm>
            <a:off x="6079331" y="4800600"/>
            <a:ext cx="246062" cy="244475"/>
          </a:xfrm>
          <a:prstGeom prst="ellipse">
            <a:avLst/>
          </a:prstGeom>
          <a:solidFill>
            <a:srgbClr val="008000"/>
          </a:solidFill>
          <a:ln w="12700">
            <a:noFill/>
            <a:headEnd/>
            <a:tailEnd/>
          </a:ln>
        </p:spPr>
        <p:style>
          <a:lnRef idx="1">
            <a:schemeClr val="dk1"/>
          </a:lnRef>
          <a:fillRef idx="2">
            <a:schemeClr val="dk1"/>
          </a:fillRef>
          <a:effectRef idx="1">
            <a:schemeClr val="dk1"/>
          </a:effectRef>
          <a:fontRef idx="minor">
            <a:schemeClr val="dk1"/>
          </a:fontRef>
        </p:style>
        <p:txBody>
          <a:bodyPr wrap="none" lIns="0" rIns="0" anchor="ctr"/>
          <a:lstStyle/>
          <a:p>
            <a:pPr algn="ctr" fontAlgn="auto">
              <a:spcBef>
                <a:spcPts val="0"/>
              </a:spcBef>
              <a:spcAft>
                <a:spcPts val="0"/>
              </a:spcAft>
              <a:defRPr/>
            </a:pPr>
            <a:r>
              <a:rPr lang="en-US" b="1" i="1" dirty="0">
                <a:solidFill>
                  <a:schemeClr val="bg1"/>
                </a:solidFill>
              </a:rPr>
              <a:t>k</a:t>
            </a:r>
          </a:p>
        </p:txBody>
      </p:sp>
      <p:sp>
        <p:nvSpPr>
          <p:cNvPr id="20" name="Oval 19">
            <a:extLst>
              <a:ext uri="{FF2B5EF4-FFF2-40B4-BE49-F238E27FC236}">
                <a16:creationId xmlns:a16="http://schemas.microsoft.com/office/drawing/2014/main" id="{F50F3C3A-86CB-6843-BAAD-29BD6CE75096}"/>
              </a:ext>
            </a:extLst>
          </p:cNvPr>
          <p:cNvSpPr>
            <a:spLocks noChangeArrowheads="1"/>
          </p:cNvSpPr>
          <p:nvPr/>
        </p:nvSpPr>
        <p:spPr bwMode="auto">
          <a:xfrm>
            <a:off x="5317330" y="4801395"/>
            <a:ext cx="246064" cy="244475"/>
          </a:xfrm>
          <a:prstGeom prst="ellipse">
            <a:avLst/>
          </a:prstGeom>
          <a:solidFill>
            <a:srgbClr val="008000"/>
          </a:solidFill>
          <a:ln w="12700">
            <a:noFill/>
            <a:headEnd/>
            <a:tailEnd/>
          </a:ln>
        </p:spPr>
        <p:style>
          <a:lnRef idx="1">
            <a:schemeClr val="dk1"/>
          </a:lnRef>
          <a:fillRef idx="2">
            <a:schemeClr val="dk1"/>
          </a:fillRef>
          <a:effectRef idx="1">
            <a:schemeClr val="dk1"/>
          </a:effectRef>
          <a:fontRef idx="minor">
            <a:schemeClr val="dk1"/>
          </a:fontRef>
        </p:style>
        <p:txBody>
          <a:bodyPr wrap="none" lIns="0" rIns="0" anchor="ctr"/>
          <a:lstStyle/>
          <a:p>
            <a:pPr algn="ctr" fontAlgn="auto">
              <a:spcBef>
                <a:spcPts val="0"/>
              </a:spcBef>
              <a:spcAft>
                <a:spcPts val="0"/>
              </a:spcAft>
              <a:defRPr/>
            </a:pPr>
            <a:r>
              <a:rPr lang="en-US" b="1" i="1" dirty="0" err="1">
                <a:solidFill>
                  <a:schemeClr val="bg1"/>
                </a:solidFill>
              </a:rPr>
              <a:t>i</a:t>
            </a:r>
            <a:endParaRPr lang="en-US" b="1" i="1" dirty="0">
              <a:solidFill>
                <a:schemeClr val="bg1"/>
              </a:solidFill>
            </a:endParaRPr>
          </a:p>
        </p:txBody>
      </p:sp>
      <p:sp>
        <p:nvSpPr>
          <p:cNvPr id="21" name="Line 5">
            <a:extLst>
              <a:ext uri="{FF2B5EF4-FFF2-40B4-BE49-F238E27FC236}">
                <a16:creationId xmlns:a16="http://schemas.microsoft.com/office/drawing/2014/main" id="{9517760F-CD2E-2D44-8B10-B137AEA3319F}"/>
              </a:ext>
            </a:extLst>
          </p:cNvPr>
          <p:cNvSpPr>
            <a:spLocks noChangeShapeType="1"/>
          </p:cNvSpPr>
          <p:nvPr/>
        </p:nvSpPr>
        <p:spPr bwMode="auto">
          <a:xfrm rot="5400000" flipH="1">
            <a:off x="6301979" y="6088679"/>
            <a:ext cx="486568" cy="228601"/>
          </a:xfrm>
          <a:prstGeom prst="line">
            <a:avLst/>
          </a:prstGeom>
          <a:ln w="28575">
            <a:headEnd type="triangle"/>
            <a:tailEnd type="none"/>
          </a:ln>
        </p:spPr>
        <p:style>
          <a:lnRef idx="1">
            <a:schemeClr val="dk1"/>
          </a:lnRef>
          <a:fillRef idx="2">
            <a:schemeClr val="dk1"/>
          </a:fillRef>
          <a:effectRef idx="1">
            <a:schemeClr val="dk1"/>
          </a:effectRef>
          <a:fontRef idx="minor">
            <a:schemeClr val="dk1"/>
          </a:fontRef>
        </p:style>
        <p:txBody>
          <a:bodyPr/>
          <a:lstStyle/>
          <a:p>
            <a:pPr fontAlgn="auto">
              <a:spcBef>
                <a:spcPts val="0"/>
              </a:spcBef>
              <a:spcAft>
                <a:spcPts val="0"/>
              </a:spcAft>
              <a:defRPr/>
            </a:pPr>
            <a:endParaRPr lang="en-US" dirty="0"/>
          </a:p>
        </p:txBody>
      </p:sp>
      <p:sp>
        <p:nvSpPr>
          <p:cNvPr id="22" name="Line 5">
            <a:extLst>
              <a:ext uri="{FF2B5EF4-FFF2-40B4-BE49-F238E27FC236}">
                <a16:creationId xmlns:a16="http://schemas.microsoft.com/office/drawing/2014/main" id="{1A75345C-15C9-1040-A601-2D100D0787D7}"/>
              </a:ext>
            </a:extLst>
          </p:cNvPr>
          <p:cNvSpPr>
            <a:spLocks noChangeShapeType="1"/>
          </p:cNvSpPr>
          <p:nvPr/>
        </p:nvSpPr>
        <p:spPr bwMode="auto">
          <a:xfrm rot="5400000">
            <a:off x="6621065" y="5646561"/>
            <a:ext cx="123032" cy="503238"/>
          </a:xfrm>
          <a:prstGeom prst="line">
            <a:avLst/>
          </a:prstGeom>
          <a:ln w="28575">
            <a:headEnd type="triangle"/>
            <a:tailEnd type="none"/>
          </a:ln>
        </p:spPr>
        <p:style>
          <a:lnRef idx="1">
            <a:schemeClr val="dk1"/>
          </a:lnRef>
          <a:fillRef idx="2">
            <a:schemeClr val="dk1"/>
          </a:fillRef>
          <a:effectRef idx="1">
            <a:schemeClr val="dk1"/>
          </a:effectRef>
          <a:fontRef idx="minor">
            <a:schemeClr val="dk1"/>
          </a:fontRef>
        </p:style>
        <p:txBody>
          <a:bodyPr/>
          <a:lstStyle/>
          <a:p>
            <a:pPr fontAlgn="auto">
              <a:spcBef>
                <a:spcPts val="0"/>
              </a:spcBef>
              <a:spcAft>
                <a:spcPts val="0"/>
              </a:spcAft>
              <a:defRPr/>
            </a:pPr>
            <a:endParaRPr lang="en-US" dirty="0"/>
          </a:p>
        </p:txBody>
      </p:sp>
      <p:sp>
        <p:nvSpPr>
          <p:cNvPr id="23" name="Line 5">
            <a:extLst>
              <a:ext uri="{FF2B5EF4-FFF2-40B4-BE49-F238E27FC236}">
                <a16:creationId xmlns:a16="http://schemas.microsoft.com/office/drawing/2014/main" id="{00721433-0720-4749-A803-AB7E03D1957D}"/>
              </a:ext>
            </a:extLst>
          </p:cNvPr>
          <p:cNvSpPr>
            <a:spLocks noChangeShapeType="1"/>
          </p:cNvSpPr>
          <p:nvPr/>
        </p:nvSpPr>
        <p:spPr bwMode="auto">
          <a:xfrm rot="5400000" flipH="1" flipV="1">
            <a:off x="4785629" y="6279466"/>
            <a:ext cx="441104" cy="411163"/>
          </a:xfrm>
          <a:prstGeom prst="line">
            <a:avLst/>
          </a:prstGeom>
          <a:ln w="28575">
            <a:headEnd type="triangle"/>
            <a:tailEnd type="none"/>
          </a:ln>
        </p:spPr>
        <p:style>
          <a:lnRef idx="1">
            <a:schemeClr val="dk1"/>
          </a:lnRef>
          <a:fillRef idx="2">
            <a:schemeClr val="dk1"/>
          </a:fillRef>
          <a:effectRef idx="1">
            <a:schemeClr val="dk1"/>
          </a:effectRef>
          <a:fontRef idx="minor">
            <a:schemeClr val="dk1"/>
          </a:fontRef>
        </p:style>
        <p:txBody>
          <a:bodyPr/>
          <a:lstStyle/>
          <a:p>
            <a:pPr fontAlgn="auto">
              <a:spcBef>
                <a:spcPts val="0"/>
              </a:spcBef>
              <a:spcAft>
                <a:spcPts val="0"/>
              </a:spcAft>
              <a:defRPr/>
            </a:pPr>
            <a:endParaRPr lang="en-US" dirty="0"/>
          </a:p>
        </p:txBody>
      </p:sp>
      <p:sp>
        <p:nvSpPr>
          <p:cNvPr id="24" name="Line 5">
            <a:extLst>
              <a:ext uri="{FF2B5EF4-FFF2-40B4-BE49-F238E27FC236}">
                <a16:creationId xmlns:a16="http://schemas.microsoft.com/office/drawing/2014/main" id="{EC2675C3-C2BB-1B4D-AE07-CF9578ECB220}"/>
              </a:ext>
            </a:extLst>
          </p:cNvPr>
          <p:cNvSpPr>
            <a:spLocks noChangeShapeType="1"/>
          </p:cNvSpPr>
          <p:nvPr/>
        </p:nvSpPr>
        <p:spPr bwMode="auto">
          <a:xfrm rot="5400000" flipH="1">
            <a:off x="5193396" y="6282862"/>
            <a:ext cx="364904" cy="328171"/>
          </a:xfrm>
          <a:prstGeom prst="line">
            <a:avLst/>
          </a:prstGeom>
          <a:ln w="28575">
            <a:headEnd type="triangle"/>
            <a:tailEnd type="none"/>
          </a:ln>
        </p:spPr>
        <p:style>
          <a:lnRef idx="1">
            <a:schemeClr val="dk1"/>
          </a:lnRef>
          <a:fillRef idx="2">
            <a:schemeClr val="dk1"/>
          </a:fillRef>
          <a:effectRef idx="1">
            <a:schemeClr val="dk1"/>
          </a:effectRef>
          <a:fontRef idx="minor">
            <a:schemeClr val="dk1"/>
          </a:fontRef>
        </p:style>
        <p:txBody>
          <a:bodyPr/>
          <a:lstStyle/>
          <a:p>
            <a:pPr fontAlgn="auto">
              <a:spcBef>
                <a:spcPts val="0"/>
              </a:spcBef>
              <a:spcAft>
                <a:spcPts val="0"/>
              </a:spcAft>
              <a:defRPr/>
            </a:pPr>
            <a:endParaRPr lang="en-US" dirty="0"/>
          </a:p>
        </p:txBody>
      </p:sp>
      <p:sp>
        <p:nvSpPr>
          <p:cNvPr id="25" name="Line 5">
            <a:extLst>
              <a:ext uri="{FF2B5EF4-FFF2-40B4-BE49-F238E27FC236}">
                <a16:creationId xmlns:a16="http://schemas.microsoft.com/office/drawing/2014/main" id="{4DD50BC3-01E4-E04B-B150-813F8B24FEF6}"/>
              </a:ext>
            </a:extLst>
          </p:cNvPr>
          <p:cNvSpPr>
            <a:spLocks noChangeShapeType="1"/>
          </p:cNvSpPr>
          <p:nvPr/>
        </p:nvSpPr>
        <p:spPr bwMode="auto">
          <a:xfrm rot="5400000" flipV="1">
            <a:off x="4922045" y="6004147"/>
            <a:ext cx="304800" cy="274634"/>
          </a:xfrm>
          <a:prstGeom prst="line">
            <a:avLst/>
          </a:prstGeom>
          <a:ln w="28575">
            <a:headEnd type="triangle"/>
            <a:tailEnd type="none"/>
          </a:ln>
        </p:spPr>
        <p:style>
          <a:lnRef idx="1">
            <a:schemeClr val="dk1"/>
          </a:lnRef>
          <a:fillRef idx="2">
            <a:schemeClr val="dk1"/>
          </a:fillRef>
          <a:effectRef idx="1">
            <a:schemeClr val="dk1"/>
          </a:effectRef>
          <a:fontRef idx="minor">
            <a:schemeClr val="dk1"/>
          </a:fontRef>
        </p:style>
        <p:txBody>
          <a:bodyPr/>
          <a:lstStyle/>
          <a:p>
            <a:pPr fontAlgn="auto">
              <a:spcBef>
                <a:spcPts val="0"/>
              </a:spcBef>
              <a:spcAft>
                <a:spcPts val="0"/>
              </a:spcAft>
              <a:defRPr/>
            </a:pPr>
            <a:endParaRPr lang="en-US" b="1" dirty="0"/>
          </a:p>
        </p:txBody>
      </p:sp>
      <p:sp>
        <p:nvSpPr>
          <p:cNvPr id="26" name="Oval 20">
            <a:extLst>
              <a:ext uri="{FF2B5EF4-FFF2-40B4-BE49-F238E27FC236}">
                <a16:creationId xmlns:a16="http://schemas.microsoft.com/office/drawing/2014/main" id="{26185E3A-0D22-084A-AA24-9393B142BAF2}"/>
              </a:ext>
            </a:extLst>
          </p:cNvPr>
          <p:cNvSpPr>
            <a:spLocks noChangeArrowheads="1"/>
          </p:cNvSpPr>
          <p:nvPr/>
        </p:nvSpPr>
        <p:spPr bwMode="auto">
          <a:xfrm rot="5400000">
            <a:off x="5088731" y="6155529"/>
            <a:ext cx="246062" cy="244475"/>
          </a:xfrm>
          <a:prstGeom prst="ellipse">
            <a:avLst/>
          </a:prstGeom>
          <a:solidFill>
            <a:srgbClr val="00B0F0"/>
          </a:solidFill>
          <a:ln w="12700">
            <a:noFill/>
            <a:headEnd/>
            <a:tailEnd/>
          </a:ln>
        </p:spPr>
        <p:style>
          <a:lnRef idx="1">
            <a:schemeClr val="dk1"/>
          </a:lnRef>
          <a:fillRef idx="2">
            <a:schemeClr val="dk1"/>
          </a:fillRef>
          <a:effectRef idx="1">
            <a:schemeClr val="dk1"/>
          </a:effectRef>
          <a:fontRef idx="minor">
            <a:schemeClr val="dk1"/>
          </a:fontRef>
        </p:style>
        <p:txBody>
          <a:bodyPr wrap="none" anchor="ctr"/>
          <a:lstStyle/>
          <a:p>
            <a:pPr fontAlgn="auto">
              <a:spcBef>
                <a:spcPts val="0"/>
              </a:spcBef>
              <a:spcAft>
                <a:spcPts val="0"/>
              </a:spcAft>
              <a:defRPr/>
            </a:pPr>
            <a:endParaRPr lang="en-US" dirty="0"/>
          </a:p>
        </p:txBody>
      </p:sp>
      <p:sp>
        <p:nvSpPr>
          <p:cNvPr id="27" name="Oval 15">
            <a:extLst>
              <a:ext uri="{FF2B5EF4-FFF2-40B4-BE49-F238E27FC236}">
                <a16:creationId xmlns:a16="http://schemas.microsoft.com/office/drawing/2014/main" id="{E7AB19BD-1AB1-2245-ACE4-ECC2240ED9DF}"/>
              </a:ext>
            </a:extLst>
          </p:cNvPr>
          <p:cNvSpPr>
            <a:spLocks noChangeArrowheads="1"/>
          </p:cNvSpPr>
          <p:nvPr/>
        </p:nvSpPr>
        <p:spPr bwMode="auto">
          <a:xfrm rot="5400000">
            <a:off x="6307931" y="5850729"/>
            <a:ext cx="246062" cy="244475"/>
          </a:xfrm>
          <a:prstGeom prst="ellipse">
            <a:avLst/>
          </a:prstGeom>
          <a:solidFill>
            <a:srgbClr val="00B0F0"/>
          </a:solidFill>
          <a:ln w="12700">
            <a:noFill/>
            <a:headEnd/>
            <a:tailEnd/>
          </a:ln>
        </p:spPr>
        <p:style>
          <a:lnRef idx="1">
            <a:schemeClr val="dk1"/>
          </a:lnRef>
          <a:fillRef idx="2">
            <a:schemeClr val="dk1"/>
          </a:fillRef>
          <a:effectRef idx="1">
            <a:schemeClr val="dk1"/>
          </a:effectRef>
          <a:fontRef idx="minor">
            <a:schemeClr val="dk1"/>
          </a:fontRef>
        </p:style>
        <p:txBody>
          <a:bodyPr wrap="none" anchor="ctr"/>
          <a:lstStyle/>
          <a:p>
            <a:pPr fontAlgn="auto">
              <a:spcBef>
                <a:spcPts val="0"/>
              </a:spcBef>
              <a:spcAft>
                <a:spcPts val="0"/>
              </a:spcAft>
              <a:defRPr/>
            </a:pPr>
            <a:endParaRPr lang="en-US" dirty="0"/>
          </a:p>
        </p:txBody>
      </p:sp>
      <p:sp>
        <p:nvSpPr>
          <p:cNvPr id="28" name="Oval 19">
            <a:extLst>
              <a:ext uri="{FF2B5EF4-FFF2-40B4-BE49-F238E27FC236}">
                <a16:creationId xmlns:a16="http://schemas.microsoft.com/office/drawing/2014/main" id="{31A615B1-95BA-7141-8D96-F09098ACB26C}"/>
              </a:ext>
            </a:extLst>
          </p:cNvPr>
          <p:cNvSpPr>
            <a:spLocks noChangeArrowheads="1"/>
          </p:cNvSpPr>
          <p:nvPr/>
        </p:nvSpPr>
        <p:spPr bwMode="auto">
          <a:xfrm rot="5400000">
            <a:off x="5850730" y="6307930"/>
            <a:ext cx="246064" cy="244475"/>
          </a:xfrm>
          <a:prstGeom prst="ellipse">
            <a:avLst/>
          </a:prstGeom>
          <a:solidFill>
            <a:srgbClr val="00B0F0"/>
          </a:solidFill>
          <a:ln w="12700">
            <a:noFill/>
            <a:headEnd/>
            <a:tailEnd/>
          </a:ln>
        </p:spPr>
        <p:style>
          <a:lnRef idx="1">
            <a:schemeClr val="dk1"/>
          </a:lnRef>
          <a:fillRef idx="2">
            <a:schemeClr val="dk1"/>
          </a:fillRef>
          <a:effectRef idx="1">
            <a:schemeClr val="dk1"/>
          </a:effectRef>
          <a:fontRef idx="minor">
            <a:schemeClr val="dk1"/>
          </a:fontRef>
        </p:style>
        <p:txBody>
          <a:bodyPr wrap="none" anchor="ctr"/>
          <a:lstStyle/>
          <a:p>
            <a:pPr fontAlgn="auto">
              <a:spcBef>
                <a:spcPts val="0"/>
              </a:spcBef>
              <a:spcAft>
                <a:spcPts val="0"/>
              </a:spcAft>
              <a:defRPr/>
            </a:pPr>
            <a:endParaRPr lang="en-US" dirty="0"/>
          </a:p>
        </p:txBody>
      </p:sp>
      <p:sp>
        <p:nvSpPr>
          <p:cNvPr id="29" name="Line 5">
            <a:extLst>
              <a:ext uri="{FF2B5EF4-FFF2-40B4-BE49-F238E27FC236}">
                <a16:creationId xmlns:a16="http://schemas.microsoft.com/office/drawing/2014/main" id="{39D2827B-6619-4E4D-BEB7-E0CA42AA1E16}"/>
              </a:ext>
            </a:extLst>
          </p:cNvPr>
          <p:cNvSpPr>
            <a:spLocks noChangeShapeType="1"/>
          </p:cNvSpPr>
          <p:nvPr/>
        </p:nvSpPr>
        <p:spPr bwMode="auto">
          <a:xfrm rot="5400000" flipH="1" flipV="1">
            <a:off x="6445538" y="5652799"/>
            <a:ext cx="245492" cy="182565"/>
          </a:xfrm>
          <a:prstGeom prst="line">
            <a:avLst/>
          </a:prstGeom>
          <a:ln w="28575">
            <a:headEnd type="triangle"/>
            <a:tailEnd type="none"/>
          </a:ln>
        </p:spPr>
        <p:style>
          <a:lnRef idx="1">
            <a:schemeClr val="dk1"/>
          </a:lnRef>
          <a:fillRef idx="2">
            <a:schemeClr val="dk1"/>
          </a:fillRef>
          <a:effectRef idx="1">
            <a:schemeClr val="dk1"/>
          </a:effectRef>
          <a:fontRef idx="minor">
            <a:schemeClr val="dk1"/>
          </a:fontRef>
        </p:style>
        <p:txBody>
          <a:bodyPr/>
          <a:lstStyle/>
          <a:p>
            <a:pPr fontAlgn="auto">
              <a:spcBef>
                <a:spcPts val="0"/>
              </a:spcBef>
              <a:spcAft>
                <a:spcPts val="0"/>
              </a:spcAft>
              <a:defRPr/>
            </a:pPr>
            <a:endParaRPr lang="en-US" dirty="0"/>
          </a:p>
        </p:txBody>
      </p:sp>
      <p:sp>
        <p:nvSpPr>
          <p:cNvPr id="30" name="Line 5">
            <a:extLst>
              <a:ext uri="{FF2B5EF4-FFF2-40B4-BE49-F238E27FC236}">
                <a16:creationId xmlns:a16="http://schemas.microsoft.com/office/drawing/2014/main" id="{680423F1-45EE-0249-BA6E-4C4C2544C33A}"/>
              </a:ext>
            </a:extLst>
          </p:cNvPr>
          <p:cNvSpPr>
            <a:spLocks noChangeShapeType="1"/>
          </p:cNvSpPr>
          <p:nvPr/>
        </p:nvSpPr>
        <p:spPr bwMode="auto">
          <a:xfrm rot="5400000" flipH="1" flipV="1">
            <a:off x="6140307" y="4630974"/>
            <a:ext cx="247968" cy="91284"/>
          </a:xfrm>
          <a:prstGeom prst="line">
            <a:avLst/>
          </a:prstGeom>
          <a:ln w="28575">
            <a:headEnd type="triangle"/>
            <a:tailEnd type="none"/>
          </a:ln>
        </p:spPr>
        <p:style>
          <a:lnRef idx="1">
            <a:schemeClr val="dk1"/>
          </a:lnRef>
          <a:fillRef idx="2">
            <a:schemeClr val="dk1"/>
          </a:fillRef>
          <a:effectRef idx="1">
            <a:schemeClr val="dk1"/>
          </a:effectRef>
          <a:fontRef idx="minor">
            <a:schemeClr val="dk1"/>
          </a:fontRef>
        </p:style>
        <p:txBody>
          <a:bodyPr/>
          <a:lstStyle/>
          <a:p>
            <a:pPr fontAlgn="auto">
              <a:spcBef>
                <a:spcPts val="0"/>
              </a:spcBef>
              <a:spcAft>
                <a:spcPts val="0"/>
              </a:spcAft>
              <a:defRPr/>
            </a:pPr>
            <a:endParaRPr lang="en-US" dirty="0"/>
          </a:p>
        </p:txBody>
      </p:sp>
      <p:sp>
        <p:nvSpPr>
          <p:cNvPr id="31" name="Line 5">
            <a:extLst>
              <a:ext uri="{FF2B5EF4-FFF2-40B4-BE49-F238E27FC236}">
                <a16:creationId xmlns:a16="http://schemas.microsoft.com/office/drawing/2014/main" id="{FA6EB366-2976-0441-8014-26E974063C73}"/>
              </a:ext>
            </a:extLst>
          </p:cNvPr>
          <p:cNvSpPr>
            <a:spLocks noChangeShapeType="1"/>
          </p:cNvSpPr>
          <p:nvPr/>
        </p:nvSpPr>
        <p:spPr bwMode="auto">
          <a:xfrm rot="5400000" flipH="1" flipV="1">
            <a:off x="6102661" y="6166730"/>
            <a:ext cx="169817" cy="242313"/>
          </a:xfrm>
          <a:prstGeom prst="line">
            <a:avLst/>
          </a:prstGeom>
          <a:ln w="28575">
            <a:headEnd type="triangle"/>
            <a:tailEnd type="none"/>
          </a:ln>
        </p:spPr>
        <p:style>
          <a:lnRef idx="1">
            <a:schemeClr val="dk1"/>
          </a:lnRef>
          <a:fillRef idx="2">
            <a:schemeClr val="dk1"/>
          </a:fillRef>
          <a:effectRef idx="1">
            <a:schemeClr val="dk1"/>
          </a:effectRef>
          <a:fontRef idx="minor">
            <a:schemeClr val="dk1"/>
          </a:fontRef>
        </p:style>
        <p:txBody>
          <a:bodyPr/>
          <a:lstStyle/>
          <a:p>
            <a:pPr fontAlgn="auto">
              <a:spcBef>
                <a:spcPts val="0"/>
              </a:spcBef>
              <a:spcAft>
                <a:spcPts val="0"/>
              </a:spcAft>
              <a:defRPr/>
            </a:pPr>
            <a:endParaRPr lang="en-US" dirty="0"/>
          </a:p>
        </p:txBody>
      </p:sp>
      <p:sp>
        <p:nvSpPr>
          <p:cNvPr id="32" name="Line 5">
            <a:extLst>
              <a:ext uri="{FF2B5EF4-FFF2-40B4-BE49-F238E27FC236}">
                <a16:creationId xmlns:a16="http://schemas.microsoft.com/office/drawing/2014/main" id="{22E22582-7F64-CF4B-827B-2D31F4BCFDC0}"/>
              </a:ext>
            </a:extLst>
          </p:cNvPr>
          <p:cNvSpPr>
            <a:spLocks noChangeShapeType="1"/>
          </p:cNvSpPr>
          <p:nvPr/>
        </p:nvSpPr>
        <p:spPr bwMode="auto">
          <a:xfrm rot="5400000">
            <a:off x="4853777" y="6162322"/>
            <a:ext cx="104205" cy="367289"/>
          </a:xfrm>
          <a:prstGeom prst="line">
            <a:avLst/>
          </a:prstGeom>
          <a:ln w="28575">
            <a:headEnd type="triangle"/>
            <a:tailEnd type="none"/>
          </a:ln>
        </p:spPr>
        <p:style>
          <a:lnRef idx="1">
            <a:schemeClr val="dk1"/>
          </a:lnRef>
          <a:fillRef idx="2">
            <a:schemeClr val="dk1"/>
          </a:fillRef>
          <a:effectRef idx="1">
            <a:schemeClr val="dk1"/>
          </a:effectRef>
          <a:fontRef idx="minor">
            <a:schemeClr val="dk1"/>
          </a:fontRef>
        </p:style>
        <p:txBody>
          <a:bodyPr/>
          <a:lstStyle/>
          <a:p>
            <a:pPr fontAlgn="auto">
              <a:spcBef>
                <a:spcPts val="0"/>
              </a:spcBef>
              <a:spcAft>
                <a:spcPts val="0"/>
              </a:spcAft>
              <a:defRPr/>
            </a:pPr>
            <a:endParaRPr lang="en-US" dirty="0"/>
          </a:p>
        </p:txBody>
      </p:sp>
      <p:sp>
        <p:nvSpPr>
          <p:cNvPr id="33" name="Line 5">
            <a:extLst>
              <a:ext uri="{FF2B5EF4-FFF2-40B4-BE49-F238E27FC236}">
                <a16:creationId xmlns:a16="http://schemas.microsoft.com/office/drawing/2014/main" id="{F2731896-6843-7842-B8E9-5B27F95A4009}"/>
              </a:ext>
            </a:extLst>
          </p:cNvPr>
          <p:cNvSpPr>
            <a:spLocks noChangeShapeType="1"/>
          </p:cNvSpPr>
          <p:nvPr/>
        </p:nvSpPr>
        <p:spPr bwMode="auto">
          <a:xfrm rot="5400000">
            <a:off x="5776875" y="6624020"/>
            <a:ext cx="232428" cy="83131"/>
          </a:xfrm>
          <a:prstGeom prst="line">
            <a:avLst/>
          </a:prstGeom>
          <a:ln w="28575">
            <a:headEnd type="triangle"/>
            <a:tailEnd type="none"/>
          </a:ln>
        </p:spPr>
        <p:style>
          <a:lnRef idx="1">
            <a:schemeClr val="dk1"/>
          </a:lnRef>
          <a:fillRef idx="2">
            <a:schemeClr val="dk1"/>
          </a:fillRef>
          <a:effectRef idx="1">
            <a:schemeClr val="dk1"/>
          </a:effectRef>
          <a:fontRef idx="minor">
            <a:schemeClr val="dk1"/>
          </a:fontRef>
        </p:style>
        <p:txBody>
          <a:bodyPr/>
          <a:lstStyle/>
          <a:p>
            <a:pPr fontAlgn="auto">
              <a:spcBef>
                <a:spcPts val="0"/>
              </a:spcBef>
              <a:spcAft>
                <a:spcPts val="0"/>
              </a:spcAft>
              <a:defRPr/>
            </a:pPr>
            <a:endParaRPr lang="en-US" dirty="0"/>
          </a:p>
        </p:txBody>
      </p:sp>
      <p:sp>
        <p:nvSpPr>
          <p:cNvPr id="34" name="Line 5">
            <a:extLst>
              <a:ext uri="{FF2B5EF4-FFF2-40B4-BE49-F238E27FC236}">
                <a16:creationId xmlns:a16="http://schemas.microsoft.com/office/drawing/2014/main" id="{2BC00157-578A-1F4B-A3EC-DA97FAD5027E}"/>
              </a:ext>
            </a:extLst>
          </p:cNvPr>
          <p:cNvSpPr>
            <a:spLocks noChangeShapeType="1"/>
          </p:cNvSpPr>
          <p:nvPr/>
        </p:nvSpPr>
        <p:spPr bwMode="auto">
          <a:xfrm rot="5400000">
            <a:off x="5116851" y="4949768"/>
            <a:ext cx="189819" cy="244476"/>
          </a:xfrm>
          <a:prstGeom prst="line">
            <a:avLst/>
          </a:prstGeom>
          <a:ln w="28575">
            <a:headEnd type="triangle"/>
            <a:tailEnd type="none"/>
          </a:ln>
        </p:spPr>
        <p:style>
          <a:lnRef idx="1">
            <a:schemeClr val="dk1"/>
          </a:lnRef>
          <a:fillRef idx="2">
            <a:schemeClr val="dk1"/>
          </a:fillRef>
          <a:effectRef idx="1">
            <a:schemeClr val="dk1"/>
          </a:effectRef>
          <a:fontRef idx="minor">
            <a:schemeClr val="dk1"/>
          </a:fontRef>
        </p:style>
        <p:txBody>
          <a:bodyPr/>
          <a:lstStyle/>
          <a:p>
            <a:pPr fontAlgn="auto">
              <a:spcBef>
                <a:spcPts val="0"/>
              </a:spcBef>
              <a:spcAft>
                <a:spcPts val="0"/>
              </a:spcAft>
              <a:defRPr/>
            </a:pPr>
            <a:endParaRPr lang="en-US" dirty="0"/>
          </a:p>
        </p:txBody>
      </p:sp>
      <p:sp>
        <p:nvSpPr>
          <p:cNvPr id="35" name="Rectangle 34">
            <a:extLst>
              <a:ext uri="{FF2B5EF4-FFF2-40B4-BE49-F238E27FC236}">
                <a16:creationId xmlns:a16="http://schemas.microsoft.com/office/drawing/2014/main" id="{F780679D-5CB8-9349-BBF9-356F7CBA80E2}"/>
              </a:ext>
            </a:extLst>
          </p:cNvPr>
          <p:cNvSpPr/>
          <p:nvPr/>
        </p:nvSpPr>
        <p:spPr>
          <a:xfrm>
            <a:off x="5923530" y="5449824"/>
            <a:ext cx="481222" cy="369332"/>
          </a:xfrm>
          <a:prstGeom prst="rect">
            <a:avLst/>
          </a:prstGeom>
        </p:spPr>
        <p:txBody>
          <a:bodyPr wrap="none">
            <a:spAutoFit/>
          </a:bodyPr>
          <a:lstStyle/>
          <a:p>
            <a:r>
              <a:rPr lang="en-US" b="1" i="1" dirty="0" err="1">
                <a:solidFill>
                  <a:srgbClr val="0000FF"/>
                </a:solidFill>
              </a:rPr>
              <a:t>r</a:t>
            </a:r>
            <a:r>
              <a:rPr lang="en-US" b="1" i="1" baseline="-25000" dirty="0" err="1">
                <a:solidFill>
                  <a:srgbClr val="0000FF"/>
                </a:solidFill>
              </a:rPr>
              <a:t>j</a:t>
            </a:r>
            <a:r>
              <a:rPr lang="en-US" b="1" i="1" dirty="0">
                <a:solidFill>
                  <a:srgbClr val="0000FF"/>
                </a:solidFill>
              </a:rPr>
              <a:t>/3</a:t>
            </a:r>
            <a:endParaRPr lang="en-US" dirty="0"/>
          </a:p>
        </p:txBody>
      </p:sp>
      <p:sp>
        <p:nvSpPr>
          <p:cNvPr id="36" name="Rectangle 35">
            <a:extLst>
              <a:ext uri="{FF2B5EF4-FFF2-40B4-BE49-F238E27FC236}">
                <a16:creationId xmlns:a16="http://schemas.microsoft.com/office/drawing/2014/main" id="{7427326C-546C-5240-B86C-8C5EE8E130BB}"/>
              </a:ext>
            </a:extLst>
          </p:cNvPr>
          <p:cNvSpPr/>
          <p:nvPr/>
        </p:nvSpPr>
        <p:spPr>
          <a:xfrm>
            <a:off x="5818632" y="5888736"/>
            <a:ext cx="481222" cy="369332"/>
          </a:xfrm>
          <a:prstGeom prst="rect">
            <a:avLst/>
          </a:prstGeom>
        </p:spPr>
        <p:txBody>
          <a:bodyPr wrap="none">
            <a:spAutoFit/>
          </a:bodyPr>
          <a:lstStyle/>
          <a:p>
            <a:r>
              <a:rPr lang="en-US" b="1" i="1" dirty="0" err="1">
                <a:solidFill>
                  <a:srgbClr val="0000FF"/>
                </a:solidFill>
              </a:rPr>
              <a:t>r</a:t>
            </a:r>
            <a:r>
              <a:rPr lang="en-US" b="1" i="1" baseline="-25000" dirty="0" err="1">
                <a:solidFill>
                  <a:srgbClr val="0000FF"/>
                </a:solidFill>
              </a:rPr>
              <a:t>j</a:t>
            </a:r>
            <a:r>
              <a:rPr lang="en-US" b="1" i="1" dirty="0">
                <a:solidFill>
                  <a:srgbClr val="0000FF"/>
                </a:solidFill>
              </a:rPr>
              <a:t>/3</a:t>
            </a:r>
            <a:endParaRPr lang="en-US" dirty="0"/>
          </a:p>
        </p:txBody>
      </p:sp>
      <p:sp>
        <p:nvSpPr>
          <p:cNvPr id="37" name="Rectangle 36">
            <a:extLst>
              <a:ext uri="{FF2B5EF4-FFF2-40B4-BE49-F238E27FC236}">
                <a16:creationId xmlns:a16="http://schemas.microsoft.com/office/drawing/2014/main" id="{93E3AACF-1D4C-4E43-ABE5-30164ACD2AD6}"/>
              </a:ext>
            </a:extLst>
          </p:cNvPr>
          <p:cNvSpPr/>
          <p:nvPr/>
        </p:nvSpPr>
        <p:spPr>
          <a:xfrm>
            <a:off x="5257800" y="5879068"/>
            <a:ext cx="481222" cy="369332"/>
          </a:xfrm>
          <a:prstGeom prst="rect">
            <a:avLst/>
          </a:prstGeom>
        </p:spPr>
        <p:txBody>
          <a:bodyPr wrap="none">
            <a:spAutoFit/>
          </a:bodyPr>
          <a:lstStyle/>
          <a:p>
            <a:r>
              <a:rPr lang="en-US" b="1" i="1" dirty="0" err="1">
                <a:solidFill>
                  <a:srgbClr val="0000FF"/>
                </a:solidFill>
              </a:rPr>
              <a:t>r</a:t>
            </a:r>
            <a:r>
              <a:rPr lang="en-US" b="1" i="1" baseline="-25000" dirty="0" err="1">
                <a:solidFill>
                  <a:srgbClr val="0000FF"/>
                </a:solidFill>
              </a:rPr>
              <a:t>j</a:t>
            </a:r>
            <a:r>
              <a:rPr lang="en-US" b="1" i="1" dirty="0">
                <a:solidFill>
                  <a:srgbClr val="0000FF"/>
                </a:solidFill>
              </a:rPr>
              <a:t>/3</a:t>
            </a:r>
            <a:endParaRPr lang="en-US" dirty="0"/>
          </a:p>
        </p:txBody>
      </p:sp>
      <p:sp>
        <p:nvSpPr>
          <p:cNvPr id="38" name="TextBox 37">
            <a:extLst>
              <a:ext uri="{FF2B5EF4-FFF2-40B4-BE49-F238E27FC236}">
                <a16:creationId xmlns:a16="http://schemas.microsoft.com/office/drawing/2014/main" id="{051E6D5D-0E38-0F4F-8DED-1DA84B7C5755}"/>
              </a:ext>
            </a:extLst>
          </p:cNvPr>
          <p:cNvSpPr txBox="1"/>
          <p:nvPr/>
        </p:nvSpPr>
        <p:spPr>
          <a:xfrm>
            <a:off x="1537603" y="5045667"/>
            <a:ext cx="1959191" cy="461665"/>
          </a:xfrm>
          <a:prstGeom prst="rect">
            <a:avLst/>
          </a:prstGeom>
          <a:noFill/>
        </p:spPr>
        <p:txBody>
          <a:bodyPr wrap="none" rtlCol="0">
            <a:spAutoFit/>
          </a:bodyPr>
          <a:lstStyle/>
          <a:p>
            <a:r>
              <a:rPr lang="en-US" sz="2400" i="1" dirty="0" err="1">
                <a:solidFill>
                  <a:srgbClr val="FF0000"/>
                </a:solidFill>
              </a:rPr>
              <a:t>r</a:t>
            </a:r>
            <a:r>
              <a:rPr lang="en-US" sz="2400" i="1" baseline="-25000" dirty="0" err="1">
                <a:solidFill>
                  <a:srgbClr val="FF0000"/>
                </a:solidFill>
              </a:rPr>
              <a:t>j</a:t>
            </a:r>
            <a:r>
              <a:rPr lang="en-US" sz="2400" b="1" i="1" baseline="-25000" dirty="0">
                <a:solidFill>
                  <a:srgbClr val="FF0000"/>
                </a:solidFill>
                <a:latin typeface="Arial" pitchFamily="34" charset="0"/>
                <a:cs typeface="Arial" pitchFamily="34" charset="0"/>
              </a:rPr>
              <a:t> </a:t>
            </a:r>
            <a:r>
              <a:rPr lang="en-US" sz="2400" b="1" i="1" dirty="0">
                <a:solidFill>
                  <a:schemeClr val="bg1"/>
                </a:solidFill>
                <a:latin typeface="Arial" pitchFamily="34" charset="0"/>
                <a:cs typeface="Arial" pitchFamily="34" charset="0"/>
              </a:rPr>
              <a:t>=</a:t>
            </a:r>
            <a:r>
              <a:rPr lang="en-US" sz="2400" b="1" i="1" dirty="0">
                <a:solidFill>
                  <a:srgbClr val="FF0000"/>
                </a:solidFill>
                <a:latin typeface="Arial" pitchFamily="34" charset="0"/>
                <a:cs typeface="Arial" pitchFamily="34" charset="0"/>
              </a:rPr>
              <a:t> </a:t>
            </a:r>
            <a:r>
              <a:rPr lang="en-US" sz="2400" b="1" i="1" dirty="0" err="1">
                <a:solidFill>
                  <a:srgbClr val="008000"/>
                </a:solidFill>
                <a:latin typeface="Arial" pitchFamily="34" charset="0"/>
                <a:cs typeface="Arial" pitchFamily="34" charset="0"/>
              </a:rPr>
              <a:t>r</a:t>
            </a:r>
            <a:r>
              <a:rPr lang="en-US" sz="2400" b="1" i="1" baseline="-25000" dirty="0" err="1">
                <a:solidFill>
                  <a:srgbClr val="008000"/>
                </a:solidFill>
                <a:latin typeface="Arial" pitchFamily="34" charset="0"/>
                <a:cs typeface="Arial" pitchFamily="34" charset="0"/>
              </a:rPr>
              <a:t>i</a:t>
            </a:r>
            <a:r>
              <a:rPr lang="en-US" sz="2400" b="1" i="1" dirty="0">
                <a:solidFill>
                  <a:srgbClr val="008000"/>
                </a:solidFill>
                <a:latin typeface="Arial" pitchFamily="34" charset="0"/>
                <a:cs typeface="Arial" pitchFamily="34" charset="0"/>
              </a:rPr>
              <a:t>/3 </a:t>
            </a:r>
            <a:r>
              <a:rPr lang="en-US" sz="2400" b="1" i="1" dirty="0">
                <a:solidFill>
                  <a:schemeClr val="bg1"/>
                </a:solidFill>
                <a:latin typeface="Arial" pitchFamily="34" charset="0"/>
                <a:cs typeface="Arial" pitchFamily="34" charset="0"/>
              </a:rPr>
              <a:t>+ </a:t>
            </a:r>
            <a:r>
              <a:rPr lang="en-US" sz="2400" b="1" i="1" dirty="0" err="1">
                <a:solidFill>
                  <a:srgbClr val="008000"/>
                </a:solidFill>
                <a:latin typeface="Arial" pitchFamily="34" charset="0"/>
                <a:cs typeface="Arial" pitchFamily="34" charset="0"/>
              </a:rPr>
              <a:t>r</a:t>
            </a:r>
            <a:r>
              <a:rPr lang="en-US" sz="2400" b="1" i="1" baseline="-25000" dirty="0" err="1">
                <a:solidFill>
                  <a:srgbClr val="008000"/>
                </a:solidFill>
                <a:latin typeface="Arial" pitchFamily="34" charset="0"/>
                <a:cs typeface="Arial" pitchFamily="34" charset="0"/>
              </a:rPr>
              <a:t>k</a:t>
            </a:r>
            <a:r>
              <a:rPr lang="en-US" sz="2400" b="1" i="1" dirty="0">
                <a:solidFill>
                  <a:srgbClr val="008000"/>
                </a:solidFill>
                <a:latin typeface="Arial" pitchFamily="34" charset="0"/>
                <a:cs typeface="Arial" pitchFamily="34" charset="0"/>
              </a:rPr>
              <a:t>/4</a:t>
            </a:r>
          </a:p>
        </p:txBody>
      </p:sp>
      <p:sp>
        <p:nvSpPr>
          <p:cNvPr id="39" name="Rectangle 38">
            <a:extLst>
              <a:ext uri="{FF2B5EF4-FFF2-40B4-BE49-F238E27FC236}">
                <a16:creationId xmlns:a16="http://schemas.microsoft.com/office/drawing/2014/main" id="{256B5D06-663C-704A-8CF0-B4E7BBFC9AF0}"/>
              </a:ext>
            </a:extLst>
          </p:cNvPr>
          <p:cNvSpPr/>
          <p:nvPr/>
        </p:nvSpPr>
        <p:spPr>
          <a:xfrm>
            <a:off x="5465186" y="4939546"/>
            <a:ext cx="510076" cy="369332"/>
          </a:xfrm>
          <a:prstGeom prst="rect">
            <a:avLst/>
          </a:prstGeom>
        </p:spPr>
        <p:txBody>
          <a:bodyPr wrap="none">
            <a:spAutoFit/>
          </a:bodyPr>
          <a:lstStyle/>
          <a:p>
            <a:r>
              <a:rPr lang="en-US" b="1" i="1" dirty="0" err="1">
                <a:solidFill>
                  <a:srgbClr val="008000"/>
                </a:solidFill>
                <a:latin typeface="Arial" pitchFamily="34" charset="0"/>
                <a:cs typeface="Arial" pitchFamily="34" charset="0"/>
              </a:rPr>
              <a:t>r</a:t>
            </a:r>
            <a:r>
              <a:rPr lang="en-US" b="1" i="1" baseline="-25000" dirty="0" err="1">
                <a:solidFill>
                  <a:srgbClr val="008000"/>
                </a:solidFill>
                <a:latin typeface="Arial" pitchFamily="34" charset="0"/>
                <a:cs typeface="Arial" pitchFamily="34" charset="0"/>
              </a:rPr>
              <a:t>i</a:t>
            </a:r>
            <a:r>
              <a:rPr lang="en-US" b="1" i="1" dirty="0">
                <a:solidFill>
                  <a:srgbClr val="008000"/>
                </a:solidFill>
                <a:latin typeface="Arial" pitchFamily="34" charset="0"/>
                <a:cs typeface="Arial" pitchFamily="34" charset="0"/>
              </a:rPr>
              <a:t>/3</a:t>
            </a:r>
          </a:p>
        </p:txBody>
      </p:sp>
      <p:sp>
        <p:nvSpPr>
          <p:cNvPr id="40" name="Rectangle 39">
            <a:extLst>
              <a:ext uri="{FF2B5EF4-FFF2-40B4-BE49-F238E27FC236}">
                <a16:creationId xmlns:a16="http://schemas.microsoft.com/office/drawing/2014/main" id="{F4381A5F-3D93-7343-8FA9-E443421989DB}"/>
              </a:ext>
            </a:extLst>
          </p:cNvPr>
          <p:cNvSpPr/>
          <p:nvPr/>
        </p:nvSpPr>
        <p:spPr>
          <a:xfrm>
            <a:off x="5943600" y="5029200"/>
            <a:ext cx="551754" cy="369332"/>
          </a:xfrm>
          <a:prstGeom prst="rect">
            <a:avLst/>
          </a:prstGeom>
        </p:spPr>
        <p:txBody>
          <a:bodyPr wrap="none">
            <a:spAutoFit/>
          </a:bodyPr>
          <a:lstStyle/>
          <a:p>
            <a:r>
              <a:rPr lang="en-US" b="1" i="1" dirty="0" err="1">
                <a:solidFill>
                  <a:srgbClr val="008000"/>
                </a:solidFill>
                <a:latin typeface="Arial" pitchFamily="34" charset="0"/>
                <a:cs typeface="Arial" pitchFamily="34" charset="0"/>
              </a:rPr>
              <a:t>r</a:t>
            </a:r>
            <a:r>
              <a:rPr lang="en-US" b="1" i="1" baseline="-25000" dirty="0" err="1">
                <a:solidFill>
                  <a:srgbClr val="008000"/>
                </a:solidFill>
                <a:latin typeface="Arial" pitchFamily="34" charset="0"/>
                <a:cs typeface="Arial" pitchFamily="34" charset="0"/>
              </a:rPr>
              <a:t>k</a:t>
            </a:r>
            <a:r>
              <a:rPr lang="en-US" b="1" i="1" dirty="0">
                <a:solidFill>
                  <a:srgbClr val="008000"/>
                </a:solidFill>
                <a:latin typeface="Arial" pitchFamily="34" charset="0"/>
                <a:cs typeface="Arial" pitchFamily="34" charset="0"/>
              </a:rPr>
              <a:t>/4</a:t>
            </a:r>
          </a:p>
        </p:txBody>
      </p:sp>
      <p:sp>
        <p:nvSpPr>
          <p:cNvPr id="2" name="TextBox 1">
            <a:extLst>
              <a:ext uri="{FF2B5EF4-FFF2-40B4-BE49-F238E27FC236}">
                <a16:creationId xmlns:a16="http://schemas.microsoft.com/office/drawing/2014/main" id="{99D088E7-E66E-5146-8594-1881F4F342A6}"/>
              </a:ext>
            </a:extLst>
          </p:cNvPr>
          <p:cNvSpPr txBox="1"/>
          <p:nvPr/>
        </p:nvSpPr>
        <p:spPr>
          <a:xfrm>
            <a:off x="488" y="5776117"/>
            <a:ext cx="2069797" cy="338554"/>
          </a:xfrm>
          <a:prstGeom prst="rect">
            <a:avLst/>
          </a:prstGeom>
          <a:noFill/>
        </p:spPr>
        <p:txBody>
          <a:bodyPr wrap="none" rtlCol="0">
            <a:spAutoFit/>
          </a:bodyPr>
          <a:lstStyle/>
          <a:p>
            <a:r>
              <a:rPr lang="en-US" b="0" dirty="0">
                <a:solidFill>
                  <a:schemeClr val="bg1"/>
                </a:solidFill>
              </a:rPr>
              <a:t>Importance of node </a:t>
            </a:r>
            <a:r>
              <a:rPr lang="en-US" i="1" dirty="0">
                <a:solidFill>
                  <a:srgbClr val="FF0000"/>
                </a:solidFill>
                <a:latin typeface="Arial" pitchFamily="34" charset="0"/>
                <a:cs typeface="Arial" pitchFamily="34" charset="0"/>
              </a:rPr>
              <a:t>j</a:t>
            </a:r>
          </a:p>
        </p:txBody>
      </p:sp>
      <p:sp>
        <p:nvSpPr>
          <p:cNvPr id="41" name="TextBox 40">
            <a:extLst>
              <a:ext uri="{FF2B5EF4-FFF2-40B4-BE49-F238E27FC236}">
                <a16:creationId xmlns:a16="http://schemas.microsoft.com/office/drawing/2014/main" id="{66B581F0-EB4D-7946-8D08-F57586C2FD4D}"/>
              </a:ext>
            </a:extLst>
          </p:cNvPr>
          <p:cNvSpPr txBox="1"/>
          <p:nvPr/>
        </p:nvSpPr>
        <p:spPr>
          <a:xfrm>
            <a:off x="1537603" y="6154734"/>
            <a:ext cx="2729597" cy="584775"/>
          </a:xfrm>
          <a:prstGeom prst="rect">
            <a:avLst/>
          </a:prstGeom>
          <a:noFill/>
        </p:spPr>
        <p:txBody>
          <a:bodyPr wrap="square" rtlCol="0">
            <a:spAutoFit/>
          </a:bodyPr>
          <a:lstStyle/>
          <a:p>
            <a:r>
              <a:rPr lang="en-US" b="0" dirty="0">
                <a:solidFill>
                  <a:schemeClr val="bg1"/>
                </a:solidFill>
              </a:rPr>
              <a:t>Importance node </a:t>
            </a:r>
            <a:r>
              <a:rPr lang="en-US" i="1" dirty="0">
                <a:solidFill>
                  <a:srgbClr val="FF0000"/>
                </a:solidFill>
                <a:latin typeface="Arial" pitchFamily="34" charset="0"/>
                <a:cs typeface="Arial" pitchFamily="34" charset="0"/>
              </a:rPr>
              <a:t>j </a:t>
            </a:r>
            <a:r>
              <a:rPr lang="en-US" b="0" dirty="0">
                <a:solidFill>
                  <a:schemeClr val="bg1"/>
                </a:solidFill>
              </a:rPr>
              <a:t>receives from its incoming edges</a:t>
            </a:r>
          </a:p>
        </p:txBody>
      </p:sp>
      <p:cxnSp>
        <p:nvCxnSpPr>
          <p:cNvPr id="42" name="Straight Connector 41">
            <a:extLst>
              <a:ext uri="{FF2B5EF4-FFF2-40B4-BE49-F238E27FC236}">
                <a16:creationId xmlns:a16="http://schemas.microsoft.com/office/drawing/2014/main" id="{DC15D14F-BC66-FC46-B328-F48FF00F270B}"/>
              </a:ext>
            </a:extLst>
          </p:cNvPr>
          <p:cNvCxnSpPr>
            <a:cxnSpLocks/>
          </p:cNvCxnSpPr>
          <p:nvPr/>
        </p:nvCxnSpPr>
        <p:spPr>
          <a:xfrm flipH="1" flipV="1">
            <a:off x="2723004" y="5621335"/>
            <a:ext cx="76160" cy="533399"/>
          </a:xfrm>
          <a:prstGeom prst="line">
            <a:avLst/>
          </a:prstGeom>
          <a:ln w="25400">
            <a:solidFill>
              <a:srgbClr val="00B05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B5DB96F2-6F78-5D41-A184-EE324CD2DC2D}"/>
              </a:ext>
            </a:extLst>
          </p:cNvPr>
          <p:cNvCxnSpPr>
            <a:cxnSpLocks/>
          </p:cNvCxnSpPr>
          <p:nvPr/>
        </p:nvCxnSpPr>
        <p:spPr>
          <a:xfrm flipV="1">
            <a:off x="1263179" y="5547871"/>
            <a:ext cx="272088" cy="266700"/>
          </a:xfrm>
          <a:prstGeom prst="line">
            <a:avLst/>
          </a:prstGeom>
          <a:ln w="25400">
            <a:solidFill>
              <a:srgbClr val="00B050"/>
            </a:solidFill>
            <a:tailEnd type="stealth" w="lg" len="lg"/>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1C9BAAD6-5EB6-BD48-BE08-293B8B1F4E28}"/>
              </a:ext>
            </a:extLst>
          </p:cNvPr>
          <p:cNvSpPr txBox="1"/>
          <p:nvPr/>
        </p:nvSpPr>
        <p:spPr>
          <a:xfrm>
            <a:off x="3572974" y="5240707"/>
            <a:ext cx="1763624" cy="461665"/>
          </a:xfrm>
          <a:prstGeom prst="rect">
            <a:avLst/>
          </a:prstGeom>
          <a:noFill/>
        </p:spPr>
        <p:txBody>
          <a:bodyPr wrap="none" rtlCol="0">
            <a:spAutoFit/>
          </a:bodyPr>
          <a:lstStyle/>
          <a:p>
            <a:r>
              <a:rPr lang="en-US" b="0" dirty="0">
                <a:solidFill>
                  <a:schemeClr val="bg1"/>
                </a:solidFill>
              </a:rPr>
              <a:t>(Importance = </a:t>
            </a:r>
            <a:r>
              <a:rPr lang="en-US" sz="2400" i="1" dirty="0" err="1">
                <a:solidFill>
                  <a:srgbClr val="FF0000"/>
                </a:solidFill>
              </a:rPr>
              <a:t>r</a:t>
            </a:r>
            <a:r>
              <a:rPr lang="en-US" sz="2400" i="1" baseline="-25000" dirty="0" err="1">
                <a:solidFill>
                  <a:srgbClr val="FF0000"/>
                </a:solidFill>
              </a:rPr>
              <a:t>j</a:t>
            </a:r>
            <a:r>
              <a:rPr lang="en-US" b="0" dirty="0">
                <a:solidFill>
                  <a:schemeClr val="bg1"/>
                </a:solidFill>
              </a:rPr>
              <a:t>)</a:t>
            </a:r>
            <a:endParaRPr lang="en-US" dirty="0"/>
          </a:p>
        </p:txBody>
      </p:sp>
    </p:spTree>
    <p:extLst>
      <p:ext uri="{BB962C8B-B14F-4D97-AF65-F5344CB8AC3E}">
        <p14:creationId xmlns:p14="http://schemas.microsoft.com/office/powerpoint/2010/main" val="584547390"/>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PageRank: The “Flow” Model</a:t>
            </a:r>
          </a:p>
        </p:txBody>
      </p:sp>
      <p:sp>
        <p:nvSpPr>
          <p:cNvPr id="3" name="Content Placeholder 2"/>
          <p:cNvSpPr>
            <a:spLocks noGrp="1"/>
          </p:cNvSpPr>
          <p:nvPr>
            <p:ph idx="1"/>
          </p:nvPr>
        </p:nvSpPr>
        <p:spPr>
          <a:xfrm>
            <a:off x="419149" y="1340744"/>
            <a:ext cx="6110237" cy="3943351"/>
          </a:xfrm>
        </p:spPr>
        <p:txBody>
          <a:bodyPr/>
          <a:lstStyle/>
          <a:p>
            <a:r>
              <a:rPr lang="en-US" dirty="0"/>
              <a:t>A “vote” from an important page is worth more</a:t>
            </a:r>
          </a:p>
          <a:p>
            <a:r>
              <a:rPr lang="en-US" dirty="0"/>
              <a:t>A page is important if it is pointed to by other important pages</a:t>
            </a:r>
          </a:p>
          <a:p>
            <a:r>
              <a:rPr lang="en-US" dirty="0"/>
              <a:t>Define a “rank” or importance </a:t>
            </a:r>
            <a:r>
              <a:rPr lang="en-US" i="1" dirty="0" err="1">
                <a:latin typeface="Times New Roman" pitchFamily="18" charset="0"/>
                <a:cs typeface="Times New Roman" pitchFamily="18" charset="0"/>
              </a:rPr>
              <a:t>r</a:t>
            </a:r>
            <a:r>
              <a:rPr lang="en-US" i="1" baseline="-25000" dirty="0" err="1">
                <a:latin typeface="Times New Roman" pitchFamily="18" charset="0"/>
                <a:cs typeface="Times New Roman" pitchFamily="18" charset="0"/>
              </a:rPr>
              <a:t>j</a:t>
            </a:r>
            <a:r>
              <a:rPr lang="en-US" dirty="0"/>
              <a:t> for page </a:t>
            </a:r>
            <a:r>
              <a:rPr lang="en-US" i="1" dirty="0">
                <a:latin typeface="Times New Roman" pitchFamily="18" charset="0"/>
                <a:cs typeface="Times New Roman" pitchFamily="18" charset="0"/>
              </a:rPr>
              <a:t>j</a:t>
            </a:r>
          </a:p>
          <a:p>
            <a:pPr marL="0" indent="0">
              <a:buNone/>
            </a:pPr>
            <a:endParaRPr lang="en-US" dirty="0">
              <a:latin typeface="Times New Roman" pitchFamily="18" charset="0"/>
              <a:cs typeface="Times New Roman" pitchFamily="18" charset="0"/>
            </a:endParaRPr>
          </a:p>
        </p:txBody>
      </p:sp>
      <p:graphicFrame>
        <p:nvGraphicFramePr>
          <p:cNvPr id="31746" name="Object 2"/>
          <p:cNvGraphicFramePr>
            <a:graphicFrameLocks noChangeAspect="1"/>
          </p:cNvGraphicFramePr>
          <p:nvPr/>
        </p:nvGraphicFramePr>
        <p:xfrm>
          <a:off x="3327476" y="4044575"/>
          <a:ext cx="1583531" cy="1077515"/>
        </p:xfrm>
        <a:graphic>
          <a:graphicData uri="http://schemas.openxmlformats.org/presentationml/2006/ole">
            <mc:AlternateContent xmlns:mc="http://schemas.openxmlformats.org/markup-compatibility/2006">
              <mc:Choice xmlns:v="urn:schemas-microsoft-com:vml" Requires="v">
                <p:oleObj name="Equation" r:id="rId3" imgW="634680" imgH="431640" progId="Equation.3">
                  <p:embed/>
                </p:oleObj>
              </mc:Choice>
              <mc:Fallback>
                <p:oleObj name="Equation" r:id="rId3" imgW="634680" imgH="431640" progId="Equation.3">
                  <p:embed/>
                  <p:pic>
                    <p:nvPicPr>
                      <p:cNvPr id="31746" name="Object 2"/>
                      <p:cNvPicPr>
                        <a:picLocks noChangeAspect="1" noChangeArrowheads="1"/>
                      </p:cNvPicPr>
                      <p:nvPr/>
                    </p:nvPicPr>
                    <p:blipFill>
                      <a:blip r:embed="rId4"/>
                      <a:srcRect/>
                      <a:stretch>
                        <a:fillRect/>
                      </a:stretch>
                    </p:blipFill>
                    <p:spPr bwMode="auto">
                      <a:xfrm>
                        <a:off x="3327476" y="4044575"/>
                        <a:ext cx="1583531" cy="1077515"/>
                      </a:xfrm>
                      <a:prstGeom prst="rect">
                        <a:avLst/>
                      </a:prstGeom>
                      <a:solidFill>
                        <a:srgbClr val="D5E1FF"/>
                      </a:solidFill>
                      <a:ln>
                        <a:solidFill>
                          <a:schemeClr val="bg1"/>
                        </a:solidFill>
                      </a:ln>
                    </p:spPr>
                  </p:pic>
                </p:oleObj>
              </mc:Fallback>
            </mc:AlternateContent>
          </a:graphicData>
        </a:graphic>
      </p:graphicFrame>
      <p:grpSp>
        <p:nvGrpSpPr>
          <p:cNvPr id="7" name="Group 6">
            <a:extLst>
              <a:ext uri="{FF2B5EF4-FFF2-40B4-BE49-F238E27FC236}">
                <a16:creationId xmlns:a16="http://schemas.microsoft.com/office/drawing/2014/main" id="{5C9CEB8B-BF20-8747-82B3-EA368FFD800E}"/>
              </a:ext>
            </a:extLst>
          </p:cNvPr>
          <p:cNvGrpSpPr/>
          <p:nvPr/>
        </p:nvGrpSpPr>
        <p:grpSpPr>
          <a:xfrm>
            <a:off x="6850484" y="1955181"/>
            <a:ext cx="1902020" cy="2541032"/>
            <a:chOff x="6850484" y="1955181"/>
            <a:chExt cx="1902020" cy="2541032"/>
          </a:xfrm>
        </p:grpSpPr>
        <p:grpSp>
          <p:nvGrpSpPr>
            <p:cNvPr id="49" name="Group 48"/>
            <p:cNvGrpSpPr/>
            <p:nvPr/>
          </p:nvGrpSpPr>
          <p:grpSpPr>
            <a:xfrm>
              <a:off x="6850484" y="2298081"/>
              <a:ext cx="1902020" cy="2198132"/>
              <a:chOff x="6531774" y="1905000"/>
              <a:chExt cx="2536026" cy="2930843"/>
            </a:xfrm>
          </p:grpSpPr>
          <p:sp>
            <p:nvSpPr>
              <p:cNvPr id="28" name="Oval 4"/>
              <p:cNvSpPr>
                <a:spLocks noChangeArrowheads="1"/>
              </p:cNvSpPr>
              <p:nvPr/>
            </p:nvSpPr>
            <p:spPr bwMode="auto">
              <a:xfrm>
                <a:off x="7486649" y="2590800"/>
                <a:ext cx="457200" cy="457200"/>
              </a:xfrm>
              <a:prstGeom prst="ellipse">
                <a:avLst/>
              </a:prstGeom>
              <a:solidFill>
                <a:srgbClr val="FF0000"/>
              </a:solidFill>
              <a:ln>
                <a:noFill/>
                <a:headEnd/>
                <a:tailEnd/>
              </a:ln>
            </p:spPr>
            <p:style>
              <a:lnRef idx="1">
                <a:schemeClr val="dk1"/>
              </a:lnRef>
              <a:fillRef idx="2">
                <a:schemeClr val="dk1"/>
              </a:fillRef>
              <a:effectRef idx="1">
                <a:schemeClr val="dk1"/>
              </a:effectRef>
              <a:fontRef idx="minor">
                <a:schemeClr val="dk1"/>
              </a:fontRef>
            </p:style>
            <p:txBody>
              <a:bodyPr wrap="none" anchor="ctr"/>
              <a:lstStyle/>
              <a:p>
                <a:pPr algn="ctr">
                  <a:defRPr/>
                </a:pPr>
                <a:r>
                  <a:rPr lang="en-US" sz="1800" dirty="0">
                    <a:solidFill>
                      <a:schemeClr val="bg1">
                        <a:lumMod val="95000"/>
                        <a:lumOff val="5000"/>
                      </a:schemeClr>
                    </a:solidFill>
                    <a:latin typeface="Times New Roman" pitchFamily="18" charset="0"/>
                    <a:cs typeface="Times New Roman" pitchFamily="18" charset="0"/>
                  </a:rPr>
                  <a:t>y</a:t>
                </a:r>
              </a:p>
            </p:txBody>
          </p:sp>
          <p:sp>
            <p:nvSpPr>
              <p:cNvPr id="29" name="Oval 5"/>
              <p:cNvSpPr>
                <a:spLocks noChangeArrowheads="1"/>
              </p:cNvSpPr>
              <p:nvPr/>
            </p:nvSpPr>
            <p:spPr bwMode="auto">
              <a:xfrm>
                <a:off x="8610600" y="4114800"/>
                <a:ext cx="457200" cy="457200"/>
              </a:xfrm>
              <a:prstGeom prst="ellipse">
                <a:avLst/>
              </a:prstGeom>
              <a:solidFill>
                <a:srgbClr val="FF0000"/>
              </a:solidFill>
              <a:ln>
                <a:noFill/>
                <a:headEnd/>
                <a:tailEnd/>
              </a:ln>
            </p:spPr>
            <p:style>
              <a:lnRef idx="1">
                <a:schemeClr val="dk1"/>
              </a:lnRef>
              <a:fillRef idx="2">
                <a:schemeClr val="dk1"/>
              </a:fillRef>
              <a:effectRef idx="1">
                <a:schemeClr val="dk1"/>
              </a:effectRef>
              <a:fontRef idx="minor">
                <a:schemeClr val="dk1"/>
              </a:fontRef>
            </p:style>
            <p:txBody>
              <a:bodyPr wrap="none" anchor="ctr"/>
              <a:lstStyle/>
              <a:p>
                <a:pPr algn="ctr">
                  <a:defRPr/>
                </a:pPr>
                <a:r>
                  <a:rPr lang="en-US" sz="1800" dirty="0">
                    <a:solidFill>
                      <a:schemeClr val="bg1">
                        <a:lumMod val="95000"/>
                        <a:lumOff val="5000"/>
                      </a:schemeClr>
                    </a:solidFill>
                    <a:latin typeface="Times New Roman" charset="0"/>
                  </a:rPr>
                  <a:t>m</a:t>
                </a:r>
              </a:p>
            </p:txBody>
          </p:sp>
          <p:sp>
            <p:nvSpPr>
              <p:cNvPr id="30" name="Oval 6"/>
              <p:cNvSpPr>
                <a:spLocks noChangeArrowheads="1"/>
              </p:cNvSpPr>
              <p:nvPr/>
            </p:nvSpPr>
            <p:spPr bwMode="auto">
              <a:xfrm>
                <a:off x="6572250" y="4114800"/>
                <a:ext cx="457200" cy="457200"/>
              </a:xfrm>
              <a:prstGeom prst="ellipse">
                <a:avLst/>
              </a:prstGeom>
              <a:solidFill>
                <a:srgbClr val="FF0000"/>
              </a:solidFill>
              <a:ln>
                <a:noFill/>
                <a:headEnd/>
                <a:tailEnd/>
              </a:ln>
            </p:spPr>
            <p:style>
              <a:lnRef idx="1">
                <a:schemeClr val="dk1"/>
              </a:lnRef>
              <a:fillRef idx="2">
                <a:schemeClr val="dk1"/>
              </a:fillRef>
              <a:effectRef idx="1">
                <a:schemeClr val="dk1"/>
              </a:effectRef>
              <a:fontRef idx="minor">
                <a:schemeClr val="dk1"/>
              </a:fontRef>
            </p:style>
            <p:txBody>
              <a:bodyPr wrap="none" anchor="ctr"/>
              <a:lstStyle/>
              <a:p>
                <a:pPr algn="ctr">
                  <a:defRPr/>
                </a:pPr>
                <a:r>
                  <a:rPr lang="en-US" sz="1800" dirty="0">
                    <a:solidFill>
                      <a:schemeClr val="bg1">
                        <a:lumMod val="95000"/>
                        <a:lumOff val="5000"/>
                      </a:schemeClr>
                    </a:solidFill>
                    <a:latin typeface="Times New Roman" pitchFamily="18" charset="0"/>
                    <a:cs typeface="Times New Roman" pitchFamily="18" charset="0"/>
                  </a:rPr>
                  <a:t>a</a:t>
                </a:r>
              </a:p>
            </p:txBody>
          </p:sp>
          <p:sp>
            <p:nvSpPr>
              <p:cNvPr id="31" name="Line 7"/>
              <p:cNvSpPr>
                <a:spLocks noChangeShapeType="1"/>
              </p:cNvSpPr>
              <p:nvPr/>
            </p:nvSpPr>
            <p:spPr bwMode="auto">
              <a:xfrm flipV="1">
                <a:off x="6877050" y="2971800"/>
                <a:ext cx="685799" cy="1143000"/>
              </a:xfrm>
              <a:prstGeom prst="line">
                <a:avLst/>
              </a:prstGeom>
              <a:noFill/>
              <a:ln w="9525">
                <a:solidFill>
                  <a:schemeClr val="bg1">
                    <a:lumMod val="95000"/>
                    <a:lumOff val="5000"/>
                  </a:schemeClr>
                </a:solidFill>
                <a:round/>
                <a:headEnd/>
                <a:tailEnd type="triangle" w="med" len="med"/>
              </a:ln>
            </p:spPr>
            <p:txBody>
              <a:bodyPr wrap="none" anchor="ctr"/>
              <a:lstStyle/>
              <a:p>
                <a:endParaRPr lang="en-US" sz="1200">
                  <a:solidFill>
                    <a:schemeClr val="bg1">
                      <a:lumMod val="95000"/>
                      <a:lumOff val="5000"/>
                    </a:schemeClr>
                  </a:solidFill>
                  <a:latin typeface="Times New Roman" pitchFamily="18" charset="0"/>
                  <a:cs typeface="Times New Roman" pitchFamily="18" charset="0"/>
                </a:endParaRPr>
              </a:p>
            </p:txBody>
          </p:sp>
          <p:sp>
            <p:nvSpPr>
              <p:cNvPr id="32" name="Line 8"/>
              <p:cNvSpPr>
                <a:spLocks noChangeShapeType="1"/>
              </p:cNvSpPr>
              <p:nvPr/>
            </p:nvSpPr>
            <p:spPr bwMode="auto">
              <a:xfrm flipH="1">
                <a:off x="6953250" y="3048000"/>
                <a:ext cx="685800" cy="1143000"/>
              </a:xfrm>
              <a:prstGeom prst="line">
                <a:avLst/>
              </a:prstGeom>
              <a:noFill/>
              <a:ln w="9525">
                <a:solidFill>
                  <a:schemeClr val="bg1">
                    <a:lumMod val="95000"/>
                    <a:lumOff val="5000"/>
                  </a:schemeClr>
                </a:solidFill>
                <a:round/>
                <a:headEnd/>
                <a:tailEnd type="triangle" w="med" len="med"/>
              </a:ln>
            </p:spPr>
            <p:txBody>
              <a:bodyPr wrap="none" anchor="ctr"/>
              <a:lstStyle/>
              <a:p>
                <a:endParaRPr lang="en-US" sz="1200">
                  <a:solidFill>
                    <a:schemeClr val="bg1">
                      <a:lumMod val="95000"/>
                      <a:lumOff val="5000"/>
                    </a:schemeClr>
                  </a:solidFill>
                  <a:latin typeface="Times New Roman" pitchFamily="18" charset="0"/>
                  <a:cs typeface="Times New Roman" pitchFamily="18" charset="0"/>
                </a:endParaRPr>
              </a:p>
            </p:txBody>
          </p:sp>
          <p:sp>
            <p:nvSpPr>
              <p:cNvPr id="33" name="Line 9"/>
              <p:cNvSpPr>
                <a:spLocks noChangeShapeType="1"/>
              </p:cNvSpPr>
              <p:nvPr/>
            </p:nvSpPr>
            <p:spPr bwMode="auto">
              <a:xfrm flipH="1">
                <a:off x="7029450" y="4267200"/>
                <a:ext cx="1600200" cy="0"/>
              </a:xfrm>
              <a:prstGeom prst="line">
                <a:avLst/>
              </a:prstGeom>
              <a:noFill/>
              <a:ln w="9525">
                <a:solidFill>
                  <a:schemeClr val="bg1">
                    <a:lumMod val="95000"/>
                    <a:lumOff val="5000"/>
                  </a:schemeClr>
                </a:solidFill>
                <a:round/>
                <a:headEnd/>
                <a:tailEnd type="triangle" w="med" len="med"/>
              </a:ln>
            </p:spPr>
            <p:txBody>
              <a:bodyPr wrap="none" anchor="ctr"/>
              <a:lstStyle/>
              <a:p>
                <a:endParaRPr lang="en-US" sz="1200">
                  <a:solidFill>
                    <a:schemeClr val="bg1">
                      <a:lumMod val="95000"/>
                      <a:lumOff val="5000"/>
                    </a:schemeClr>
                  </a:solidFill>
                  <a:latin typeface="Times New Roman" pitchFamily="18" charset="0"/>
                  <a:cs typeface="Times New Roman" pitchFamily="18" charset="0"/>
                </a:endParaRPr>
              </a:p>
            </p:txBody>
          </p:sp>
          <p:sp>
            <p:nvSpPr>
              <p:cNvPr id="34" name="Line 10"/>
              <p:cNvSpPr>
                <a:spLocks noChangeShapeType="1"/>
              </p:cNvSpPr>
              <p:nvPr/>
            </p:nvSpPr>
            <p:spPr bwMode="auto">
              <a:xfrm>
                <a:off x="7010399" y="4419600"/>
                <a:ext cx="1600200" cy="0"/>
              </a:xfrm>
              <a:prstGeom prst="line">
                <a:avLst/>
              </a:prstGeom>
              <a:noFill/>
              <a:ln w="9525">
                <a:solidFill>
                  <a:schemeClr val="bg1">
                    <a:lumMod val="95000"/>
                    <a:lumOff val="5000"/>
                  </a:schemeClr>
                </a:solidFill>
                <a:round/>
                <a:headEnd/>
                <a:tailEnd type="triangle" w="med" len="med"/>
              </a:ln>
            </p:spPr>
            <p:txBody>
              <a:bodyPr wrap="none" anchor="ctr"/>
              <a:lstStyle/>
              <a:p>
                <a:endParaRPr lang="en-US" sz="1200">
                  <a:solidFill>
                    <a:schemeClr val="bg1">
                      <a:lumMod val="95000"/>
                      <a:lumOff val="5000"/>
                    </a:schemeClr>
                  </a:solidFill>
                  <a:latin typeface="Times New Roman" pitchFamily="18" charset="0"/>
                  <a:cs typeface="Times New Roman" pitchFamily="18" charset="0"/>
                </a:endParaRPr>
              </a:p>
            </p:txBody>
          </p:sp>
          <p:cxnSp>
            <p:nvCxnSpPr>
              <p:cNvPr id="35" name="AutoShape 11"/>
              <p:cNvCxnSpPr>
                <a:cxnSpLocks noChangeShapeType="1"/>
                <a:stCxn id="28" idx="6"/>
                <a:endCxn id="28" idx="2"/>
              </p:cNvCxnSpPr>
              <p:nvPr/>
            </p:nvCxnSpPr>
            <p:spPr bwMode="auto">
              <a:xfrm flipH="1">
                <a:off x="7486649" y="2819400"/>
                <a:ext cx="457200" cy="1588"/>
              </a:xfrm>
              <a:prstGeom prst="curvedConnector5">
                <a:avLst>
                  <a:gd name="adj1" fmla="val -50000"/>
                  <a:gd name="adj2" fmla="val -30501269"/>
                  <a:gd name="adj3" fmla="val 150000"/>
                </a:avLst>
              </a:prstGeom>
              <a:noFill/>
              <a:ln w="9525">
                <a:solidFill>
                  <a:schemeClr val="bg1">
                    <a:lumMod val="95000"/>
                    <a:lumOff val="5000"/>
                  </a:schemeClr>
                </a:solidFill>
                <a:round/>
                <a:headEnd/>
                <a:tailEnd type="triangle" w="med" len="med"/>
              </a:ln>
            </p:spPr>
          </p:cxnSp>
          <p:sp>
            <p:nvSpPr>
              <p:cNvPr id="39" name="Text Box 16"/>
              <p:cNvSpPr txBox="1">
                <a:spLocks noChangeArrowheads="1"/>
              </p:cNvSpPr>
              <p:nvPr/>
            </p:nvSpPr>
            <p:spPr bwMode="auto">
              <a:xfrm>
                <a:off x="7165975" y="4343400"/>
                <a:ext cx="776281" cy="492443"/>
              </a:xfrm>
              <a:prstGeom prst="rect">
                <a:avLst/>
              </a:prstGeom>
              <a:noFill/>
              <a:ln w="9525">
                <a:noFill/>
                <a:miter lim="800000"/>
                <a:headEnd/>
                <a:tailEnd/>
              </a:ln>
            </p:spPr>
            <p:txBody>
              <a:bodyPr wrap="none">
                <a:spAutoFit/>
              </a:bodyPr>
              <a:lstStyle/>
              <a:p>
                <a:r>
                  <a:rPr lang="en-US" sz="1800" dirty="0" err="1">
                    <a:solidFill>
                      <a:schemeClr val="bg1"/>
                    </a:solidFill>
                    <a:latin typeface="Times New Roman" pitchFamily="18" charset="0"/>
                    <a:cs typeface="Times New Roman" pitchFamily="18" charset="0"/>
                  </a:rPr>
                  <a:t>r</a:t>
                </a:r>
                <a:r>
                  <a:rPr lang="en-US" sz="1800" baseline="-25000" dirty="0" err="1">
                    <a:solidFill>
                      <a:schemeClr val="bg1"/>
                    </a:solidFill>
                    <a:latin typeface="Times New Roman" pitchFamily="18" charset="0"/>
                    <a:cs typeface="Times New Roman" pitchFamily="18" charset="0"/>
                  </a:rPr>
                  <a:t>a</a:t>
                </a:r>
                <a:r>
                  <a:rPr lang="en-US" sz="1800" baseline="-25000" dirty="0">
                    <a:solidFill>
                      <a:schemeClr val="bg1"/>
                    </a:solidFill>
                    <a:latin typeface="Times New Roman" pitchFamily="18" charset="0"/>
                    <a:cs typeface="Times New Roman" pitchFamily="18" charset="0"/>
                  </a:rPr>
                  <a:t> </a:t>
                </a:r>
                <a:r>
                  <a:rPr lang="en-US" sz="1800" dirty="0">
                    <a:solidFill>
                      <a:schemeClr val="bg1"/>
                    </a:solidFill>
                    <a:latin typeface="Times New Roman" pitchFamily="18" charset="0"/>
                    <a:cs typeface="Times New Roman" pitchFamily="18" charset="0"/>
                  </a:rPr>
                  <a:t>/2</a:t>
                </a:r>
              </a:p>
            </p:txBody>
          </p:sp>
          <p:sp>
            <p:nvSpPr>
              <p:cNvPr id="40" name="Text Box 17"/>
              <p:cNvSpPr txBox="1">
                <a:spLocks noChangeArrowheads="1"/>
              </p:cNvSpPr>
              <p:nvPr/>
            </p:nvSpPr>
            <p:spPr bwMode="auto">
              <a:xfrm>
                <a:off x="7239000" y="3505200"/>
                <a:ext cx="776281" cy="492443"/>
              </a:xfrm>
              <a:prstGeom prst="rect">
                <a:avLst/>
              </a:prstGeom>
              <a:noFill/>
              <a:ln w="9525">
                <a:noFill/>
                <a:miter lim="800000"/>
                <a:headEnd/>
                <a:tailEnd/>
              </a:ln>
            </p:spPr>
            <p:txBody>
              <a:bodyPr wrap="none">
                <a:spAutoFit/>
              </a:bodyPr>
              <a:lstStyle/>
              <a:p>
                <a:r>
                  <a:rPr lang="en-US" sz="1800" dirty="0" err="1">
                    <a:solidFill>
                      <a:schemeClr val="bg1"/>
                    </a:solidFill>
                    <a:latin typeface="Times New Roman" pitchFamily="18" charset="0"/>
                    <a:cs typeface="Times New Roman" pitchFamily="18" charset="0"/>
                  </a:rPr>
                  <a:t>r</a:t>
                </a:r>
                <a:r>
                  <a:rPr lang="en-US" sz="1800" baseline="-25000" dirty="0" err="1">
                    <a:solidFill>
                      <a:schemeClr val="bg1"/>
                    </a:solidFill>
                    <a:latin typeface="Times New Roman" pitchFamily="18" charset="0"/>
                    <a:cs typeface="Times New Roman" pitchFamily="18" charset="0"/>
                  </a:rPr>
                  <a:t>y</a:t>
                </a:r>
                <a:r>
                  <a:rPr lang="en-US" sz="1800" baseline="-25000" dirty="0">
                    <a:solidFill>
                      <a:schemeClr val="bg1"/>
                    </a:solidFill>
                    <a:latin typeface="Times New Roman" pitchFamily="18" charset="0"/>
                    <a:cs typeface="Times New Roman" pitchFamily="18" charset="0"/>
                  </a:rPr>
                  <a:t> </a:t>
                </a:r>
                <a:r>
                  <a:rPr lang="en-US" sz="1800" dirty="0">
                    <a:solidFill>
                      <a:schemeClr val="bg1"/>
                    </a:solidFill>
                    <a:latin typeface="Times New Roman" pitchFamily="18" charset="0"/>
                    <a:cs typeface="Times New Roman" pitchFamily="18" charset="0"/>
                  </a:rPr>
                  <a:t>/2</a:t>
                </a:r>
              </a:p>
            </p:txBody>
          </p:sp>
          <p:sp>
            <p:nvSpPr>
              <p:cNvPr id="42" name="Text Box 19"/>
              <p:cNvSpPr txBox="1">
                <a:spLocks noChangeArrowheads="1"/>
              </p:cNvSpPr>
              <p:nvPr/>
            </p:nvSpPr>
            <p:spPr bwMode="auto">
              <a:xfrm>
                <a:off x="6531774" y="3162181"/>
                <a:ext cx="776281" cy="492443"/>
              </a:xfrm>
              <a:prstGeom prst="rect">
                <a:avLst/>
              </a:prstGeom>
              <a:noFill/>
              <a:ln w="9525">
                <a:noFill/>
                <a:miter lim="800000"/>
                <a:headEnd/>
                <a:tailEnd/>
              </a:ln>
            </p:spPr>
            <p:txBody>
              <a:bodyPr wrap="none">
                <a:spAutoFit/>
              </a:bodyPr>
              <a:lstStyle/>
              <a:p>
                <a:r>
                  <a:rPr lang="en-US" sz="1800" dirty="0" err="1">
                    <a:solidFill>
                      <a:schemeClr val="bg1"/>
                    </a:solidFill>
                    <a:latin typeface="Times New Roman" pitchFamily="18" charset="0"/>
                    <a:cs typeface="Times New Roman" pitchFamily="18" charset="0"/>
                  </a:rPr>
                  <a:t>r</a:t>
                </a:r>
                <a:r>
                  <a:rPr lang="en-US" sz="1800" baseline="-25000" dirty="0" err="1">
                    <a:solidFill>
                      <a:schemeClr val="bg1"/>
                    </a:solidFill>
                    <a:latin typeface="Times New Roman" pitchFamily="18" charset="0"/>
                    <a:cs typeface="Times New Roman" pitchFamily="18" charset="0"/>
                  </a:rPr>
                  <a:t>a</a:t>
                </a:r>
                <a:r>
                  <a:rPr lang="en-US" sz="1800" baseline="-25000" dirty="0">
                    <a:solidFill>
                      <a:schemeClr val="bg1"/>
                    </a:solidFill>
                    <a:latin typeface="Times New Roman" pitchFamily="18" charset="0"/>
                    <a:cs typeface="Times New Roman" pitchFamily="18" charset="0"/>
                  </a:rPr>
                  <a:t> </a:t>
                </a:r>
                <a:r>
                  <a:rPr lang="en-US" sz="1800" dirty="0">
                    <a:solidFill>
                      <a:schemeClr val="bg1"/>
                    </a:solidFill>
                    <a:latin typeface="Times New Roman" pitchFamily="18" charset="0"/>
                    <a:cs typeface="Times New Roman" pitchFamily="18" charset="0"/>
                  </a:rPr>
                  <a:t>/2</a:t>
                </a:r>
              </a:p>
            </p:txBody>
          </p:sp>
          <p:sp>
            <p:nvSpPr>
              <p:cNvPr id="43" name="Text Box 20"/>
              <p:cNvSpPr txBox="1">
                <a:spLocks noChangeArrowheads="1"/>
              </p:cNvSpPr>
              <p:nvPr/>
            </p:nvSpPr>
            <p:spPr bwMode="auto">
              <a:xfrm>
                <a:off x="7734296" y="3792378"/>
                <a:ext cx="553997" cy="492443"/>
              </a:xfrm>
              <a:prstGeom prst="rect">
                <a:avLst/>
              </a:prstGeom>
              <a:noFill/>
              <a:ln w="9525">
                <a:noFill/>
                <a:miter lim="800000"/>
                <a:headEnd/>
                <a:tailEnd/>
              </a:ln>
            </p:spPr>
            <p:txBody>
              <a:bodyPr wrap="none">
                <a:spAutoFit/>
              </a:bodyPr>
              <a:lstStyle/>
              <a:p>
                <a:r>
                  <a:rPr lang="en-US" sz="1800" dirty="0" err="1">
                    <a:solidFill>
                      <a:schemeClr val="bg1"/>
                    </a:solidFill>
                    <a:latin typeface="Times New Roman" pitchFamily="18" charset="0"/>
                    <a:cs typeface="Times New Roman" pitchFamily="18" charset="0"/>
                  </a:rPr>
                  <a:t>r</a:t>
                </a:r>
                <a:r>
                  <a:rPr lang="en-US" sz="1800" baseline="-25000" dirty="0" err="1">
                    <a:solidFill>
                      <a:schemeClr val="bg1"/>
                    </a:solidFill>
                    <a:latin typeface="Times New Roman" pitchFamily="18" charset="0"/>
                    <a:cs typeface="Times New Roman" pitchFamily="18" charset="0"/>
                  </a:rPr>
                  <a:t>m</a:t>
                </a:r>
                <a:endParaRPr lang="en-US" sz="1800" dirty="0">
                  <a:solidFill>
                    <a:schemeClr val="bg1"/>
                  </a:solidFill>
                  <a:latin typeface="Times New Roman" pitchFamily="18" charset="0"/>
                  <a:cs typeface="Times New Roman" pitchFamily="18" charset="0"/>
                </a:endParaRPr>
              </a:p>
            </p:txBody>
          </p:sp>
          <p:sp>
            <p:nvSpPr>
              <p:cNvPr id="45" name="Text Box 17"/>
              <p:cNvSpPr txBox="1">
                <a:spLocks noChangeArrowheads="1"/>
              </p:cNvSpPr>
              <p:nvPr/>
            </p:nvSpPr>
            <p:spPr bwMode="auto">
              <a:xfrm>
                <a:off x="7391400" y="1905000"/>
                <a:ext cx="776281" cy="492443"/>
              </a:xfrm>
              <a:prstGeom prst="rect">
                <a:avLst/>
              </a:prstGeom>
              <a:noFill/>
              <a:ln w="9525">
                <a:noFill/>
                <a:miter lim="800000"/>
                <a:headEnd/>
                <a:tailEnd/>
              </a:ln>
            </p:spPr>
            <p:txBody>
              <a:bodyPr wrap="none">
                <a:spAutoFit/>
              </a:bodyPr>
              <a:lstStyle/>
              <a:p>
                <a:r>
                  <a:rPr lang="en-US" sz="1800" dirty="0" err="1">
                    <a:solidFill>
                      <a:schemeClr val="bg1"/>
                    </a:solidFill>
                    <a:latin typeface="Times New Roman" pitchFamily="18" charset="0"/>
                    <a:cs typeface="Times New Roman" pitchFamily="18" charset="0"/>
                  </a:rPr>
                  <a:t>r</a:t>
                </a:r>
                <a:r>
                  <a:rPr lang="en-US" sz="1800" baseline="-25000" dirty="0" err="1">
                    <a:solidFill>
                      <a:schemeClr val="bg1"/>
                    </a:solidFill>
                    <a:latin typeface="Times New Roman" pitchFamily="18" charset="0"/>
                    <a:cs typeface="Times New Roman" pitchFamily="18" charset="0"/>
                  </a:rPr>
                  <a:t>y</a:t>
                </a:r>
                <a:r>
                  <a:rPr lang="en-US" sz="1800" baseline="-25000" dirty="0">
                    <a:solidFill>
                      <a:schemeClr val="bg1"/>
                    </a:solidFill>
                    <a:latin typeface="Times New Roman" pitchFamily="18" charset="0"/>
                    <a:cs typeface="Times New Roman" pitchFamily="18" charset="0"/>
                  </a:rPr>
                  <a:t> </a:t>
                </a:r>
                <a:r>
                  <a:rPr lang="en-US" sz="1800" dirty="0">
                    <a:solidFill>
                      <a:schemeClr val="bg1"/>
                    </a:solidFill>
                    <a:latin typeface="Times New Roman" pitchFamily="18" charset="0"/>
                    <a:cs typeface="Times New Roman" pitchFamily="18" charset="0"/>
                  </a:rPr>
                  <a:t>/2</a:t>
                </a:r>
              </a:p>
            </p:txBody>
          </p:sp>
        </p:grpSp>
        <p:sp>
          <p:nvSpPr>
            <p:cNvPr id="46" name="Rectangle 45"/>
            <p:cNvSpPr/>
            <p:nvPr/>
          </p:nvSpPr>
          <p:spPr>
            <a:xfrm>
              <a:off x="7191993" y="1955181"/>
              <a:ext cx="1455848" cy="276999"/>
            </a:xfrm>
            <a:prstGeom prst="rect">
              <a:avLst/>
            </a:prstGeom>
          </p:spPr>
          <p:style>
            <a:lnRef idx="2">
              <a:schemeClr val="dk1">
                <a:shade val="50000"/>
              </a:schemeClr>
            </a:lnRef>
            <a:fillRef idx="1">
              <a:schemeClr val="dk1"/>
            </a:fillRef>
            <a:effectRef idx="0">
              <a:schemeClr val="dk1"/>
            </a:effectRef>
            <a:fontRef idx="minor">
              <a:schemeClr val="lt1"/>
            </a:fontRef>
          </p:style>
          <p:txBody>
            <a:bodyPr wrap="none">
              <a:spAutoFit/>
            </a:bodyPr>
            <a:lstStyle/>
            <a:p>
              <a:pPr marL="329184" indent="-240030">
                <a:defRPr/>
              </a:pPr>
              <a:r>
                <a:rPr lang="en-US" sz="1200" dirty="0"/>
                <a:t>The web in 1839</a:t>
              </a:r>
            </a:p>
          </p:txBody>
        </p:sp>
      </p:grpSp>
      <p:sp>
        <p:nvSpPr>
          <p:cNvPr id="48" name="TextBox 47"/>
          <p:cNvSpPr txBox="1"/>
          <p:nvPr/>
        </p:nvSpPr>
        <p:spPr>
          <a:xfrm>
            <a:off x="6752255" y="4584081"/>
            <a:ext cx="1513556" cy="276999"/>
          </a:xfrm>
          <a:prstGeom prst="rect">
            <a:avLst/>
          </a:prstGeom>
          <a:noFill/>
        </p:spPr>
        <p:txBody>
          <a:bodyPr wrap="none" rtlCol="0">
            <a:spAutoFit/>
          </a:bodyPr>
          <a:lstStyle/>
          <a:p>
            <a:r>
              <a:rPr lang="en-US" sz="1200" dirty="0">
                <a:solidFill>
                  <a:srgbClr val="008000"/>
                </a:solidFill>
              </a:rPr>
              <a:t>“Flow” equations:</a:t>
            </a:r>
          </a:p>
        </p:txBody>
      </p:sp>
      <p:sp>
        <p:nvSpPr>
          <p:cNvPr id="27" name="Rectangle 26"/>
          <p:cNvSpPr/>
          <p:nvPr/>
        </p:nvSpPr>
        <p:spPr>
          <a:xfrm>
            <a:off x="6695104" y="4812681"/>
            <a:ext cx="2057400" cy="877163"/>
          </a:xfrm>
          <a:prstGeom prst="rect">
            <a:avLst/>
          </a:prstGeom>
          <a:noFill/>
        </p:spPr>
        <p:txBody>
          <a:bodyPr wrap="square">
            <a:spAutoFit/>
          </a:bodyPr>
          <a:lstStyle/>
          <a:p>
            <a:pPr lvl="1">
              <a:spcBef>
                <a:spcPct val="20000"/>
              </a:spcBef>
              <a:buClr>
                <a:srgbClr val="CC00CC"/>
              </a:buClr>
              <a:buFont typeface="Monotype Sorts" pitchFamily="-32" charset="2"/>
              <a:buNone/>
            </a:pPr>
            <a:r>
              <a:rPr lang="en-US" sz="1500" dirty="0" err="1">
                <a:solidFill>
                  <a:srgbClr val="008000"/>
                </a:solidFill>
                <a:latin typeface="Times New Roman" pitchFamily="18" charset="0"/>
                <a:cs typeface="Times New Roman" pitchFamily="18" charset="0"/>
              </a:rPr>
              <a:t>r</a:t>
            </a:r>
            <a:r>
              <a:rPr lang="en-US" sz="1500" baseline="-25000" dirty="0" err="1">
                <a:solidFill>
                  <a:srgbClr val="008000"/>
                </a:solidFill>
                <a:latin typeface="Times New Roman" pitchFamily="18" charset="0"/>
                <a:cs typeface="Times New Roman" pitchFamily="18" charset="0"/>
              </a:rPr>
              <a:t>y</a:t>
            </a:r>
            <a:r>
              <a:rPr lang="en-US" sz="1500" dirty="0">
                <a:solidFill>
                  <a:srgbClr val="008000"/>
                </a:solidFill>
                <a:latin typeface="Times New Roman" pitchFamily="18" charset="0"/>
                <a:cs typeface="Times New Roman" pitchFamily="18" charset="0"/>
              </a:rPr>
              <a:t>  = </a:t>
            </a:r>
            <a:r>
              <a:rPr lang="en-US" sz="1500" dirty="0" err="1">
                <a:solidFill>
                  <a:srgbClr val="008000"/>
                </a:solidFill>
                <a:latin typeface="Times New Roman" pitchFamily="18" charset="0"/>
                <a:cs typeface="Times New Roman" pitchFamily="18" charset="0"/>
              </a:rPr>
              <a:t>r</a:t>
            </a:r>
            <a:r>
              <a:rPr lang="en-US" sz="1500" baseline="-25000" dirty="0" err="1">
                <a:solidFill>
                  <a:srgbClr val="008000"/>
                </a:solidFill>
                <a:latin typeface="Times New Roman" pitchFamily="18" charset="0"/>
                <a:cs typeface="Times New Roman" pitchFamily="18" charset="0"/>
              </a:rPr>
              <a:t>y</a:t>
            </a:r>
            <a:r>
              <a:rPr lang="en-US" sz="1500" baseline="-25000" dirty="0">
                <a:solidFill>
                  <a:srgbClr val="008000"/>
                </a:solidFill>
                <a:latin typeface="Times New Roman" pitchFamily="18" charset="0"/>
                <a:cs typeface="Times New Roman" pitchFamily="18" charset="0"/>
              </a:rPr>
              <a:t> </a:t>
            </a:r>
            <a:r>
              <a:rPr lang="en-US" sz="1500" dirty="0">
                <a:solidFill>
                  <a:srgbClr val="008000"/>
                </a:solidFill>
                <a:latin typeface="Times New Roman" pitchFamily="18" charset="0"/>
                <a:cs typeface="Times New Roman" pitchFamily="18" charset="0"/>
              </a:rPr>
              <a:t>/2 + </a:t>
            </a:r>
            <a:r>
              <a:rPr lang="en-US" sz="1500" dirty="0" err="1">
                <a:solidFill>
                  <a:srgbClr val="008000"/>
                </a:solidFill>
                <a:latin typeface="Times New Roman" pitchFamily="18" charset="0"/>
                <a:cs typeface="Times New Roman" pitchFamily="18" charset="0"/>
              </a:rPr>
              <a:t>r</a:t>
            </a:r>
            <a:r>
              <a:rPr lang="en-US" sz="1500" baseline="-25000" dirty="0" err="1">
                <a:solidFill>
                  <a:srgbClr val="008000"/>
                </a:solidFill>
                <a:latin typeface="Times New Roman" pitchFamily="18" charset="0"/>
                <a:cs typeface="Times New Roman" pitchFamily="18" charset="0"/>
              </a:rPr>
              <a:t>a</a:t>
            </a:r>
            <a:r>
              <a:rPr lang="en-US" sz="1500" dirty="0">
                <a:solidFill>
                  <a:srgbClr val="008000"/>
                </a:solidFill>
                <a:latin typeface="Times New Roman" pitchFamily="18" charset="0"/>
                <a:cs typeface="Times New Roman" pitchFamily="18" charset="0"/>
              </a:rPr>
              <a:t> /2</a:t>
            </a:r>
          </a:p>
          <a:p>
            <a:pPr lvl="1">
              <a:spcBef>
                <a:spcPct val="20000"/>
              </a:spcBef>
              <a:buClr>
                <a:srgbClr val="CC00CC"/>
              </a:buClr>
              <a:buFont typeface="Monotype Sorts" pitchFamily="-32" charset="2"/>
              <a:buNone/>
            </a:pPr>
            <a:r>
              <a:rPr lang="en-US" sz="1500" dirty="0" err="1">
                <a:solidFill>
                  <a:srgbClr val="008000"/>
                </a:solidFill>
                <a:latin typeface="Times New Roman" pitchFamily="18" charset="0"/>
                <a:cs typeface="Times New Roman" pitchFamily="18" charset="0"/>
              </a:rPr>
              <a:t>r</a:t>
            </a:r>
            <a:r>
              <a:rPr lang="en-US" sz="1500" baseline="-25000" dirty="0" err="1">
                <a:solidFill>
                  <a:srgbClr val="008000"/>
                </a:solidFill>
                <a:latin typeface="Times New Roman" pitchFamily="18" charset="0"/>
                <a:cs typeface="Times New Roman" pitchFamily="18" charset="0"/>
              </a:rPr>
              <a:t>a</a:t>
            </a:r>
            <a:r>
              <a:rPr lang="en-US" sz="1500" dirty="0">
                <a:solidFill>
                  <a:srgbClr val="008000"/>
                </a:solidFill>
                <a:latin typeface="Times New Roman" pitchFamily="18" charset="0"/>
                <a:cs typeface="Times New Roman" pitchFamily="18" charset="0"/>
              </a:rPr>
              <a:t>  = </a:t>
            </a:r>
            <a:r>
              <a:rPr lang="en-US" sz="1500" dirty="0" err="1">
                <a:solidFill>
                  <a:srgbClr val="008000"/>
                </a:solidFill>
                <a:latin typeface="Times New Roman" pitchFamily="18" charset="0"/>
                <a:cs typeface="Times New Roman" pitchFamily="18" charset="0"/>
              </a:rPr>
              <a:t>r</a:t>
            </a:r>
            <a:r>
              <a:rPr lang="en-US" sz="1500" baseline="-25000" dirty="0" err="1">
                <a:solidFill>
                  <a:srgbClr val="008000"/>
                </a:solidFill>
                <a:latin typeface="Times New Roman" pitchFamily="18" charset="0"/>
                <a:cs typeface="Times New Roman" pitchFamily="18" charset="0"/>
              </a:rPr>
              <a:t>y</a:t>
            </a:r>
            <a:r>
              <a:rPr lang="en-US" sz="1500" baseline="-25000" dirty="0">
                <a:solidFill>
                  <a:srgbClr val="008000"/>
                </a:solidFill>
                <a:latin typeface="Times New Roman" pitchFamily="18" charset="0"/>
                <a:cs typeface="Times New Roman" pitchFamily="18" charset="0"/>
              </a:rPr>
              <a:t> </a:t>
            </a:r>
            <a:r>
              <a:rPr lang="en-US" sz="1500" dirty="0">
                <a:solidFill>
                  <a:srgbClr val="008000"/>
                </a:solidFill>
                <a:latin typeface="Times New Roman" pitchFamily="18" charset="0"/>
                <a:cs typeface="Times New Roman" pitchFamily="18" charset="0"/>
              </a:rPr>
              <a:t>/2 + </a:t>
            </a:r>
            <a:r>
              <a:rPr lang="en-US" sz="1500" dirty="0" err="1">
                <a:solidFill>
                  <a:srgbClr val="008000"/>
                </a:solidFill>
                <a:latin typeface="Times New Roman" pitchFamily="18" charset="0"/>
                <a:cs typeface="Times New Roman" pitchFamily="18" charset="0"/>
              </a:rPr>
              <a:t>r</a:t>
            </a:r>
            <a:r>
              <a:rPr lang="en-US" sz="1500" baseline="-25000" dirty="0" err="1">
                <a:solidFill>
                  <a:srgbClr val="008000"/>
                </a:solidFill>
                <a:latin typeface="Times New Roman" pitchFamily="18" charset="0"/>
                <a:cs typeface="Times New Roman" pitchFamily="18" charset="0"/>
              </a:rPr>
              <a:t>m</a:t>
            </a:r>
            <a:endParaRPr lang="en-US" sz="1500" baseline="-25000" dirty="0">
              <a:solidFill>
                <a:srgbClr val="008000"/>
              </a:solidFill>
              <a:latin typeface="Times New Roman" pitchFamily="18" charset="0"/>
              <a:cs typeface="Times New Roman" pitchFamily="18" charset="0"/>
            </a:endParaRPr>
          </a:p>
          <a:p>
            <a:pPr lvl="1">
              <a:spcBef>
                <a:spcPct val="20000"/>
              </a:spcBef>
              <a:buClr>
                <a:srgbClr val="CC00CC"/>
              </a:buClr>
              <a:buFont typeface="Monotype Sorts" pitchFamily="-32" charset="2"/>
              <a:buNone/>
            </a:pPr>
            <a:r>
              <a:rPr lang="en-US" sz="1500" dirty="0" err="1">
                <a:solidFill>
                  <a:srgbClr val="008000"/>
                </a:solidFill>
                <a:latin typeface="Times New Roman" pitchFamily="18" charset="0"/>
                <a:cs typeface="Times New Roman" pitchFamily="18" charset="0"/>
              </a:rPr>
              <a:t>r</a:t>
            </a:r>
            <a:r>
              <a:rPr lang="en-US" sz="1500" baseline="-25000" dirty="0" err="1">
                <a:solidFill>
                  <a:srgbClr val="008000"/>
                </a:solidFill>
                <a:latin typeface="Times New Roman" pitchFamily="18" charset="0"/>
                <a:cs typeface="Times New Roman" pitchFamily="18" charset="0"/>
              </a:rPr>
              <a:t>m</a:t>
            </a:r>
            <a:r>
              <a:rPr lang="en-US" sz="1500" dirty="0">
                <a:solidFill>
                  <a:srgbClr val="008000"/>
                </a:solidFill>
                <a:latin typeface="Times New Roman" pitchFamily="18" charset="0"/>
                <a:cs typeface="Times New Roman" pitchFamily="18" charset="0"/>
              </a:rPr>
              <a:t> = </a:t>
            </a:r>
            <a:r>
              <a:rPr lang="en-US" sz="1500" dirty="0" err="1">
                <a:solidFill>
                  <a:srgbClr val="008000"/>
                </a:solidFill>
                <a:latin typeface="Times New Roman" pitchFamily="18" charset="0"/>
                <a:cs typeface="Times New Roman" pitchFamily="18" charset="0"/>
              </a:rPr>
              <a:t>r</a:t>
            </a:r>
            <a:r>
              <a:rPr lang="en-US" sz="1500" baseline="-25000" dirty="0" err="1">
                <a:solidFill>
                  <a:srgbClr val="008000"/>
                </a:solidFill>
                <a:latin typeface="Times New Roman" pitchFamily="18" charset="0"/>
                <a:cs typeface="Times New Roman" pitchFamily="18" charset="0"/>
              </a:rPr>
              <a:t>a</a:t>
            </a:r>
            <a:r>
              <a:rPr lang="en-US" sz="1500" dirty="0">
                <a:solidFill>
                  <a:srgbClr val="008000"/>
                </a:solidFill>
                <a:latin typeface="Times New Roman" pitchFamily="18" charset="0"/>
                <a:cs typeface="Times New Roman" pitchFamily="18" charset="0"/>
              </a:rPr>
              <a:t> /2</a:t>
            </a:r>
          </a:p>
        </p:txBody>
      </p:sp>
      <mc:AlternateContent xmlns:mc="http://schemas.openxmlformats.org/markup-compatibility/2006" xmlns:a14="http://schemas.microsoft.com/office/drawing/2010/main">
        <mc:Choice Requires="a14">
          <p:sp>
            <p:nvSpPr>
              <p:cNvPr id="8" name="TextBox 7"/>
              <p:cNvSpPr txBox="1"/>
              <p:nvPr/>
            </p:nvSpPr>
            <p:spPr>
              <a:xfrm>
                <a:off x="5053406" y="4627776"/>
                <a:ext cx="1387873" cy="830997"/>
              </a:xfrm>
              <a:prstGeom prst="rect">
                <a:avLst/>
              </a:prstGeom>
              <a:noFill/>
            </p:spPr>
            <p:txBody>
              <a:bodyPr wrap="square" rtlCol="0">
                <a:spAutoFit/>
              </a:bodyPr>
              <a:lstStyle/>
              <a:p>
                <a14:m>
                  <m:oMath xmlns:m="http://schemas.openxmlformats.org/officeDocument/2006/math">
                    <m:sSub>
                      <m:sSubPr>
                        <m:ctrlPr>
                          <a:rPr lang="en-US" sz="1200" i="1" dirty="0">
                            <a:solidFill>
                              <a:srgbClr val="008000"/>
                            </a:solidFill>
                            <a:latin typeface="Cambria Math" panose="02040503050406030204" pitchFamily="18" charset="0"/>
                            <a:cs typeface="Arial" pitchFamily="34" charset="0"/>
                          </a:rPr>
                        </m:ctrlPr>
                      </m:sSubPr>
                      <m:e>
                        <m:r>
                          <a:rPr lang="en-US" sz="1200" i="1" dirty="0">
                            <a:solidFill>
                              <a:srgbClr val="008000"/>
                            </a:solidFill>
                            <a:latin typeface="Cambria Math"/>
                            <a:cs typeface="Arial" pitchFamily="34" charset="0"/>
                          </a:rPr>
                          <m:t>𝒅</m:t>
                        </m:r>
                      </m:e>
                      <m:sub>
                        <m:r>
                          <a:rPr lang="en-US" sz="1200" i="1" dirty="0">
                            <a:solidFill>
                              <a:srgbClr val="008000"/>
                            </a:solidFill>
                            <a:latin typeface="Cambria Math"/>
                            <a:cs typeface="Arial" pitchFamily="34" charset="0"/>
                          </a:rPr>
                          <m:t>𝒊</m:t>
                        </m:r>
                      </m:sub>
                    </m:sSub>
                  </m:oMath>
                </a14:m>
                <a:r>
                  <a:rPr lang="en-US" sz="1200" dirty="0">
                    <a:solidFill>
                      <a:srgbClr val="008000"/>
                    </a:solidFill>
                    <a:latin typeface="Arial" pitchFamily="34" charset="0"/>
                    <a:cs typeface="Arial" pitchFamily="34" charset="0"/>
                  </a:rPr>
                  <a:t> = number of out-links (or “out-degree”) of node </a:t>
                </a:r>
                <a14:m>
                  <m:oMath xmlns:m="http://schemas.openxmlformats.org/officeDocument/2006/math">
                    <m:r>
                      <a:rPr lang="en-US" sz="1200" i="1" dirty="0">
                        <a:solidFill>
                          <a:srgbClr val="008000"/>
                        </a:solidFill>
                        <a:latin typeface="Cambria Math"/>
                        <a:cs typeface="Arial" pitchFamily="34" charset="0"/>
                      </a:rPr>
                      <m:t>𝒊</m:t>
                    </m:r>
                  </m:oMath>
                </a14:m>
                <a:endParaRPr lang="en-US" sz="1200" dirty="0">
                  <a:solidFill>
                    <a:srgbClr val="008000"/>
                  </a:solidFill>
                  <a:latin typeface="Arial" pitchFamily="34" charset="0"/>
                  <a:cs typeface="Arial" pitchFamily="34" charset="0"/>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5053406" y="4627776"/>
                <a:ext cx="1387873" cy="830997"/>
              </a:xfrm>
              <a:prstGeom prst="rect">
                <a:avLst/>
              </a:prstGeom>
              <a:blipFill>
                <a:blip r:embed="rId6"/>
                <a:stretch>
                  <a:fillRect r="-909" b="-4478"/>
                </a:stretch>
              </a:blipFill>
            </p:spPr>
            <p:txBody>
              <a:bodyPr/>
              <a:lstStyle/>
              <a:p>
                <a:r>
                  <a:rPr lang="en-US">
                    <a:noFill/>
                  </a:rPr>
                  <a:t> </a:t>
                </a:r>
              </a:p>
            </p:txBody>
          </p:sp>
        </mc:Fallback>
      </mc:AlternateContent>
      <p:sp>
        <p:nvSpPr>
          <p:cNvPr id="4" name="Slide Number Placeholder 3"/>
          <p:cNvSpPr>
            <a:spLocks noGrp="1"/>
          </p:cNvSpPr>
          <p:nvPr>
            <p:ph type="sldNum" sz="quarter" idx="10"/>
          </p:nvPr>
        </p:nvSpPr>
        <p:spPr/>
        <p:txBody>
          <a:bodyPr/>
          <a:lstStyle/>
          <a:p>
            <a:fld id="{95C605C4-1F5B-4B2B-8458-3FC432AF1FAC}" type="slidenum">
              <a:rPr lang="en-US" smtClean="0"/>
              <a:t>16</a:t>
            </a:fld>
            <a:endParaRPr lang="en-US"/>
          </a:p>
        </p:txBody>
      </p:sp>
      <p:sp>
        <p:nvSpPr>
          <p:cNvPr id="5" name="TextBox 4">
            <a:extLst>
              <a:ext uri="{FF2B5EF4-FFF2-40B4-BE49-F238E27FC236}">
                <a16:creationId xmlns:a16="http://schemas.microsoft.com/office/drawing/2014/main" id="{CD221421-C229-8B48-9552-DF7400183835}"/>
              </a:ext>
            </a:extLst>
          </p:cNvPr>
          <p:cNvSpPr txBox="1"/>
          <p:nvPr/>
        </p:nvSpPr>
        <p:spPr>
          <a:xfrm>
            <a:off x="1903525" y="5689844"/>
            <a:ext cx="1342446" cy="584775"/>
          </a:xfrm>
          <a:prstGeom prst="rect">
            <a:avLst/>
          </a:prstGeom>
          <a:noFill/>
        </p:spPr>
        <p:txBody>
          <a:bodyPr wrap="square" rtlCol="0">
            <a:spAutoFit/>
          </a:bodyPr>
          <a:lstStyle/>
          <a:p>
            <a:r>
              <a:rPr lang="en-US" b="0" dirty="0">
                <a:solidFill>
                  <a:srgbClr val="00B050"/>
                </a:solidFill>
              </a:rPr>
              <a:t>Importance of j</a:t>
            </a:r>
          </a:p>
        </p:txBody>
      </p:sp>
      <p:sp>
        <p:nvSpPr>
          <p:cNvPr id="25" name="Line 7">
            <a:extLst>
              <a:ext uri="{FF2B5EF4-FFF2-40B4-BE49-F238E27FC236}">
                <a16:creationId xmlns:a16="http://schemas.microsoft.com/office/drawing/2014/main" id="{4726C503-B3BE-7E42-BB19-8675618E8610}"/>
              </a:ext>
            </a:extLst>
          </p:cNvPr>
          <p:cNvSpPr>
            <a:spLocks noChangeShapeType="1"/>
          </p:cNvSpPr>
          <p:nvPr/>
        </p:nvSpPr>
        <p:spPr bwMode="auto">
          <a:xfrm flipV="1">
            <a:off x="2976021" y="4952999"/>
            <a:ext cx="290768" cy="736842"/>
          </a:xfrm>
          <a:prstGeom prst="line">
            <a:avLst/>
          </a:prstGeom>
          <a:noFill/>
          <a:ln w="19050">
            <a:solidFill>
              <a:srgbClr val="00B050"/>
            </a:solidFill>
            <a:round/>
            <a:headEnd/>
            <a:tailEnd type="stealth" w="lg" len="lg"/>
          </a:ln>
        </p:spPr>
        <p:txBody>
          <a:bodyPr wrap="none" anchor="ctr"/>
          <a:lstStyle/>
          <a:p>
            <a:endParaRPr lang="en-US" sz="1200">
              <a:solidFill>
                <a:schemeClr val="bg1">
                  <a:lumMod val="95000"/>
                  <a:lumOff val="5000"/>
                </a:schemeClr>
              </a:solidFill>
              <a:latin typeface="Times New Roman" pitchFamily="18" charset="0"/>
              <a:cs typeface="Times New Roman" pitchFamily="18" charset="0"/>
            </a:endParaRPr>
          </a:p>
        </p:txBody>
      </p:sp>
      <p:sp>
        <p:nvSpPr>
          <p:cNvPr id="26" name="TextBox 25">
            <a:extLst>
              <a:ext uri="{FF2B5EF4-FFF2-40B4-BE49-F238E27FC236}">
                <a16:creationId xmlns:a16="http://schemas.microsoft.com/office/drawing/2014/main" id="{AA9C6914-DEAB-8949-87E9-E09A8F475F43}"/>
              </a:ext>
            </a:extLst>
          </p:cNvPr>
          <p:cNvSpPr txBox="1"/>
          <p:nvPr/>
        </p:nvSpPr>
        <p:spPr>
          <a:xfrm>
            <a:off x="3313188" y="5561354"/>
            <a:ext cx="2846686" cy="830997"/>
          </a:xfrm>
          <a:prstGeom prst="rect">
            <a:avLst/>
          </a:prstGeom>
          <a:noFill/>
        </p:spPr>
        <p:txBody>
          <a:bodyPr wrap="square" rtlCol="0">
            <a:spAutoFit/>
          </a:bodyPr>
          <a:lstStyle/>
          <a:p>
            <a:r>
              <a:rPr lang="en-US" b="0" dirty="0">
                <a:solidFill>
                  <a:srgbClr val="00B050"/>
                </a:solidFill>
              </a:rPr>
              <a:t>Sum of </a:t>
            </a:r>
            <a:r>
              <a:rPr lang="en-US" b="0" dirty="0" err="1">
                <a:solidFill>
                  <a:srgbClr val="00B050"/>
                </a:solidFill>
              </a:rPr>
              <a:t>importances</a:t>
            </a:r>
            <a:r>
              <a:rPr lang="en-US" b="0" dirty="0">
                <a:solidFill>
                  <a:srgbClr val="00B050"/>
                </a:solidFill>
              </a:rPr>
              <a:t> of pages linking to j, each divided by number of out-links</a:t>
            </a:r>
          </a:p>
        </p:txBody>
      </p:sp>
      <p:sp>
        <p:nvSpPr>
          <p:cNvPr id="37" name="Line 7">
            <a:extLst>
              <a:ext uri="{FF2B5EF4-FFF2-40B4-BE49-F238E27FC236}">
                <a16:creationId xmlns:a16="http://schemas.microsoft.com/office/drawing/2014/main" id="{0D9140A7-005C-FF4E-A473-92735FF6F9B4}"/>
              </a:ext>
            </a:extLst>
          </p:cNvPr>
          <p:cNvSpPr>
            <a:spLocks noChangeShapeType="1"/>
          </p:cNvSpPr>
          <p:nvPr/>
        </p:nvSpPr>
        <p:spPr bwMode="auto">
          <a:xfrm flipV="1">
            <a:off x="4386256" y="5418048"/>
            <a:ext cx="57152" cy="214805"/>
          </a:xfrm>
          <a:prstGeom prst="line">
            <a:avLst/>
          </a:prstGeom>
          <a:noFill/>
          <a:ln w="19050">
            <a:solidFill>
              <a:srgbClr val="00B050"/>
            </a:solidFill>
            <a:round/>
            <a:headEnd/>
            <a:tailEnd type="stealth" w="lg" len="lg"/>
          </a:ln>
        </p:spPr>
        <p:txBody>
          <a:bodyPr wrap="none" anchor="ctr"/>
          <a:lstStyle/>
          <a:p>
            <a:endParaRPr lang="en-US" sz="1200">
              <a:solidFill>
                <a:schemeClr val="bg1">
                  <a:lumMod val="95000"/>
                  <a:lumOff val="5000"/>
                </a:schemeClr>
              </a:solidFill>
              <a:latin typeface="Times New Roman" pitchFamily="18" charset="0"/>
              <a:cs typeface="Times New Roman" pitchFamily="18" charset="0"/>
            </a:endParaRPr>
          </a:p>
        </p:txBody>
      </p:sp>
      <p:sp>
        <p:nvSpPr>
          <p:cNvPr id="38" name="Left Brace 37">
            <a:extLst>
              <a:ext uri="{FF2B5EF4-FFF2-40B4-BE49-F238E27FC236}">
                <a16:creationId xmlns:a16="http://schemas.microsoft.com/office/drawing/2014/main" id="{688E0B22-E91D-C54E-974D-BA511E94C35D}"/>
              </a:ext>
            </a:extLst>
          </p:cNvPr>
          <p:cNvSpPr/>
          <p:nvPr/>
        </p:nvSpPr>
        <p:spPr>
          <a:xfrm rot="16200000">
            <a:off x="4311234" y="4781306"/>
            <a:ext cx="271611" cy="927935"/>
          </a:xfrm>
          <a:prstGeom prst="leftBrace">
            <a:avLst/>
          </a:prstGeom>
          <a:ln w="2540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44" name="Picture 43">
            <a:extLst>
              <a:ext uri="{FF2B5EF4-FFF2-40B4-BE49-F238E27FC236}">
                <a16:creationId xmlns:a16="http://schemas.microsoft.com/office/drawing/2014/main" id="{56C17FC1-E904-2045-8A67-AD3CF7A1D5F0}"/>
              </a:ext>
            </a:extLst>
          </p:cNvPr>
          <p:cNvPicPr>
            <a:picLocks noChangeAspect="1"/>
          </p:cNvPicPr>
          <p:nvPr/>
        </p:nvPicPr>
        <p:blipFill>
          <a:blip r:embed="rId7"/>
          <a:stretch>
            <a:fillRect/>
          </a:stretch>
        </p:blipFill>
        <p:spPr>
          <a:xfrm>
            <a:off x="26008" y="3824521"/>
            <a:ext cx="3029345" cy="1634252"/>
          </a:xfrm>
          <a:prstGeom prst="rect">
            <a:avLst/>
          </a:prstGeom>
        </p:spPr>
      </p:pic>
      <p:sp>
        <p:nvSpPr>
          <p:cNvPr id="36" name="TextBox 35">
            <a:extLst>
              <a:ext uri="{FF2B5EF4-FFF2-40B4-BE49-F238E27FC236}">
                <a16:creationId xmlns:a16="http://schemas.microsoft.com/office/drawing/2014/main" id="{54C46634-E3FA-2C4B-834E-F491855F7F22}"/>
              </a:ext>
            </a:extLst>
          </p:cNvPr>
          <p:cNvSpPr txBox="1"/>
          <p:nvPr/>
        </p:nvSpPr>
        <p:spPr>
          <a:xfrm>
            <a:off x="2419317" y="6398189"/>
            <a:ext cx="4021962" cy="338554"/>
          </a:xfrm>
          <a:prstGeom prst="rect">
            <a:avLst/>
          </a:prstGeom>
          <a:noFill/>
        </p:spPr>
        <p:txBody>
          <a:bodyPr wrap="square" rtlCol="0">
            <a:spAutoFit/>
          </a:bodyPr>
          <a:lstStyle/>
          <a:p>
            <a:r>
              <a:rPr lang="en-US" u="sng" dirty="0">
                <a:solidFill>
                  <a:schemeClr val="bg1"/>
                </a:solidFill>
              </a:rPr>
              <a:t>“Simplified PageRank”</a:t>
            </a:r>
          </a:p>
        </p:txBody>
      </p:sp>
    </p:spTree>
    <p:extLst>
      <p:ext uri="{BB962C8B-B14F-4D97-AF65-F5344CB8AC3E}">
        <p14:creationId xmlns:p14="http://schemas.microsoft.com/office/powerpoint/2010/main" val="413072878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2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pPr>
              <a:defRPr/>
            </a:pPr>
            <a:r>
              <a:rPr lang="en-US" dirty="0">
                <a:solidFill>
                  <a:schemeClr val="bg1">
                    <a:lumMod val="95000"/>
                    <a:lumOff val="5000"/>
                  </a:schemeClr>
                </a:solidFill>
              </a:rPr>
              <a:t>Solving the Flow Equations</a:t>
            </a:r>
          </a:p>
        </p:txBody>
      </p:sp>
      <mc:AlternateContent xmlns:mc="http://schemas.openxmlformats.org/markup-compatibility/2006">
        <mc:Choice xmlns:a14="http://schemas.microsoft.com/office/drawing/2010/main" Requires="a14">
          <p:sp>
            <p:nvSpPr>
              <p:cNvPr id="11267" name="Rectangle 3"/>
              <p:cNvSpPr>
                <a:spLocks noGrp="1" noChangeArrowheads="1"/>
              </p:cNvSpPr>
              <p:nvPr>
                <p:ph type="body" idx="1"/>
              </p:nvPr>
            </p:nvSpPr>
            <p:spPr>
              <a:xfrm>
                <a:off x="304800" y="1219200"/>
                <a:ext cx="7555367" cy="4876800"/>
              </a:xfrm>
            </p:spPr>
            <p:txBody>
              <a:bodyPr>
                <a:normAutofit fontScale="92500"/>
              </a:bodyPr>
              <a:lstStyle/>
              <a:p>
                <a:r>
                  <a:rPr lang="en-US" b="1" dirty="0">
                    <a:solidFill>
                      <a:srgbClr val="0000FF"/>
                    </a:solidFill>
                  </a:rPr>
                  <a:t>3 equations, 3 unknowns, 1 redundant equation</a:t>
                </a:r>
              </a:p>
              <a:p>
                <a:pPr lvl="1"/>
                <a:r>
                  <a:rPr lang="en-US" dirty="0"/>
                  <a:t>No unique solution</a:t>
                </a:r>
              </a:p>
              <a:p>
                <a:pPr lvl="1"/>
                <a:r>
                  <a:rPr lang="en-US" dirty="0"/>
                  <a:t>All solutions are </a:t>
                </a:r>
                <a:r>
                  <a:rPr lang="en-US" dirty="0" err="1"/>
                  <a:t>rescalings</a:t>
                </a:r>
                <a:r>
                  <a:rPr lang="en-US" dirty="0"/>
                  <a:t> of each other</a:t>
                </a:r>
              </a:p>
              <a:p>
                <a:r>
                  <a:rPr lang="en-US" b="1" dirty="0">
                    <a:solidFill>
                      <a:srgbClr val="008000"/>
                    </a:solidFill>
                  </a:rPr>
                  <a:t>Additional constraint forces uniqueness:</a:t>
                </a:r>
              </a:p>
              <a:p>
                <a:pPr lvl="1"/>
                <a14:m>
                  <m:oMath xmlns:m="http://schemas.openxmlformats.org/officeDocument/2006/math">
                    <m:sSub>
                      <m:sSubPr>
                        <m:ctrlPr>
                          <a:rPr lang="en-US" b="1" i="1" dirty="0" smtClean="0">
                            <a:latin typeface="Cambria Math" panose="02040503050406030204" pitchFamily="18" charset="0"/>
                            <a:cs typeface="Arial" pitchFamily="34" charset="0"/>
                          </a:rPr>
                        </m:ctrlPr>
                      </m:sSubPr>
                      <m:e>
                        <m:r>
                          <a:rPr lang="en-US" b="1" i="1" dirty="0" smtClean="0">
                            <a:latin typeface="Cambria Math"/>
                            <a:cs typeface="Arial" pitchFamily="34" charset="0"/>
                          </a:rPr>
                          <m:t>𝒓</m:t>
                        </m:r>
                      </m:e>
                      <m:sub>
                        <m:r>
                          <a:rPr lang="en-US" b="1" i="1" dirty="0" smtClean="0">
                            <a:latin typeface="Cambria Math"/>
                            <a:cs typeface="Arial" pitchFamily="34" charset="0"/>
                          </a:rPr>
                          <m:t>𝒚</m:t>
                        </m:r>
                      </m:sub>
                    </m:sSub>
                    <m:r>
                      <a:rPr lang="en-US" b="1" i="1" dirty="0" smtClean="0">
                        <a:latin typeface="Cambria Math"/>
                        <a:cs typeface="Arial" pitchFamily="34" charset="0"/>
                      </a:rPr>
                      <m:t> +</m:t>
                    </m:r>
                    <m:sSub>
                      <m:sSubPr>
                        <m:ctrlPr>
                          <a:rPr lang="en-US" b="1" i="1" dirty="0" smtClean="0">
                            <a:latin typeface="Cambria Math" panose="02040503050406030204" pitchFamily="18" charset="0"/>
                            <a:cs typeface="Arial" pitchFamily="34" charset="0"/>
                          </a:rPr>
                        </m:ctrlPr>
                      </m:sSubPr>
                      <m:e>
                        <m:r>
                          <a:rPr lang="en-US" b="1" i="1" dirty="0" smtClean="0">
                            <a:latin typeface="Cambria Math"/>
                            <a:cs typeface="Arial" pitchFamily="34" charset="0"/>
                          </a:rPr>
                          <m:t>𝒓</m:t>
                        </m:r>
                      </m:e>
                      <m:sub>
                        <m:r>
                          <a:rPr lang="en-US" b="1" i="1" dirty="0" smtClean="0">
                            <a:latin typeface="Cambria Math"/>
                            <a:cs typeface="Arial" pitchFamily="34" charset="0"/>
                          </a:rPr>
                          <m:t>𝒂</m:t>
                        </m:r>
                      </m:sub>
                    </m:sSub>
                    <m:r>
                      <a:rPr lang="en-US" b="1" i="1" dirty="0" smtClean="0">
                        <a:latin typeface="Cambria Math"/>
                        <a:cs typeface="Arial" pitchFamily="34" charset="0"/>
                      </a:rPr>
                      <m:t>+ </m:t>
                    </m:r>
                    <m:sSub>
                      <m:sSubPr>
                        <m:ctrlPr>
                          <a:rPr lang="en-US" b="1" i="1" dirty="0" smtClean="0">
                            <a:latin typeface="Cambria Math" panose="02040503050406030204" pitchFamily="18" charset="0"/>
                            <a:cs typeface="Arial" pitchFamily="34" charset="0"/>
                          </a:rPr>
                        </m:ctrlPr>
                      </m:sSubPr>
                      <m:e>
                        <m:r>
                          <a:rPr lang="en-US" b="1" i="1" dirty="0" err="1" smtClean="0">
                            <a:latin typeface="Cambria Math"/>
                            <a:cs typeface="Arial" pitchFamily="34" charset="0"/>
                          </a:rPr>
                          <m:t>𝒓</m:t>
                        </m:r>
                      </m:e>
                      <m:sub>
                        <m:r>
                          <a:rPr lang="en-US" b="1" i="1" dirty="0" smtClean="0">
                            <a:latin typeface="Cambria Math"/>
                            <a:cs typeface="Arial" pitchFamily="34" charset="0"/>
                          </a:rPr>
                          <m:t>𝒎</m:t>
                        </m:r>
                      </m:sub>
                    </m:sSub>
                    <m:r>
                      <a:rPr lang="en-US" b="1" i="1" dirty="0" smtClean="0">
                        <a:latin typeface="Cambria Math"/>
                        <a:cs typeface="Arial" pitchFamily="34" charset="0"/>
                      </a:rPr>
                      <m:t> = </m:t>
                    </m:r>
                    <m:r>
                      <a:rPr lang="en-US" b="1" i="1" dirty="0" smtClean="0">
                        <a:latin typeface="Cambria Math"/>
                        <a:cs typeface="Arial" pitchFamily="34" charset="0"/>
                      </a:rPr>
                      <m:t>𝟏</m:t>
                    </m:r>
                  </m:oMath>
                </a14:m>
                <a:endParaRPr lang="en-US" b="1" i="1" dirty="0">
                  <a:latin typeface="Arial" pitchFamily="34" charset="0"/>
                  <a:cs typeface="Arial" pitchFamily="34" charset="0"/>
                </a:endParaRPr>
              </a:p>
              <a:p>
                <a:pPr lvl="1"/>
                <a:r>
                  <a:rPr lang="en-US" b="1" dirty="0">
                    <a:solidFill>
                      <a:srgbClr val="008000"/>
                    </a:solidFill>
                    <a:cs typeface="Arial" pitchFamily="34" charset="0"/>
                  </a:rPr>
                  <a:t>Solution </a:t>
                </a:r>
                <a:r>
                  <a:rPr lang="en-US" dirty="0">
                    <a:solidFill>
                      <a:srgbClr val="008000"/>
                    </a:solidFill>
                    <a:cs typeface="Arial" pitchFamily="34" charset="0"/>
                  </a:rPr>
                  <a:t>(via substitution, calculations are skipped)</a:t>
                </a:r>
                <a:r>
                  <a:rPr lang="en-US" b="1" dirty="0">
                    <a:solidFill>
                      <a:srgbClr val="008000"/>
                    </a:solidFill>
                    <a:cs typeface="Arial" pitchFamily="34" charset="0"/>
                  </a:rPr>
                  <a:t>:</a:t>
                </a:r>
                <a:r>
                  <a:rPr lang="en-US" b="1" dirty="0">
                    <a:cs typeface="Arial" pitchFamily="34" charset="0"/>
                  </a:rPr>
                  <a:t> </a:t>
                </a:r>
                <a:br>
                  <a:rPr lang="en-US" b="1" dirty="0">
                    <a:cs typeface="Arial" pitchFamily="34" charset="0"/>
                  </a:rPr>
                </a:br>
                <a14:m>
                  <m:oMath xmlns:m="http://schemas.openxmlformats.org/officeDocument/2006/math">
                    <m:sSub>
                      <m:sSubPr>
                        <m:ctrlPr>
                          <a:rPr lang="en-US" b="1" i="1" dirty="0" smtClean="0">
                            <a:latin typeface="Cambria Math" panose="02040503050406030204" pitchFamily="18" charset="0"/>
                            <a:cs typeface="Arial" pitchFamily="34" charset="0"/>
                          </a:rPr>
                        </m:ctrlPr>
                      </m:sSubPr>
                      <m:e>
                        <m:r>
                          <a:rPr lang="en-US" b="1" i="1" dirty="0" smtClean="0">
                            <a:latin typeface="Cambria Math"/>
                            <a:cs typeface="Arial" pitchFamily="34" charset="0"/>
                          </a:rPr>
                          <m:t>𝒓</m:t>
                        </m:r>
                      </m:e>
                      <m:sub>
                        <m:r>
                          <a:rPr lang="en-US" b="1" i="1" dirty="0" smtClean="0">
                            <a:latin typeface="Cambria Math"/>
                            <a:cs typeface="Arial" pitchFamily="34" charset="0"/>
                          </a:rPr>
                          <m:t>𝒚</m:t>
                        </m:r>
                      </m:sub>
                    </m:sSub>
                    <m:r>
                      <a:rPr lang="en-US" b="1" i="1" dirty="0" smtClean="0">
                        <a:latin typeface="Cambria Math"/>
                        <a:cs typeface="Arial" pitchFamily="34" charset="0"/>
                      </a:rPr>
                      <m:t> =</m:t>
                    </m:r>
                    <m:f>
                      <m:fPr>
                        <m:ctrlPr>
                          <a:rPr lang="en-US" b="1" i="1" dirty="0" smtClean="0">
                            <a:latin typeface="Cambria Math" panose="02040503050406030204" pitchFamily="18" charset="0"/>
                            <a:cs typeface="Arial" pitchFamily="34" charset="0"/>
                          </a:rPr>
                        </m:ctrlPr>
                      </m:fPr>
                      <m:num>
                        <m:r>
                          <a:rPr lang="en-US" b="1" i="1" dirty="0" smtClean="0">
                            <a:latin typeface="Cambria Math"/>
                            <a:cs typeface="Arial" pitchFamily="34" charset="0"/>
                          </a:rPr>
                          <m:t>𝟐</m:t>
                        </m:r>
                      </m:num>
                      <m:den>
                        <m:r>
                          <a:rPr lang="en-US" b="1" i="1" dirty="0" smtClean="0">
                            <a:latin typeface="Cambria Math"/>
                            <a:cs typeface="Arial" pitchFamily="34" charset="0"/>
                          </a:rPr>
                          <m:t>𝟓</m:t>
                        </m:r>
                      </m:den>
                    </m:f>
                    <m:r>
                      <a:rPr lang="en-US" b="1" i="1" dirty="0" smtClean="0">
                        <a:latin typeface="Cambria Math"/>
                        <a:cs typeface="Arial" pitchFamily="34" charset="0"/>
                      </a:rPr>
                      <m:t>,  </m:t>
                    </m:r>
                    <m:sSub>
                      <m:sSubPr>
                        <m:ctrlPr>
                          <a:rPr lang="en-US" b="1" i="1" dirty="0" smtClean="0">
                            <a:latin typeface="Cambria Math" panose="02040503050406030204" pitchFamily="18" charset="0"/>
                            <a:cs typeface="Arial" pitchFamily="34" charset="0"/>
                          </a:rPr>
                        </m:ctrlPr>
                      </m:sSubPr>
                      <m:e>
                        <m:r>
                          <a:rPr lang="en-US" b="1" i="1" dirty="0" err="1" smtClean="0">
                            <a:latin typeface="Cambria Math"/>
                            <a:cs typeface="Arial" pitchFamily="34" charset="0"/>
                          </a:rPr>
                          <m:t>𝒓</m:t>
                        </m:r>
                      </m:e>
                      <m:sub>
                        <m:r>
                          <a:rPr lang="en-US" b="1" i="1" dirty="0" smtClean="0">
                            <a:latin typeface="Cambria Math"/>
                            <a:cs typeface="Arial" pitchFamily="34" charset="0"/>
                          </a:rPr>
                          <m:t>𝒂</m:t>
                        </m:r>
                      </m:sub>
                    </m:sSub>
                    <m:r>
                      <a:rPr lang="en-US" b="1" i="1" dirty="0" smtClean="0">
                        <a:latin typeface="Cambria Math"/>
                        <a:cs typeface="Arial" pitchFamily="34" charset="0"/>
                      </a:rPr>
                      <m:t> =</m:t>
                    </m:r>
                    <m:f>
                      <m:fPr>
                        <m:ctrlPr>
                          <a:rPr lang="en-US" b="1" i="1" dirty="0" smtClean="0">
                            <a:latin typeface="Cambria Math" panose="02040503050406030204" pitchFamily="18" charset="0"/>
                            <a:cs typeface="Arial" pitchFamily="34" charset="0"/>
                          </a:rPr>
                        </m:ctrlPr>
                      </m:fPr>
                      <m:num>
                        <m:r>
                          <a:rPr lang="en-US" b="1" i="1" dirty="0" smtClean="0">
                            <a:latin typeface="Cambria Math"/>
                            <a:cs typeface="Arial" pitchFamily="34" charset="0"/>
                          </a:rPr>
                          <m:t>𝟐</m:t>
                        </m:r>
                      </m:num>
                      <m:den>
                        <m:r>
                          <a:rPr lang="en-US" b="1" i="1" dirty="0" smtClean="0">
                            <a:latin typeface="Cambria Math"/>
                            <a:cs typeface="Arial" pitchFamily="34" charset="0"/>
                          </a:rPr>
                          <m:t>𝟓</m:t>
                        </m:r>
                      </m:den>
                    </m:f>
                    <m:r>
                      <a:rPr lang="en-US" b="1" i="1" dirty="0" smtClean="0">
                        <a:latin typeface="Cambria Math"/>
                        <a:cs typeface="Arial" pitchFamily="34" charset="0"/>
                      </a:rPr>
                      <m:t>,  </m:t>
                    </m:r>
                    <m:sSub>
                      <m:sSubPr>
                        <m:ctrlPr>
                          <a:rPr lang="en-US" b="1" i="1" dirty="0" smtClean="0">
                            <a:latin typeface="Cambria Math" panose="02040503050406030204" pitchFamily="18" charset="0"/>
                            <a:cs typeface="Arial" pitchFamily="34" charset="0"/>
                          </a:rPr>
                        </m:ctrlPr>
                      </m:sSubPr>
                      <m:e>
                        <m:r>
                          <a:rPr lang="en-US" b="1" i="1" dirty="0" err="1" smtClean="0">
                            <a:latin typeface="Cambria Math"/>
                            <a:cs typeface="Arial" pitchFamily="34" charset="0"/>
                          </a:rPr>
                          <m:t>𝒓</m:t>
                        </m:r>
                      </m:e>
                      <m:sub>
                        <m:r>
                          <a:rPr lang="en-US" b="1" i="1" dirty="0" smtClean="0">
                            <a:latin typeface="Cambria Math"/>
                            <a:cs typeface="Arial" pitchFamily="34" charset="0"/>
                          </a:rPr>
                          <m:t>𝒎</m:t>
                        </m:r>
                      </m:sub>
                    </m:sSub>
                    <m:r>
                      <a:rPr lang="en-US" b="1" i="1" dirty="0" smtClean="0">
                        <a:latin typeface="Cambria Math"/>
                        <a:cs typeface="Arial" pitchFamily="34" charset="0"/>
                      </a:rPr>
                      <m:t> =</m:t>
                    </m:r>
                    <m:f>
                      <m:fPr>
                        <m:ctrlPr>
                          <a:rPr lang="en-US" b="1" i="1" dirty="0" smtClean="0">
                            <a:latin typeface="Cambria Math" panose="02040503050406030204" pitchFamily="18" charset="0"/>
                            <a:cs typeface="Arial" pitchFamily="34" charset="0"/>
                          </a:rPr>
                        </m:ctrlPr>
                      </m:fPr>
                      <m:num>
                        <m:r>
                          <a:rPr lang="en-US" b="1" i="1" dirty="0" smtClean="0">
                            <a:latin typeface="Cambria Math"/>
                            <a:cs typeface="Arial" pitchFamily="34" charset="0"/>
                          </a:rPr>
                          <m:t>𝟏</m:t>
                        </m:r>
                      </m:num>
                      <m:den>
                        <m:r>
                          <a:rPr lang="en-US" b="1" i="1" dirty="0" smtClean="0">
                            <a:latin typeface="Cambria Math"/>
                            <a:cs typeface="Arial" pitchFamily="34" charset="0"/>
                          </a:rPr>
                          <m:t>𝟓</m:t>
                        </m:r>
                      </m:den>
                    </m:f>
                  </m:oMath>
                </a14:m>
                <a:endParaRPr lang="en-US" b="1" dirty="0">
                  <a:latin typeface="Arial" pitchFamily="34" charset="0"/>
                  <a:cs typeface="Arial" pitchFamily="34" charset="0"/>
                </a:endParaRPr>
              </a:p>
              <a:p>
                <a:r>
                  <a:rPr lang="en-US" dirty="0">
                    <a:solidFill>
                      <a:srgbClr val="D60093"/>
                    </a:solidFill>
                  </a:rPr>
                  <a:t>Solving the equations through substitution or ‘Gaussian elimination’ works for small examples, but we need a better method for large web-size graphs</a:t>
                </a:r>
              </a:p>
              <a:p>
                <a:r>
                  <a:rPr lang="en-US" b="1" dirty="0">
                    <a:solidFill>
                      <a:srgbClr val="0000FF"/>
                    </a:solidFill>
                  </a:rPr>
                  <a:t>We need a new formulation!</a:t>
                </a:r>
              </a:p>
            </p:txBody>
          </p:sp>
        </mc:Choice>
        <mc:Fallback>
          <p:sp>
            <p:nvSpPr>
              <p:cNvPr id="11267" name="Rectangle 3"/>
              <p:cNvSpPr>
                <a:spLocks noGrp="1" noRot="1" noChangeAspect="1" noMove="1" noResize="1" noEditPoints="1" noAdjustHandles="1" noChangeArrowheads="1" noChangeShapeType="1" noTextEdit="1"/>
              </p:cNvSpPr>
              <p:nvPr>
                <p:ph type="body" idx="1"/>
              </p:nvPr>
            </p:nvSpPr>
            <p:spPr>
              <a:xfrm>
                <a:off x="304800" y="1219200"/>
                <a:ext cx="7555367" cy="4876800"/>
              </a:xfrm>
              <a:blipFill>
                <a:blip r:embed="rId3"/>
                <a:stretch>
                  <a:fillRect l="-404" t="-750"/>
                </a:stretch>
              </a:blipFill>
            </p:spPr>
            <p:txBody>
              <a:bodyPr/>
              <a:lstStyle/>
              <a:p>
                <a:r>
                  <a:rPr lang="en-SG">
                    <a:noFill/>
                  </a:rPr>
                  <a:t> </a:t>
                </a:r>
              </a:p>
            </p:txBody>
          </p:sp>
        </mc:Fallback>
      </mc:AlternateContent>
      <p:sp>
        <p:nvSpPr>
          <p:cNvPr id="7" name="Rectangle 6"/>
          <p:cNvSpPr/>
          <p:nvPr/>
        </p:nvSpPr>
        <p:spPr>
          <a:xfrm>
            <a:off x="7218417" y="2839640"/>
            <a:ext cx="2190750" cy="877163"/>
          </a:xfrm>
          <a:prstGeom prst="rect">
            <a:avLst/>
          </a:prstGeom>
          <a:noFill/>
        </p:spPr>
        <p:txBody>
          <a:bodyPr wrap="square">
            <a:spAutoFit/>
          </a:bodyPr>
          <a:lstStyle/>
          <a:p>
            <a:pPr lvl="1">
              <a:spcBef>
                <a:spcPct val="20000"/>
              </a:spcBef>
              <a:buClr>
                <a:srgbClr val="CC00CC"/>
              </a:buClr>
              <a:buFont typeface="Monotype Sorts" pitchFamily="-32" charset="2"/>
              <a:buNone/>
            </a:pPr>
            <a:r>
              <a:rPr lang="en-US" sz="1500" dirty="0" err="1">
                <a:solidFill>
                  <a:srgbClr val="008000"/>
                </a:solidFill>
                <a:latin typeface="Times New Roman" pitchFamily="18" charset="0"/>
                <a:cs typeface="Times New Roman" pitchFamily="18" charset="0"/>
              </a:rPr>
              <a:t>r</a:t>
            </a:r>
            <a:r>
              <a:rPr lang="en-US" sz="1500" baseline="-25000" dirty="0" err="1">
                <a:solidFill>
                  <a:srgbClr val="008000"/>
                </a:solidFill>
                <a:latin typeface="Times New Roman" pitchFamily="18" charset="0"/>
                <a:cs typeface="Times New Roman" pitchFamily="18" charset="0"/>
              </a:rPr>
              <a:t>y</a:t>
            </a:r>
            <a:r>
              <a:rPr lang="en-US" sz="1500" dirty="0">
                <a:solidFill>
                  <a:srgbClr val="008000"/>
                </a:solidFill>
                <a:latin typeface="Times New Roman" pitchFamily="18" charset="0"/>
                <a:cs typeface="Times New Roman" pitchFamily="18" charset="0"/>
              </a:rPr>
              <a:t>  = </a:t>
            </a:r>
            <a:r>
              <a:rPr lang="en-US" sz="1500" dirty="0" err="1">
                <a:solidFill>
                  <a:srgbClr val="008000"/>
                </a:solidFill>
                <a:latin typeface="Times New Roman" pitchFamily="18" charset="0"/>
                <a:cs typeface="Times New Roman" pitchFamily="18" charset="0"/>
              </a:rPr>
              <a:t>r</a:t>
            </a:r>
            <a:r>
              <a:rPr lang="en-US" sz="1500" baseline="-25000" dirty="0" err="1">
                <a:solidFill>
                  <a:srgbClr val="008000"/>
                </a:solidFill>
                <a:latin typeface="Times New Roman" pitchFamily="18" charset="0"/>
                <a:cs typeface="Times New Roman" pitchFamily="18" charset="0"/>
              </a:rPr>
              <a:t>y</a:t>
            </a:r>
            <a:r>
              <a:rPr lang="en-US" sz="1500" baseline="-25000" dirty="0">
                <a:solidFill>
                  <a:srgbClr val="008000"/>
                </a:solidFill>
                <a:latin typeface="Times New Roman" pitchFamily="18" charset="0"/>
                <a:cs typeface="Times New Roman" pitchFamily="18" charset="0"/>
              </a:rPr>
              <a:t> </a:t>
            </a:r>
            <a:r>
              <a:rPr lang="en-US" sz="1500" dirty="0">
                <a:solidFill>
                  <a:srgbClr val="008000"/>
                </a:solidFill>
                <a:latin typeface="Times New Roman" pitchFamily="18" charset="0"/>
                <a:cs typeface="Times New Roman" pitchFamily="18" charset="0"/>
              </a:rPr>
              <a:t>/2 + </a:t>
            </a:r>
            <a:r>
              <a:rPr lang="en-US" sz="1500" dirty="0" err="1">
                <a:solidFill>
                  <a:srgbClr val="008000"/>
                </a:solidFill>
                <a:latin typeface="Times New Roman" pitchFamily="18" charset="0"/>
                <a:cs typeface="Times New Roman" pitchFamily="18" charset="0"/>
              </a:rPr>
              <a:t>r</a:t>
            </a:r>
            <a:r>
              <a:rPr lang="en-US" sz="1500" baseline="-25000" dirty="0" err="1">
                <a:solidFill>
                  <a:srgbClr val="008000"/>
                </a:solidFill>
                <a:latin typeface="Times New Roman" pitchFamily="18" charset="0"/>
                <a:cs typeface="Times New Roman" pitchFamily="18" charset="0"/>
              </a:rPr>
              <a:t>a</a:t>
            </a:r>
            <a:r>
              <a:rPr lang="en-US" sz="1500" dirty="0">
                <a:solidFill>
                  <a:srgbClr val="008000"/>
                </a:solidFill>
                <a:latin typeface="Times New Roman" pitchFamily="18" charset="0"/>
                <a:cs typeface="Times New Roman" pitchFamily="18" charset="0"/>
              </a:rPr>
              <a:t> /2</a:t>
            </a:r>
          </a:p>
          <a:p>
            <a:pPr lvl="1">
              <a:spcBef>
                <a:spcPct val="20000"/>
              </a:spcBef>
              <a:buClr>
                <a:srgbClr val="CC00CC"/>
              </a:buClr>
              <a:buFont typeface="Monotype Sorts" pitchFamily="-32" charset="2"/>
              <a:buNone/>
            </a:pPr>
            <a:r>
              <a:rPr lang="en-US" sz="1500" dirty="0" err="1">
                <a:solidFill>
                  <a:srgbClr val="008000"/>
                </a:solidFill>
                <a:latin typeface="Times New Roman" pitchFamily="18" charset="0"/>
                <a:cs typeface="Times New Roman" pitchFamily="18" charset="0"/>
              </a:rPr>
              <a:t>r</a:t>
            </a:r>
            <a:r>
              <a:rPr lang="en-US" sz="1500" baseline="-25000" dirty="0" err="1">
                <a:solidFill>
                  <a:srgbClr val="008000"/>
                </a:solidFill>
                <a:latin typeface="Times New Roman" pitchFamily="18" charset="0"/>
                <a:cs typeface="Times New Roman" pitchFamily="18" charset="0"/>
              </a:rPr>
              <a:t>a</a:t>
            </a:r>
            <a:r>
              <a:rPr lang="en-US" sz="1500" dirty="0">
                <a:solidFill>
                  <a:srgbClr val="008000"/>
                </a:solidFill>
                <a:latin typeface="Times New Roman" pitchFamily="18" charset="0"/>
                <a:cs typeface="Times New Roman" pitchFamily="18" charset="0"/>
              </a:rPr>
              <a:t>  = </a:t>
            </a:r>
            <a:r>
              <a:rPr lang="en-US" sz="1500" dirty="0" err="1">
                <a:solidFill>
                  <a:srgbClr val="008000"/>
                </a:solidFill>
                <a:latin typeface="Times New Roman" pitchFamily="18" charset="0"/>
                <a:cs typeface="Times New Roman" pitchFamily="18" charset="0"/>
              </a:rPr>
              <a:t>r</a:t>
            </a:r>
            <a:r>
              <a:rPr lang="en-US" sz="1500" baseline="-25000" dirty="0" err="1">
                <a:solidFill>
                  <a:srgbClr val="008000"/>
                </a:solidFill>
                <a:latin typeface="Times New Roman" pitchFamily="18" charset="0"/>
                <a:cs typeface="Times New Roman" pitchFamily="18" charset="0"/>
              </a:rPr>
              <a:t>y</a:t>
            </a:r>
            <a:r>
              <a:rPr lang="en-US" sz="1500" baseline="-25000" dirty="0">
                <a:solidFill>
                  <a:srgbClr val="008000"/>
                </a:solidFill>
                <a:latin typeface="Times New Roman" pitchFamily="18" charset="0"/>
                <a:cs typeface="Times New Roman" pitchFamily="18" charset="0"/>
              </a:rPr>
              <a:t> </a:t>
            </a:r>
            <a:r>
              <a:rPr lang="en-US" sz="1500" dirty="0">
                <a:solidFill>
                  <a:srgbClr val="008000"/>
                </a:solidFill>
                <a:latin typeface="Times New Roman" pitchFamily="18" charset="0"/>
                <a:cs typeface="Times New Roman" pitchFamily="18" charset="0"/>
              </a:rPr>
              <a:t>/2 + </a:t>
            </a:r>
            <a:r>
              <a:rPr lang="en-US" sz="1500" dirty="0" err="1">
                <a:solidFill>
                  <a:srgbClr val="008000"/>
                </a:solidFill>
                <a:latin typeface="Times New Roman" pitchFamily="18" charset="0"/>
                <a:cs typeface="Times New Roman" pitchFamily="18" charset="0"/>
              </a:rPr>
              <a:t>r</a:t>
            </a:r>
            <a:r>
              <a:rPr lang="en-US" sz="1500" baseline="-25000" dirty="0" err="1">
                <a:solidFill>
                  <a:srgbClr val="008000"/>
                </a:solidFill>
                <a:latin typeface="Times New Roman" pitchFamily="18" charset="0"/>
                <a:cs typeface="Times New Roman" pitchFamily="18" charset="0"/>
              </a:rPr>
              <a:t>m</a:t>
            </a:r>
            <a:endParaRPr lang="en-US" sz="1500" baseline="-25000" dirty="0">
              <a:solidFill>
                <a:srgbClr val="008000"/>
              </a:solidFill>
              <a:latin typeface="Times New Roman" pitchFamily="18" charset="0"/>
              <a:cs typeface="Times New Roman" pitchFamily="18" charset="0"/>
            </a:endParaRPr>
          </a:p>
          <a:p>
            <a:pPr lvl="1">
              <a:spcBef>
                <a:spcPct val="20000"/>
              </a:spcBef>
              <a:buClr>
                <a:srgbClr val="CC00CC"/>
              </a:buClr>
              <a:buFont typeface="Monotype Sorts" pitchFamily="-32" charset="2"/>
              <a:buNone/>
            </a:pPr>
            <a:r>
              <a:rPr lang="en-US" sz="1500" dirty="0" err="1">
                <a:solidFill>
                  <a:srgbClr val="008000"/>
                </a:solidFill>
                <a:latin typeface="Times New Roman" pitchFamily="18" charset="0"/>
                <a:cs typeface="Times New Roman" pitchFamily="18" charset="0"/>
              </a:rPr>
              <a:t>r</a:t>
            </a:r>
            <a:r>
              <a:rPr lang="en-US" sz="1500" baseline="-25000" dirty="0" err="1">
                <a:solidFill>
                  <a:srgbClr val="008000"/>
                </a:solidFill>
                <a:latin typeface="Times New Roman" pitchFamily="18" charset="0"/>
                <a:cs typeface="Times New Roman" pitchFamily="18" charset="0"/>
              </a:rPr>
              <a:t>m</a:t>
            </a:r>
            <a:r>
              <a:rPr lang="en-US" sz="1500" dirty="0">
                <a:solidFill>
                  <a:srgbClr val="008000"/>
                </a:solidFill>
                <a:latin typeface="Times New Roman" pitchFamily="18" charset="0"/>
                <a:cs typeface="Times New Roman" pitchFamily="18" charset="0"/>
              </a:rPr>
              <a:t> = </a:t>
            </a:r>
            <a:r>
              <a:rPr lang="en-US" sz="1500" dirty="0" err="1">
                <a:solidFill>
                  <a:srgbClr val="008000"/>
                </a:solidFill>
                <a:latin typeface="Times New Roman" pitchFamily="18" charset="0"/>
                <a:cs typeface="Times New Roman" pitchFamily="18" charset="0"/>
              </a:rPr>
              <a:t>r</a:t>
            </a:r>
            <a:r>
              <a:rPr lang="en-US" sz="1500" baseline="-25000" dirty="0" err="1">
                <a:solidFill>
                  <a:srgbClr val="008000"/>
                </a:solidFill>
                <a:latin typeface="Times New Roman" pitchFamily="18" charset="0"/>
                <a:cs typeface="Times New Roman" pitchFamily="18" charset="0"/>
              </a:rPr>
              <a:t>a</a:t>
            </a:r>
            <a:r>
              <a:rPr lang="en-US" sz="1500" dirty="0">
                <a:solidFill>
                  <a:srgbClr val="008000"/>
                </a:solidFill>
                <a:latin typeface="Times New Roman" pitchFamily="18" charset="0"/>
                <a:cs typeface="Times New Roman" pitchFamily="18" charset="0"/>
              </a:rPr>
              <a:t> /2</a:t>
            </a:r>
          </a:p>
        </p:txBody>
      </p:sp>
      <p:sp>
        <p:nvSpPr>
          <p:cNvPr id="8" name="TextBox 7"/>
          <p:cNvSpPr txBox="1"/>
          <p:nvPr/>
        </p:nvSpPr>
        <p:spPr>
          <a:xfrm>
            <a:off x="7206543" y="2676941"/>
            <a:ext cx="1579412" cy="276999"/>
          </a:xfrm>
          <a:prstGeom prst="rect">
            <a:avLst/>
          </a:prstGeom>
          <a:noFill/>
        </p:spPr>
        <p:txBody>
          <a:bodyPr wrap="square" rtlCol="0">
            <a:spAutoFit/>
          </a:bodyPr>
          <a:lstStyle/>
          <a:p>
            <a:r>
              <a:rPr lang="en-US" sz="1200" dirty="0">
                <a:solidFill>
                  <a:srgbClr val="008000"/>
                </a:solidFill>
              </a:rPr>
              <a:t>Flow equations:</a:t>
            </a:r>
          </a:p>
        </p:txBody>
      </p:sp>
      <p:sp>
        <p:nvSpPr>
          <p:cNvPr id="2" name="Slide Number Placeholder 1"/>
          <p:cNvSpPr>
            <a:spLocks noGrp="1"/>
          </p:cNvSpPr>
          <p:nvPr>
            <p:ph type="sldNum" sz="quarter" idx="10"/>
          </p:nvPr>
        </p:nvSpPr>
        <p:spPr/>
        <p:txBody>
          <a:bodyPr/>
          <a:lstStyle/>
          <a:p>
            <a:fld id="{95C605C4-1F5B-4B2B-8458-3FC432AF1FAC}" type="slidenum">
              <a:rPr lang="en-US" smtClean="0"/>
              <a:t>17</a:t>
            </a:fld>
            <a:endParaRPr lang="en-US"/>
          </a:p>
        </p:txBody>
      </p:sp>
      <p:grpSp>
        <p:nvGrpSpPr>
          <p:cNvPr id="9" name="Group 8">
            <a:extLst>
              <a:ext uri="{FF2B5EF4-FFF2-40B4-BE49-F238E27FC236}">
                <a16:creationId xmlns:a16="http://schemas.microsoft.com/office/drawing/2014/main" id="{A7E9E116-447E-9D4D-AB32-88F80485DBE2}"/>
              </a:ext>
            </a:extLst>
          </p:cNvPr>
          <p:cNvGrpSpPr/>
          <p:nvPr/>
        </p:nvGrpSpPr>
        <p:grpSpPr>
          <a:xfrm>
            <a:off x="7086861" y="144586"/>
            <a:ext cx="1902020" cy="2541032"/>
            <a:chOff x="6850484" y="1955181"/>
            <a:chExt cx="1902020" cy="2541032"/>
          </a:xfrm>
        </p:grpSpPr>
        <p:grpSp>
          <p:nvGrpSpPr>
            <p:cNvPr id="10" name="Group 9">
              <a:extLst>
                <a:ext uri="{FF2B5EF4-FFF2-40B4-BE49-F238E27FC236}">
                  <a16:creationId xmlns:a16="http://schemas.microsoft.com/office/drawing/2014/main" id="{D066DC92-40BB-8749-80F9-0C6B45453C20}"/>
                </a:ext>
              </a:extLst>
            </p:cNvPr>
            <p:cNvGrpSpPr/>
            <p:nvPr/>
          </p:nvGrpSpPr>
          <p:grpSpPr>
            <a:xfrm>
              <a:off x="6850484" y="2298081"/>
              <a:ext cx="1902020" cy="2198132"/>
              <a:chOff x="6531774" y="1905000"/>
              <a:chExt cx="2536026" cy="2930843"/>
            </a:xfrm>
          </p:grpSpPr>
          <p:sp>
            <p:nvSpPr>
              <p:cNvPr id="12" name="Oval 4">
                <a:extLst>
                  <a:ext uri="{FF2B5EF4-FFF2-40B4-BE49-F238E27FC236}">
                    <a16:creationId xmlns:a16="http://schemas.microsoft.com/office/drawing/2014/main" id="{75469FC8-B230-CC4B-9373-E9B37226E9EF}"/>
                  </a:ext>
                </a:extLst>
              </p:cNvPr>
              <p:cNvSpPr>
                <a:spLocks noChangeArrowheads="1"/>
              </p:cNvSpPr>
              <p:nvPr/>
            </p:nvSpPr>
            <p:spPr bwMode="auto">
              <a:xfrm>
                <a:off x="7486649" y="2590800"/>
                <a:ext cx="457200" cy="457200"/>
              </a:xfrm>
              <a:prstGeom prst="ellipse">
                <a:avLst/>
              </a:prstGeom>
              <a:solidFill>
                <a:srgbClr val="FF0000"/>
              </a:solidFill>
              <a:ln>
                <a:noFill/>
                <a:headEnd/>
                <a:tailEnd/>
              </a:ln>
            </p:spPr>
            <p:style>
              <a:lnRef idx="1">
                <a:schemeClr val="dk1"/>
              </a:lnRef>
              <a:fillRef idx="2">
                <a:schemeClr val="dk1"/>
              </a:fillRef>
              <a:effectRef idx="1">
                <a:schemeClr val="dk1"/>
              </a:effectRef>
              <a:fontRef idx="minor">
                <a:schemeClr val="dk1"/>
              </a:fontRef>
            </p:style>
            <p:txBody>
              <a:bodyPr wrap="none" anchor="ctr"/>
              <a:lstStyle/>
              <a:p>
                <a:pPr algn="ctr">
                  <a:defRPr/>
                </a:pPr>
                <a:r>
                  <a:rPr lang="en-US" sz="1800" dirty="0">
                    <a:solidFill>
                      <a:schemeClr val="bg1">
                        <a:lumMod val="95000"/>
                        <a:lumOff val="5000"/>
                      </a:schemeClr>
                    </a:solidFill>
                    <a:latin typeface="Times New Roman" pitchFamily="18" charset="0"/>
                    <a:cs typeface="Times New Roman" pitchFamily="18" charset="0"/>
                  </a:rPr>
                  <a:t>y</a:t>
                </a:r>
              </a:p>
            </p:txBody>
          </p:sp>
          <p:sp>
            <p:nvSpPr>
              <p:cNvPr id="13" name="Oval 5">
                <a:extLst>
                  <a:ext uri="{FF2B5EF4-FFF2-40B4-BE49-F238E27FC236}">
                    <a16:creationId xmlns:a16="http://schemas.microsoft.com/office/drawing/2014/main" id="{F04AEB8D-D297-4F40-9E4E-FD790E929147}"/>
                  </a:ext>
                </a:extLst>
              </p:cNvPr>
              <p:cNvSpPr>
                <a:spLocks noChangeArrowheads="1"/>
              </p:cNvSpPr>
              <p:nvPr/>
            </p:nvSpPr>
            <p:spPr bwMode="auto">
              <a:xfrm>
                <a:off x="8610600" y="4114800"/>
                <a:ext cx="457200" cy="457200"/>
              </a:xfrm>
              <a:prstGeom prst="ellipse">
                <a:avLst/>
              </a:prstGeom>
              <a:solidFill>
                <a:srgbClr val="FF0000"/>
              </a:solidFill>
              <a:ln>
                <a:noFill/>
                <a:headEnd/>
                <a:tailEnd/>
              </a:ln>
            </p:spPr>
            <p:style>
              <a:lnRef idx="1">
                <a:schemeClr val="dk1"/>
              </a:lnRef>
              <a:fillRef idx="2">
                <a:schemeClr val="dk1"/>
              </a:fillRef>
              <a:effectRef idx="1">
                <a:schemeClr val="dk1"/>
              </a:effectRef>
              <a:fontRef idx="minor">
                <a:schemeClr val="dk1"/>
              </a:fontRef>
            </p:style>
            <p:txBody>
              <a:bodyPr wrap="none" anchor="ctr"/>
              <a:lstStyle/>
              <a:p>
                <a:pPr algn="ctr">
                  <a:defRPr/>
                </a:pPr>
                <a:r>
                  <a:rPr lang="en-US" sz="1800" dirty="0">
                    <a:solidFill>
                      <a:schemeClr val="bg1">
                        <a:lumMod val="95000"/>
                        <a:lumOff val="5000"/>
                      </a:schemeClr>
                    </a:solidFill>
                    <a:latin typeface="Times New Roman" charset="0"/>
                  </a:rPr>
                  <a:t>m</a:t>
                </a:r>
              </a:p>
            </p:txBody>
          </p:sp>
          <p:sp>
            <p:nvSpPr>
              <p:cNvPr id="14" name="Oval 6">
                <a:extLst>
                  <a:ext uri="{FF2B5EF4-FFF2-40B4-BE49-F238E27FC236}">
                    <a16:creationId xmlns:a16="http://schemas.microsoft.com/office/drawing/2014/main" id="{D2050564-0275-1C4B-B79E-A77DD8EC43FF}"/>
                  </a:ext>
                </a:extLst>
              </p:cNvPr>
              <p:cNvSpPr>
                <a:spLocks noChangeArrowheads="1"/>
              </p:cNvSpPr>
              <p:nvPr/>
            </p:nvSpPr>
            <p:spPr bwMode="auto">
              <a:xfrm>
                <a:off x="6572250" y="4114800"/>
                <a:ext cx="457200" cy="457200"/>
              </a:xfrm>
              <a:prstGeom prst="ellipse">
                <a:avLst/>
              </a:prstGeom>
              <a:solidFill>
                <a:srgbClr val="FF0000"/>
              </a:solidFill>
              <a:ln>
                <a:noFill/>
                <a:headEnd/>
                <a:tailEnd/>
              </a:ln>
            </p:spPr>
            <p:style>
              <a:lnRef idx="1">
                <a:schemeClr val="dk1"/>
              </a:lnRef>
              <a:fillRef idx="2">
                <a:schemeClr val="dk1"/>
              </a:fillRef>
              <a:effectRef idx="1">
                <a:schemeClr val="dk1"/>
              </a:effectRef>
              <a:fontRef idx="minor">
                <a:schemeClr val="dk1"/>
              </a:fontRef>
            </p:style>
            <p:txBody>
              <a:bodyPr wrap="none" anchor="ctr"/>
              <a:lstStyle/>
              <a:p>
                <a:pPr algn="ctr">
                  <a:defRPr/>
                </a:pPr>
                <a:r>
                  <a:rPr lang="en-US" sz="1800" dirty="0">
                    <a:solidFill>
                      <a:schemeClr val="bg1">
                        <a:lumMod val="95000"/>
                        <a:lumOff val="5000"/>
                      </a:schemeClr>
                    </a:solidFill>
                    <a:latin typeface="Times New Roman" pitchFamily="18" charset="0"/>
                    <a:cs typeface="Times New Roman" pitchFamily="18" charset="0"/>
                  </a:rPr>
                  <a:t>a</a:t>
                </a:r>
              </a:p>
            </p:txBody>
          </p:sp>
          <p:sp>
            <p:nvSpPr>
              <p:cNvPr id="15" name="Line 7">
                <a:extLst>
                  <a:ext uri="{FF2B5EF4-FFF2-40B4-BE49-F238E27FC236}">
                    <a16:creationId xmlns:a16="http://schemas.microsoft.com/office/drawing/2014/main" id="{7B8528BA-BD45-7A4F-ACA7-F7AA48C369F0}"/>
                  </a:ext>
                </a:extLst>
              </p:cNvPr>
              <p:cNvSpPr>
                <a:spLocks noChangeShapeType="1"/>
              </p:cNvSpPr>
              <p:nvPr/>
            </p:nvSpPr>
            <p:spPr bwMode="auto">
              <a:xfrm flipV="1">
                <a:off x="6877050" y="2971800"/>
                <a:ext cx="685799" cy="1143000"/>
              </a:xfrm>
              <a:prstGeom prst="line">
                <a:avLst/>
              </a:prstGeom>
              <a:noFill/>
              <a:ln w="9525">
                <a:solidFill>
                  <a:schemeClr val="bg1">
                    <a:lumMod val="95000"/>
                    <a:lumOff val="5000"/>
                  </a:schemeClr>
                </a:solidFill>
                <a:round/>
                <a:headEnd/>
                <a:tailEnd type="triangle" w="med" len="med"/>
              </a:ln>
            </p:spPr>
            <p:txBody>
              <a:bodyPr wrap="none" anchor="ctr"/>
              <a:lstStyle/>
              <a:p>
                <a:endParaRPr lang="en-US" sz="1200">
                  <a:solidFill>
                    <a:schemeClr val="bg1">
                      <a:lumMod val="95000"/>
                      <a:lumOff val="5000"/>
                    </a:schemeClr>
                  </a:solidFill>
                  <a:latin typeface="Times New Roman" pitchFamily="18" charset="0"/>
                  <a:cs typeface="Times New Roman" pitchFamily="18" charset="0"/>
                </a:endParaRPr>
              </a:p>
            </p:txBody>
          </p:sp>
          <p:sp>
            <p:nvSpPr>
              <p:cNvPr id="16" name="Line 8">
                <a:extLst>
                  <a:ext uri="{FF2B5EF4-FFF2-40B4-BE49-F238E27FC236}">
                    <a16:creationId xmlns:a16="http://schemas.microsoft.com/office/drawing/2014/main" id="{ACC34B6E-43A5-944A-9555-5A4D11F1503D}"/>
                  </a:ext>
                </a:extLst>
              </p:cNvPr>
              <p:cNvSpPr>
                <a:spLocks noChangeShapeType="1"/>
              </p:cNvSpPr>
              <p:nvPr/>
            </p:nvSpPr>
            <p:spPr bwMode="auto">
              <a:xfrm flipH="1">
                <a:off x="6953250" y="3048000"/>
                <a:ext cx="685800" cy="1143000"/>
              </a:xfrm>
              <a:prstGeom prst="line">
                <a:avLst/>
              </a:prstGeom>
              <a:noFill/>
              <a:ln w="9525">
                <a:solidFill>
                  <a:schemeClr val="bg1">
                    <a:lumMod val="95000"/>
                    <a:lumOff val="5000"/>
                  </a:schemeClr>
                </a:solidFill>
                <a:round/>
                <a:headEnd/>
                <a:tailEnd type="triangle" w="med" len="med"/>
              </a:ln>
            </p:spPr>
            <p:txBody>
              <a:bodyPr wrap="none" anchor="ctr"/>
              <a:lstStyle/>
              <a:p>
                <a:endParaRPr lang="en-US" sz="1200">
                  <a:solidFill>
                    <a:schemeClr val="bg1">
                      <a:lumMod val="95000"/>
                      <a:lumOff val="5000"/>
                    </a:schemeClr>
                  </a:solidFill>
                  <a:latin typeface="Times New Roman" pitchFamily="18" charset="0"/>
                  <a:cs typeface="Times New Roman" pitchFamily="18" charset="0"/>
                </a:endParaRPr>
              </a:p>
            </p:txBody>
          </p:sp>
          <p:sp>
            <p:nvSpPr>
              <p:cNvPr id="17" name="Line 9">
                <a:extLst>
                  <a:ext uri="{FF2B5EF4-FFF2-40B4-BE49-F238E27FC236}">
                    <a16:creationId xmlns:a16="http://schemas.microsoft.com/office/drawing/2014/main" id="{776DDCB6-FC3C-6E40-A90B-F4722071E0DE}"/>
                  </a:ext>
                </a:extLst>
              </p:cNvPr>
              <p:cNvSpPr>
                <a:spLocks noChangeShapeType="1"/>
              </p:cNvSpPr>
              <p:nvPr/>
            </p:nvSpPr>
            <p:spPr bwMode="auto">
              <a:xfrm flipH="1">
                <a:off x="7029450" y="4267200"/>
                <a:ext cx="1600200" cy="0"/>
              </a:xfrm>
              <a:prstGeom prst="line">
                <a:avLst/>
              </a:prstGeom>
              <a:noFill/>
              <a:ln w="9525">
                <a:solidFill>
                  <a:schemeClr val="bg1">
                    <a:lumMod val="95000"/>
                    <a:lumOff val="5000"/>
                  </a:schemeClr>
                </a:solidFill>
                <a:round/>
                <a:headEnd/>
                <a:tailEnd type="triangle" w="med" len="med"/>
              </a:ln>
            </p:spPr>
            <p:txBody>
              <a:bodyPr wrap="none" anchor="ctr"/>
              <a:lstStyle/>
              <a:p>
                <a:endParaRPr lang="en-US" sz="1200">
                  <a:solidFill>
                    <a:schemeClr val="bg1">
                      <a:lumMod val="95000"/>
                      <a:lumOff val="5000"/>
                    </a:schemeClr>
                  </a:solidFill>
                  <a:latin typeface="Times New Roman" pitchFamily="18" charset="0"/>
                  <a:cs typeface="Times New Roman" pitchFamily="18" charset="0"/>
                </a:endParaRPr>
              </a:p>
            </p:txBody>
          </p:sp>
          <p:sp>
            <p:nvSpPr>
              <p:cNvPr id="18" name="Line 10">
                <a:extLst>
                  <a:ext uri="{FF2B5EF4-FFF2-40B4-BE49-F238E27FC236}">
                    <a16:creationId xmlns:a16="http://schemas.microsoft.com/office/drawing/2014/main" id="{484F9AEA-F1DD-DE43-807D-CC1FB9473AC5}"/>
                  </a:ext>
                </a:extLst>
              </p:cNvPr>
              <p:cNvSpPr>
                <a:spLocks noChangeShapeType="1"/>
              </p:cNvSpPr>
              <p:nvPr/>
            </p:nvSpPr>
            <p:spPr bwMode="auto">
              <a:xfrm>
                <a:off x="7010399" y="4419600"/>
                <a:ext cx="1600200" cy="0"/>
              </a:xfrm>
              <a:prstGeom prst="line">
                <a:avLst/>
              </a:prstGeom>
              <a:noFill/>
              <a:ln w="9525">
                <a:solidFill>
                  <a:schemeClr val="bg1">
                    <a:lumMod val="95000"/>
                    <a:lumOff val="5000"/>
                  </a:schemeClr>
                </a:solidFill>
                <a:round/>
                <a:headEnd/>
                <a:tailEnd type="triangle" w="med" len="med"/>
              </a:ln>
            </p:spPr>
            <p:txBody>
              <a:bodyPr wrap="none" anchor="ctr"/>
              <a:lstStyle/>
              <a:p>
                <a:endParaRPr lang="en-US" sz="1200">
                  <a:solidFill>
                    <a:schemeClr val="bg1">
                      <a:lumMod val="95000"/>
                      <a:lumOff val="5000"/>
                    </a:schemeClr>
                  </a:solidFill>
                  <a:latin typeface="Times New Roman" pitchFamily="18" charset="0"/>
                  <a:cs typeface="Times New Roman" pitchFamily="18" charset="0"/>
                </a:endParaRPr>
              </a:p>
            </p:txBody>
          </p:sp>
          <p:cxnSp>
            <p:nvCxnSpPr>
              <p:cNvPr id="19" name="AutoShape 11">
                <a:extLst>
                  <a:ext uri="{FF2B5EF4-FFF2-40B4-BE49-F238E27FC236}">
                    <a16:creationId xmlns:a16="http://schemas.microsoft.com/office/drawing/2014/main" id="{DA90B003-19BE-3240-BFBB-63310A0040F3}"/>
                  </a:ext>
                </a:extLst>
              </p:cNvPr>
              <p:cNvCxnSpPr>
                <a:cxnSpLocks noChangeShapeType="1"/>
                <a:stCxn id="12" idx="6"/>
                <a:endCxn id="12" idx="2"/>
              </p:cNvCxnSpPr>
              <p:nvPr/>
            </p:nvCxnSpPr>
            <p:spPr bwMode="auto">
              <a:xfrm flipH="1">
                <a:off x="7486649" y="2819400"/>
                <a:ext cx="457200" cy="1588"/>
              </a:xfrm>
              <a:prstGeom prst="curvedConnector5">
                <a:avLst>
                  <a:gd name="adj1" fmla="val -50000"/>
                  <a:gd name="adj2" fmla="val -30501269"/>
                  <a:gd name="adj3" fmla="val 150000"/>
                </a:avLst>
              </a:prstGeom>
              <a:noFill/>
              <a:ln w="9525">
                <a:solidFill>
                  <a:schemeClr val="bg1">
                    <a:lumMod val="95000"/>
                    <a:lumOff val="5000"/>
                  </a:schemeClr>
                </a:solidFill>
                <a:round/>
                <a:headEnd/>
                <a:tailEnd type="triangle" w="med" len="med"/>
              </a:ln>
            </p:spPr>
          </p:cxnSp>
          <p:sp>
            <p:nvSpPr>
              <p:cNvPr id="20" name="Text Box 16">
                <a:extLst>
                  <a:ext uri="{FF2B5EF4-FFF2-40B4-BE49-F238E27FC236}">
                    <a16:creationId xmlns:a16="http://schemas.microsoft.com/office/drawing/2014/main" id="{92E05CB9-72C5-3F42-918B-AD6EC14FED45}"/>
                  </a:ext>
                </a:extLst>
              </p:cNvPr>
              <p:cNvSpPr txBox="1">
                <a:spLocks noChangeArrowheads="1"/>
              </p:cNvSpPr>
              <p:nvPr/>
            </p:nvSpPr>
            <p:spPr bwMode="auto">
              <a:xfrm>
                <a:off x="7165975" y="4343400"/>
                <a:ext cx="776281" cy="492443"/>
              </a:xfrm>
              <a:prstGeom prst="rect">
                <a:avLst/>
              </a:prstGeom>
              <a:noFill/>
              <a:ln w="9525">
                <a:noFill/>
                <a:miter lim="800000"/>
                <a:headEnd/>
                <a:tailEnd/>
              </a:ln>
            </p:spPr>
            <p:txBody>
              <a:bodyPr wrap="none">
                <a:spAutoFit/>
              </a:bodyPr>
              <a:lstStyle/>
              <a:p>
                <a:r>
                  <a:rPr lang="en-US" sz="1800" dirty="0" err="1">
                    <a:solidFill>
                      <a:schemeClr val="bg1"/>
                    </a:solidFill>
                    <a:latin typeface="Times New Roman" pitchFamily="18" charset="0"/>
                    <a:cs typeface="Times New Roman" pitchFamily="18" charset="0"/>
                  </a:rPr>
                  <a:t>r</a:t>
                </a:r>
                <a:r>
                  <a:rPr lang="en-US" sz="1800" baseline="-25000" dirty="0" err="1">
                    <a:solidFill>
                      <a:schemeClr val="bg1"/>
                    </a:solidFill>
                    <a:latin typeface="Times New Roman" pitchFamily="18" charset="0"/>
                    <a:cs typeface="Times New Roman" pitchFamily="18" charset="0"/>
                  </a:rPr>
                  <a:t>a</a:t>
                </a:r>
                <a:r>
                  <a:rPr lang="en-US" sz="1800" baseline="-25000" dirty="0">
                    <a:solidFill>
                      <a:schemeClr val="bg1"/>
                    </a:solidFill>
                    <a:latin typeface="Times New Roman" pitchFamily="18" charset="0"/>
                    <a:cs typeface="Times New Roman" pitchFamily="18" charset="0"/>
                  </a:rPr>
                  <a:t> </a:t>
                </a:r>
                <a:r>
                  <a:rPr lang="en-US" sz="1800" dirty="0">
                    <a:solidFill>
                      <a:schemeClr val="bg1"/>
                    </a:solidFill>
                    <a:latin typeface="Times New Roman" pitchFamily="18" charset="0"/>
                    <a:cs typeface="Times New Roman" pitchFamily="18" charset="0"/>
                  </a:rPr>
                  <a:t>/2</a:t>
                </a:r>
              </a:p>
            </p:txBody>
          </p:sp>
          <p:sp>
            <p:nvSpPr>
              <p:cNvPr id="21" name="Text Box 17">
                <a:extLst>
                  <a:ext uri="{FF2B5EF4-FFF2-40B4-BE49-F238E27FC236}">
                    <a16:creationId xmlns:a16="http://schemas.microsoft.com/office/drawing/2014/main" id="{1332323B-8CCA-D544-9EFF-97CEC181705E}"/>
                  </a:ext>
                </a:extLst>
              </p:cNvPr>
              <p:cNvSpPr txBox="1">
                <a:spLocks noChangeArrowheads="1"/>
              </p:cNvSpPr>
              <p:nvPr/>
            </p:nvSpPr>
            <p:spPr bwMode="auto">
              <a:xfrm>
                <a:off x="7239000" y="3505200"/>
                <a:ext cx="776281" cy="492443"/>
              </a:xfrm>
              <a:prstGeom prst="rect">
                <a:avLst/>
              </a:prstGeom>
              <a:noFill/>
              <a:ln w="9525">
                <a:noFill/>
                <a:miter lim="800000"/>
                <a:headEnd/>
                <a:tailEnd/>
              </a:ln>
            </p:spPr>
            <p:txBody>
              <a:bodyPr wrap="none">
                <a:spAutoFit/>
              </a:bodyPr>
              <a:lstStyle/>
              <a:p>
                <a:r>
                  <a:rPr lang="en-US" sz="1800" dirty="0" err="1">
                    <a:solidFill>
                      <a:schemeClr val="bg1"/>
                    </a:solidFill>
                    <a:latin typeface="Times New Roman" pitchFamily="18" charset="0"/>
                    <a:cs typeface="Times New Roman" pitchFamily="18" charset="0"/>
                  </a:rPr>
                  <a:t>r</a:t>
                </a:r>
                <a:r>
                  <a:rPr lang="en-US" sz="1800" baseline="-25000" dirty="0" err="1">
                    <a:solidFill>
                      <a:schemeClr val="bg1"/>
                    </a:solidFill>
                    <a:latin typeface="Times New Roman" pitchFamily="18" charset="0"/>
                    <a:cs typeface="Times New Roman" pitchFamily="18" charset="0"/>
                  </a:rPr>
                  <a:t>y</a:t>
                </a:r>
                <a:r>
                  <a:rPr lang="en-US" sz="1800" baseline="-25000" dirty="0">
                    <a:solidFill>
                      <a:schemeClr val="bg1"/>
                    </a:solidFill>
                    <a:latin typeface="Times New Roman" pitchFamily="18" charset="0"/>
                    <a:cs typeface="Times New Roman" pitchFamily="18" charset="0"/>
                  </a:rPr>
                  <a:t> </a:t>
                </a:r>
                <a:r>
                  <a:rPr lang="en-US" sz="1800" dirty="0">
                    <a:solidFill>
                      <a:schemeClr val="bg1"/>
                    </a:solidFill>
                    <a:latin typeface="Times New Roman" pitchFamily="18" charset="0"/>
                    <a:cs typeface="Times New Roman" pitchFamily="18" charset="0"/>
                  </a:rPr>
                  <a:t>/2</a:t>
                </a:r>
              </a:p>
            </p:txBody>
          </p:sp>
          <p:sp>
            <p:nvSpPr>
              <p:cNvPr id="22" name="Text Box 19">
                <a:extLst>
                  <a:ext uri="{FF2B5EF4-FFF2-40B4-BE49-F238E27FC236}">
                    <a16:creationId xmlns:a16="http://schemas.microsoft.com/office/drawing/2014/main" id="{E2D08B1E-68EB-3F4F-A1E3-85EEC68FA219}"/>
                  </a:ext>
                </a:extLst>
              </p:cNvPr>
              <p:cNvSpPr txBox="1">
                <a:spLocks noChangeArrowheads="1"/>
              </p:cNvSpPr>
              <p:nvPr/>
            </p:nvSpPr>
            <p:spPr bwMode="auto">
              <a:xfrm>
                <a:off x="6531774" y="3162181"/>
                <a:ext cx="776281" cy="492443"/>
              </a:xfrm>
              <a:prstGeom prst="rect">
                <a:avLst/>
              </a:prstGeom>
              <a:noFill/>
              <a:ln w="9525">
                <a:noFill/>
                <a:miter lim="800000"/>
                <a:headEnd/>
                <a:tailEnd/>
              </a:ln>
            </p:spPr>
            <p:txBody>
              <a:bodyPr wrap="none">
                <a:spAutoFit/>
              </a:bodyPr>
              <a:lstStyle/>
              <a:p>
                <a:r>
                  <a:rPr lang="en-US" sz="1800" dirty="0" err="1">
                    <a:solidFill>
                      <a:schemeClr val="bg1"/>
                    </a:solidFill>
                    <a:latin typeface="Times New Roman" pitchFamily="18" charset="0"/>
                    <a:cs typeface="Times New Roman" pitchFamily="18" charset="0"/>
                  </a:rPr>
                  <a:t>r</a:t>
                </a:r>
                <a:r>
                  <a:rPr lang="en-US" sz="1800" baseline="-25000" dirty="0" err="1">
                    <a:solidFill>
                      <a:schemeClr val="bg1"/>
                    </a:solidFill>
                    <a:latin typeface="Times New Roman" pitchFamily="18" charset="0"/>
                    <a:cs typeface="Times New Roman" pitchFamily="18" charset="0"/>
                  </a:rPr>
                  <a:t>a</a:t>
                </a:r>
                <a:r>
                  <a:rPr lang="en-US" sz="1800" baseline="-25000" dirty="0">
                    <a:solidFill>
                      <a:schemeClr val="bg1"/>
                    </a:solidFill>
                    <a:latin typeface="Times New Roman" pitchFamily="18" charset="0"/>
                    <a:cs typeface="Times New Roman" pitchFamily="18" charset="0"/>
                  </a:rPr>
                  <a:t> </a:t>
                </a:r>
                <a:r>
                  <a:rPr lang="en-US" sz="1800" dirty="0">
                    <a:solidFill>
                      <a:schemeClr val="bg1"/>
                    </a:solidFill>
                    <a:latin typeface="Times New Roman" pitchFamily="18" charset="0"/>
                    <a:cs typeface="Times New Roman" pitchFamily="18" charset="0"/>
                  </a:rPr>
                  <a:t>/2</a:t>
                </a:r>
              </a:p>
            </p:txBody>
          </p:sp>
          <p:sp>
            <p:nvSpPr>
              <p:cNvPr id="23" name="Text Box 20">
                <a:extLst>
                  <a:ext uri="{FF2B5EF4-FFF2-40B4-BE49-F238E27FC236}">
                    <a16:creationId xmlns:a16="http://schemas.microsoft.com/office/drawing/2014/main" id="{299916CC-A68D-6B4D-9D3E-4A194269F5C1}"/>
                  </a:ext>
                </a:extLst>
              </p:cNvPr>
              <p:cNvSpPr txBox="1">
                <a:spLocks noChangeArrowheads="1"/>
              </p:cNvSpPr>
              <p:nvPr/>
            </p:nvSpPr>
            <p:spPr bwMode="auto">
              <a:xfrm>
                <a:off x="7734296" y="3792378"/>
                <a:ext cx="553997" cy="492443"/>
              </a:xfrm>
              <a:prstGeom prst="rect">
                <a:avLst/>
              </a:prstGeom>
              <a:noFill/>
              <a:ln w="9525">
                <a:noFill/>
                <a:miter lim="800000"/>
                <a:headEnd/>
                <a:tailEnd/>
              </a:ln>
            </p:spPr>
            <p:txBody>
              <a:bodyPr wrap="none">
                <a:spAutoFit/>
              </a:bodyPr>
              <a:lstStyle/>
              <a:p>
                <a:r>
                  <a:rPr lang="en-US" sz="1800" dirty="0" err="1">
                    <a:solidFill>
                      <a:schemeClr val="bg1"/>
                    </a:solidFill>
                    <a:latin typeface="Times New Roman" pitchFamily="18" charset="0"/>
                    <a:cs typeface="Times New Roman" pitchFamily="18" charset="0"/>
                  </a:rPr>
                  <a:t>r</a:t>
                </a:r>
                <a:r>
                  <a:rPr lang="en-US" sz="1800" baseline="-25000" dirty="0" err="1">
                    <a:solidFill>
                      <a:schemeClr val="bg1"/>
                    </a:solidFill>
                    <a:latin typeface="Times New Roman" pitchFamily="18" charset="0"/>
                    <a:cs typeface="Times New Roman" pitchFamily="18" charset="0"/>
                  </a:rPr>
                  <a:t>m</a:t>
                </a:r>
                <a:endParaRPr lang="en-US" sz="1800" dirty="0">
                  <a:solidFill>
                    <a:schemeClr val="bg1"/>
                  </a:solidFill>
                  <a:latin typeface="Times New Roman" pitchFamily="18" charset="0"/>
                  <a:cs typeface="Times New Roman" pitchFamily="18" charset="0"/>
                </a:endParaRPr>
              </a:p>
            </p:txBody>
          </p:sp>
          <p:sp>
            <p:nvSpPr>
              <p:cNvPr id="24" name="Text Box 17">
                <a:extLst>
                  <a:ext uri="{FF2B5EF4-FFF2-40B4-BE49-F238E27FC236}">
                    <a16:creationId xmlns:a16="http://schemas.microsoft.com/office/drawing/2014/main" id="{AEAF0438-730F-1F45-88F8-83D7C0E2EDD0}"/>
                  </a:ext>
                </a:extLst>
              </p:cNvPr>
              <p:cNvSpPr txBox="1">
                <a:spLocks noChangeArrowheads="1"/>
              </p:cNvSpPr>
              <p:nvPr/>
            </p:nvSpPr>
            <p:spPr bwMode="auto">
              <a:xfrm>
                <a:off x="7391400" y="1905000"/>
                <a:ext cx="776281" cy="492443"/>
              </a:xfrm>
              <a:prstGeom prst="rect">
                <a:avLst/>
              </a:prstGeom>
              <a:noFill/>
              <a:ln w="9525">
                <a:noFill/>
                <a:miter lim="800000"/>
                <a:headEnd/>
                <a:tailEnd/>
              </a:ln>
            </p:spPr>
            <p:txBody>
              <a:bodyPr wrap="none">
                <a:spAutoFit/>
              </a:bodyPr>
              <a:lstStyle/>
              <a:p>
                <a:r>
                  <a:rPr lang="en-US" sz="1800" dirty="0" err="1">
                    <a:solidFill>
                      <a:schemeClr val="bg1"/>
                    </a:solidFill>
                    <a:latin typeface="Times New Roman" pitchFamily="18" charset="0"/>
                    <a:cs typeface="Times New Roman" pitchFamily="18" charset="0"/>
                  </a:rPr>
                  <a:t>r</a:t>
                </a:r>
                <a:r>
                  <a:rPr lang="en-US" sz="1800" baseline="-25000" dirty="0" err="1">
                    <a:solidFill>
                      <a:schemeClr val="bg1"/>
                    </a:solidFill>
                    <a:latin typeface="Times New Roman" pitchFamily="18" charset="0"/>
                    <a:cs typeface="Times New Roman" pitchFamily="18" charset="0"/>
                  </a:rPr>
                  <a:t>y</a:t>
                </a:r>
                <a:r>
                  <a:rPr lang="en-US" sz="1800" baseline="-25000" dirty="0">
                    <a:solidFill>
                      <a:schemeClr val="bg1"/>
                    </a:solidFill>
                    <a:latin typeface="Times New Roman" pitchFamily="18" charset="0"/>
                    <a:cs typeface="Times New Roman" pitchFamily="18" charset="0"/>
                  </a:rPr>
                  <a:t> </a:t>
                </a:r>
                <a:r>
                  <a:rPr lang="en-US" sz="1800" dirty="0">
                    <a:solidFill>
                      <a:schemeClr val="bg1"/>
                    </a:solidFill>
                    <a:latin typeface="Times New Roman" pitchFamily="18" charset="0"/>
                    <a:cs typeface="Times New Roman" pitchFamily="18" charset="0"/>
                  </a:rPr>
                  <a:t>/2</a:t>
                </a:r>
              </a:p>
            </p:txBody>
          </p:sp>
        </p:grpSp>
        <p:sp>
          <p:nvSpPr>
            <p:cNvPr id="11" name="Rectangle 10">
              <a:extLst>
                <a:ext uri="{FF2B5EF4-FFF2-40B4-BE49-F238E27FC236}">
                  <a16:creationId xmlns:a16="http://schemas.microsoft.com/office/drawing/2014/main" id="{87018F43-95F1-7F48-A967-77BDA59CCD27}"/>
                </a:ext>
              </a:extLst>
            </p:cNvPr>
            <p:cNvSpPr/>
            <p:nvPr/>
          </p:nvSpPr>
          <p:spPr>
            <a:xfrm>
              <a:off x="7191993" y="1955181"/>
              <a:ext cx="1455848" cy="276999"/>
            </a:xfrm>
            <a:prstGeom prst="rect">
              <a:avLst/>
            </a:prstGeom>
          </p:spPr>
          <p:style>
            <a:lnRef idx="2">
              <a:schemeClr val="dk1">
                <a:shade val="50000"/>
              </a:schemeClr>
            </a:lnRef>
            <a:fillRef idx="1">
              <a:schemeClr val="dk1"/>
            </a:fillRef>
            <a:effectRef idx="0">
              <a:schemeClr val="dk1"/>
            </a:effectRef>
            <a:fontRef idx="minor">
              <a:schemeClr val="lt1"/>
            </a:fontRef>
          </p:style>
          <p:txBody>
            <a:bodyPr wrap="none">
              <a:spAutoFit/>
            </a:bodyPr>
            <a:lstStyle/>
            <a:p>
              <a:pPr marL="329184" indent="-240030">
                <a:defRPr/>
              </a:pPr>
              <a:r>
                <a:rPr lang="en-US" sz="1200" dirty="0"/>
                <a:t>The web in 1839</a:t>
              </a:r>
            </a:p>
          </p:txBody>
        </p:sp>
      </p:grpSp>
    </p:spTree>
    <p:extLst>
      <p:ext uri="{BB962C8B-B14F-4D97-AF65-F5344CB8AC3E}">
        <p14:creationId xmlns:p14="http://schemas.microsoft.com/office/powerpoint/2010/main" val="271207764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267">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267">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267">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267">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26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CB2895D-909A-6D4F-B2B4-F04F9F3B2896}"/>
              </a:ext>
            </a:extLst>
          </p:cNvPr>
          <p:cNvPicPr>
            <a:picLocks noChangeAspect="1"/>
          </p:cNvPicPr>
          <p:nvPr/>
        </p:nvPicPr>
        <p:blipFill>
          <a:blip r:embed="rId3"/>
          <a:stretch>
            <a:fillRect/>
          </a:stretch>
        </p:blipFill>
        <p:spPr>
          <a:xfrm>
            <a:off x="6765495" y="2309177"/>
            <a:ext cx="2302305" cy="2374900"/>
          </a:xfrm>
          <a:prstGeom prst="rect">
            <a:avLst/>
          </a:prstGeom>
        </p:spPr>
      </p:pic>
      <p:sp>
        <p:nvSpPr>
          <p:cNvPr id="12290" name="Rectangle 2"/>
          <p:cNvSpPr>
            <a:spLocks noGrp="1" noChangeArrowheads="1"/>
          </p:cNvSpPr>
          <p:nvPr>
            <p:ph type="title"/>
          </p:nvPr>
        </p:nvSpPr>
        <p:spPr/>
        <p:txBody>
          <a:bodyPr/>
          <a:lstStyle/>
          <a:p>
            <a:pPr fontAlgn="auto">
              <a:spcAft>
                <a:spcPts val="0"/>
              </a:spcAft>
              <a:defRPr/>
            </a:pPr>
            <a:r>
              <a:rPr lang="en-US" dirty="0">
                <a:solidFill>
                  <a:schemeClr val="bg1">
                    <a:lumMod val="95000"/>
                    <a:lumOff val="5000"/>
                  </a:schemeClr>
                </a:solidFill>
              </a:rPr>
              <a:t>PageRank: Matrix Formulation</a:t>
            </a:r>
          </a:p>
        </p:txBody>
      </p:sp>
      <mc:AlternateContent xmlns:mc="http://schemas.openxmlformats.org/markup-compatibility/2006" xmlns:a14="http://schemas.microsoft.com/office/drawing/2010/main">
        <mc:Choice Requires="a14">
          <p:sp>
            <p:nvSpPr>
              <p:cNvPr id="12291" name="Rectangle 3"/>
              <p:cNvSpPr>
                <a:spLocks noGrp="1" noChangeArrowheads="1"/>
              </p:cNvSpPr>
              <p:nvPr>
                <p:ph idx="1"/>
              </p:nvPr>
            </p:nvSpPr>
            <p:spPr>
              <a:xfrm>
                <a:off x="381000" y="990600"/>
                <a:ext cx="8458200" cy="5105400"/>
              </a:xfrm>
            </p:spPr>
            <p:txBody>
              <a:bodyPr>
                <a:normAutofit/>
              </a:bodyPr>
              <a:lstStyle/>
              <a:p>
                <a:pPr>
                  <a:lnSpc>
                    <a:spcPct val="80000"/>
                  </a:lnSpc>
                </a:pPr>
                <a:r>
                  <a:rPr lang="en-US" b="1" dirty="0">
                    <a:solidFill>
                      <a:srgbClr val="0000FF"/>
                    </a:solidFill>
                  </a:rPr>
                  <a:t>Stochastic adjacency matrix </a:t>
                </a:r>
                <a14:m>
                  <m:oMath xmlns:m="http://schemas.openxmlformats.org/officeDocument/2006/math">
                    <m:r>
                      <a:rPr lang="en-US" b="1" i="1" dirty="0" smtClean="0">
                        <a:solidFill>
                          <a:srgbClr val="0000FF"/>
                        </a:solidFill>
                        <a:latin typeface="Cambria Math"/>
                        <a:cs typeface="Times New Roman" pitchFamily="18" charset="0"/>
                      </a:rPr>
                      <m:t>𝑴</m:t>
                    </m:r>
                  </m:oMath>
                </a14:m>
                <a:endParaRPr lang="en-US" b="1" i="1" dirty="0">
                  <a:solidFill>
                    <a:srgbClr val="0000FF"/>
                  </a:solidFill>
                  <a:latin typeface="Times New Roman" pitchFamily="18" charset="0"/>
                  <a:cs typeface="Times New Roman" pitchFamily="18" charset="0"/>
                </a:endParaRPr>
              </a:p>
              <a:p>
                <a:pPr lvl="1">
                  <a:lnSpc>
                    <a:spcPct val="80000"/>
                  </a:lnSpc>
                </a:pPr>
                <a:r>
                  <a:rPr lang="en-US" dirty="0"/>
                  <a:t>Let page </a:t>
                </a:r>
                <a14:m>
                  <m:oMath xmlns:m="http://schemas.openxmlformats.org/officeDocument/2006/math">
                    <m:r>
                      <a:rPr lang="en-US" b="0" i="1" dirty="0" smtClean="0">
                        <a:latin typeface="Cambria Math"/>
                      </a:rPr>
                      <m:t>𝑖</m:t>
                    </m:r>
                  </m:oMath>
                </a14:m>
                <a:r>
                  <a:rPr lang="en-US" dirty="0"/>
                  <a:t> has </a:t>
                </a:r>
                <a14:m>
                  <m:oMath xmlns:m="http://schemas.openxmlformats.org/officeDocument/2006/math">
                    <m:r>
                      <a:rPr lang="en-US" i="1" dirty="0" smtClean="0">
                        <a:latin typeface="Cambria Math"/>
                        <a:cs typeface="Times New Roman" pitchFamily="18" charset="0"/>
                      </a:rPr>
                      <m:t>𝑑</m:t>
                    </m:r>
                    <m:r>
                      <a:rPr lang="en-US" b="0" i="1" baseline="-25000" dirty="0" smtClean="0">
                        <a:latin typeface="Cambria Math"/>
                        <a:cs typeface="Times New Roman" pitchFamily="18" charset="0"/>
                      </a:rPr>
                      <m:t>𝑖</m:t>
                    </m:r>
                  </m:oMath>
                </a14:m>
                <a:r>
                  <a:rPr lang="en-US" i="1" dirty="0">
                    <a:latin typeface="Times New Roman" pitchFamily="18" charset="0"/>
                    <a:cs typeface="Times New Roman" pitchFamily="18" charset="0"/>
                  </a:rPr>
                  <a:t> </a:t>
                </a:r>
                <a:r>
                  <a:rPr lang="en-US" dirty="0"/>
                  <a:t>out-links</a:t>
                </a:r>
              </a:p>
              <a:p>
                <a:pPr lvl="1">
                  <a:lnSpc>
                    <a:spcPct val="80000"/>
                  </a:lnSpc>
                </a:pPr>
                <a:r>
                  <a:rPr lang="en-US" dirty="0"/>
                  <a:t>If </a:t>
                </a:r>
                <a14:m>
                  <m:oMath xmlns:m="http://schemas.openxmlformats.org/officeDocument/2006/math">
                    <m:r>
                      <a:rPr lang="en-US" b="0" i="1" dirty="0" smtClean="0">
                        <a:latin typeface="Cambria Math"/>
                        <a:cs typeface="Times New Roman" pitchFamily="18" charset="0"/>
                      </a:rPr>
                      <m:t>𝑖</m:t>
                    </m:r>
                    <m:r>
                      <a:rPr lang="en-US" i="1" dirty="0" smtClean="0">
                        <a:latin typeface="Cambria Math"/>
                        <a:cs typeface="Times New Roman" pitchFamily="18" charset="0"/>
                      </a:rPr>
                      <m:t> →</m:t>
                    </m:r>
                    <m:r>
                      <a:rPr lang="en-US" b="0" i="1" dirty="0" smtClean="0">
                        <a:latin typeface="Cambria Math"/>
                        <a:cs typeface="Times New Roman" pitchFamily="18" charset="0"/>
                      </a:rPr>
                      <m:t>𝑗</m:t>
                    </m:r>
                  </m:oMath>
                </a14:m>
                <a:r>
                  <a:rPr lang="en-US" dirty="0"/>
                  <a:t>, then  </a:t>
                </a:r>
                <a14:m>
                  <m:oMath xmlns:m="http://schemas.openxmlformats.org/officeDocument/2006/math">
                    <m:r>
                      <a:rPr lang="en-US" sz="3200" i="1" dirty="0" smtClean="0">
                        <a:latin typeface="Cambria Math"/>
                        <a:cs typeface="Times New Roman" pitchFamily="18" charset="0"/>
                      </a:rPr>
                      <m:t>𝑀</m:t>
                    </m:r>
                    <m:r>
                      <a:rPr lang="en-US" sz="3200" i="1" baseline="-25000" dirty="0" err="1" smtClean="0">
                        <a:latin typeface="Cambria Math"/>
                        <a:cs typeface="Times New Roman" pitchFamily="18" charset="0"/>
                      </a:rPr>
                      <m:t>𝑗</m:t>
                    </m:r>
                    <m:r>
                      <a:rPr lang="en-US" sz="3200" b="0" i="1" baseline="-25000" dirty="0" smtClean="0">
                        <a:latin typeface="Cambria Math"/>
                        <a:cs typeface="Times New Roman" pitchFamily="18" charset="0"/>
                      </a:rPr>
                      <m:t>𝑖</m:t>
                    </m:r>
                    <m:r>
                      <a:rPr lang="en-US" sz="3200" i="1" dirty="0" smtClean="0">
                        <a:latin typeface="Cambria Math"/>
                      </a:rPr>
                      <m:t> </m:t>
                    </m:r>
                    <m:r>
                      <a:rPr lang="en-US" sz="3200" i="1" dirty="0" smtClean="0">
                        <a:latin typeface="Cambria Math"/>
                        <a:cs typeface="Times New Roman" pitchFamily="18" charset="0"/>
                      </a:rPr>
                      <m:t>=</m:t>
                    </m:r>
                    <m:f>
                      <m:fPr>
                        <m:ctrlPr>
                          <a:rPr lang="en-US" sz="3200" i="1" dirty="0" smtClean="0">
                            <a:latin typeface="Cambria Math" panose="02040503050406030204" pitchFamily="18" charset="0"/>
                            <a:cs typeface="Times New Roman" pitchFamily="18" charset="0"/>
                          </a:rPr>
                        </m:ctrlPr>
                      </m:fPr>
                      <m:num>
                        <m:r>
                          <a:rPr lang="en-US" sz="3200" i="1" dirty="0" smtClean="0">
                            <a:latin typeface="Cambria Math"/>
                            <a:cs typeface="Times New Roman" pitchFamily="18" charset="0"/>
                          </a:rPr>
                          <m:t>1</m:t>
                        </m:r>
                      </m:num>
                      <m:den>
                        <m:r>
                          <a:rPr lang="en-US" sz="3200" i="1" dirty="0" err="1" smtClean="0">
                            <a:latin typeface="Cambria Math"/>
                            <a:cs typeface="Times New Roman" pitchFamily="18" charset="0"/>
                          </a:rPr>
                          <m:t>𝑑</m:t>
                        </m:r>
                        <m:r>
                          <a:rPr lang="en-US" sz="3200" b="0" i="1" baseline="-25000" dirty="0" smtClean="0">
                            <a:latin typeface="Cambria Math"/>
                            <a:cs typeface="Times New Roman" pitchFamily="18" charset="0"/>
                          </a:rPr>
                          <m:t>𝑖</m:t>
                        </m:r>
                      </m:den>
                    </m:f>
                  </m:oMath>
                </a14:m>
                <a:r>
                  <a:rPr lang="en-US" i="1" dirty="0">
                    <a:latin typeface="Times New Roman" pitchFamily="18" charset="0"/>
                    <a:cs typeface="Times New Roman" pitchFamily="18" charset="0"/>
                  </a:rPr>
                  <a:t>    </a:t>
                </a:r>
                <a:r>
                  <a:rPr lang="en-US" dirty="0"/>
                  <a:t>else   </a:t>
                </a:r>
                <a14:m>
                  <m:oMath xmlns:m="http://schemas.openxmlformats.org/officeDocument/2006/math">
                    <m:r>
                      <a:rPr lang="en-US" sz="3200" i="1" dirty="0" smtClean="0">
                        <a:latin typeface="Cambria Math"/>
                        <a:cs typeface="Times New Roman" pitchFamily="18" charset="0"/>
                      </a:rPr>
                      <m:t>𝑀</m:t>
                    </m:r>
                    <m:r>
                      <a:rPr lang="en-US" sz="3200" i="1" baseline="-25000" dirty="0" err="1" smtClean="0">
                        <a:latin typeface="Cambria Math"/>
                        <a:cs typeface="Times New Roman" pitchFamily="18" charset="0"/>
                      </a:rPr>
                      <m:t>𝑗</m:t>
                    </m:r>
                    <m:r>
                      <a:rPr lang="en-US" sz="3200" b="0" i="1" baseline="-25000" dirty="0" smtClean="0">
                        <a:latin typeface="Cambria Math"/>
                        <a:cs typeface="Times New Roman" pitchFamily="18" charset="0"/>
                      </a:rPr>
                      <m:t>𝑖</m:t>
                    </m:r>
                    <m:r>
                      <a:rPr lang="en-US" sz="3200" i="1" dirty="0" smtClean="0">
                        <a:latin typeface="Cambria Math"/>
                        <a:cs typeface="Times New Roman" pitchFamily="18" charset="0"/>
                      </a:rPr>
                      <m:t> = 0</m:t>
                    </m:r>
                  </m:oMath>
                </a14:m>
                <a:endParaRPr lang="en-US" i="1" dirty="0">
                  <a:latin typeface="Times New Roman" pitchFamily="18" charset="0"/>
                  <a:cs typeface="Times New Roman" pitchFamily="18" charset="0"/>
                </a:endParaRPr>
              </a:p>
              <a:p>
                <a:pPr lvl="2">
                  <a:lnSpc>
                    <a:spcPct val="80000"/>
                  </a:lnSpc>
                </a:pPr>
                <a14:m>
                  <m:oMath xmlns:m="http://schemas.openxmlformats.org/officeDocument/2006/math">
                    <m:r>
                      <a:rPr lang="en-US" b="1" i="1" dirty="0" smtClean="0">
                        <a:latin typeface="Cambria Math"/>
                      </a:rPr>
                      <m:t>𝑴</m:t>
                    </m:r>
                  </m:oMath>
                </a14:m>
                <a:r>
                  <a:rPr lang="en-US" dirty="0"/>
                  <a:t> is a </a:t>
                </a:r>
                <a:r>
                  <a:rPr lang="en-US" b="1" dirty="0"/>
                  <a:t>column stochastic matrix</a:t>
                </a:r>
              </a:p>
              <a:p>
                <a:pPr lvl="3">
                  <a:lnSpc>
                    <a:spcPct val="80000"/>
                  </a:lnSpc>
                </a:pPr>
                <a:r>
                  <a:rPr lang="en-US" dirty="0"/>
                  <a:t>Columns sum to 1</a:t>
                </a:r>
              </a:p>
              <a:p>
                <a:pPr>
                  <a:lnSpc>
                    <a:spcPct val="80000"/>
                  </a:lnSpc>
                </a:pPr>
                <a:r>
                  <a:rPr lang="en-US" b="1" dirty="0">
                    <a:solidFill>
                      <a:srgbClr val="008000"/>
                    </a:solidFill>
                  </a:rPr>
                  <a:t>Rank vector </a:t>
                </a:r>
                <a14:m>
                  <m:oMath xmlns:m="http://schemas.openxmlformats.org/officeDocument/2006/math">
                    <m:r>
                      <a:rPr lang="en-US" b="1" i="1" dirty="0" smtClean="0">
                        <a:solidFill>
                          <a:srgbClr val="008000"/>
                        </a:solidFill>
                        <a:latin typeface="Cambria Math"/>
                        <a:cs typeface="Times New Roman" pitchFamily="18" charset="0"/>
                      </a:rPr>
                      <m:t>𝒓</m:t>
                    </m:r>
                  </m:oMath>
                </a14:m>
                <a:r>
                  <a:rPr lang="en-US" b="1" dirty="0">
                    <a:solidFill>
                      <a:srgbClr val="008000"/>
                    </a:solidFill>
                  </a:rPr>
                  <a:t>:</a:t>
                </a:r>
                <a:r>
                  <a:rPr lang="en-US" dirty="0">
                    <a:solidFill>
                      <a:srgbClr val="008000"/>
                    </a:solidFill>
                  </a:rPr>
                  <a:t> </a:t>
                </a:r>
                <a:r>
                  <a:rPr lang="en-US" dirty="0"/>
                  <a:t>vector with an entry per page</a:t>
                </a:r>
              </a:p>
              <a:p>
                <a:pPr lvl="1">
                  <a:lnSpc>
                    <a:spcPct val="80000"/>
                  </a:lnSpc>
                </a:pPr>
                <a14:m>
                  <m:oMath xmlns:m="http://schemas.openxmlformats.org/officeDocument/2006/math">
                    <m:r>
                      <a:rPr lang="en-US" i="1" dirty="0" smtClean="0">
                        <a:latin typeface="Cambria Math"/>
                        <a:cs typeface="Times New Roman" pitchFamily="18" charset="0"/>
                      </a:rPr>
                      <m:t>𝑟</m:t>
                    </m:r>
                    <m:r>
                      <a:rPr lang="en-US" i="1" baseline="-25000" dirty="0" err="1" smtClean="0">
                        <a:latin typeface="Cambria Math"/>
                        <a:cs typeface="Times New Roman" pitchFamily="18" charset="0"/>
                      </a:rPr>
                      <m:t>𝑖</m:t>
                    </m:r>
                  </m:oMath>
                </a14:m>
                <a:r>
                  <a:rPr lang="en-US" dirty="0"/>
                  <a:t> is the importance score of page </a:t>
                </a:r>
                <a14:m>
                  <m:oMath xmlns:m="http://schemas.openxmlformats.org/officeDocument/2006/math">
                    <m:r>
                      <a:rPr lang="en-US" i="1" dirty="0" smtClean="0">
                        <a:latin typeface="Cambria Math"/>
                        <a:cs typeface="Times New Roman" pitchFamily="18" charset="0"/>
                      </a:rPr>
                      <m:t>𝑖</m:t>
                    </m:r>
                  </m:oMath>
                </a14:m>
                <a:endParaRPr lang="en-US" dirty="0"/>
              </a:p>
              <a:p>
                <a:pPr lvl="1">
                  <a:lnSpc>
                    <a:spcPct val="80000"/>
                  </a:lnSpc>
                </a:pPr>
                <a14:m>
                  <m:oMath xmlns:m="http://schemas.openxmlformats.org/officeDocument/2006/math">
                    <m:nary>
                      <m:naryPr>
                        <m:chr m:val="∑"/>
                        <m:supHide m:val="on"/>
                        <m:ctrlPr>
                          <a:rPr lang="en-US" b="0" i="1" dirty="0" smtClean="0">
                            <a:latin typeface="Cambria Math" panose="02040503050406030204" pitchFamily="18" charset="0"/>
                          </a:rPr>
                        </m:ctrlPr>
                      </m:naryPr>
                      <m:sub>
                        <m:r>
                          <a:rPr lang="en-US" b="0" i="1" dirty="0" smtClean="0">
                            <a:latin typeface="Cambria Math"/>
                          </a:rPr>
                          <m:t>𝑖</m:t>
                        </m:r>
                      </m:sub>
                      <m:sup/>
                      <m:e>
                        <m:sSubSup>
                          <m:sSubSupPr>
                            <m:ctrlPr>
                              <a:rPr lang="en-US" b="0" i="1" dirty="0" smtClean="0">
                                <a:latin typeface="Cambria Math" panose="02040503050406030204" pitchFamily="18" charset="0"/>
                              </a:rPr>
                            </m:ctrlPr>
                          </m:sSubSupPr>
                          <m:e>
                            <m:r>
                              <a:rPr lang="en-US" b="0" i="1" dirty="0" smtClean="0">
                                <a:latin typeface="Cambria Math"/>
                              </a:rPr>
                              <m:t>𝑟</m:t>
                            </m:r>
                          </m:e>
                          <m:sub>
                            <m:r>
                              <a:rPr lang="en-US" b="0" i="1" dirty="0" smtClean="0">
                                <a:latin typeface="Cambria Math"/>
                              </a:rPr>
                              <m:t>𝑖</m:t>
                            </m:r>
                          </m:sub>
                          <m:sup/>
                        </m:sSubSup>
                        <m:r>
                          <a:rPr lang="en-US" b="0" i="1" dirty="0" smtClean="0">
                            <a:latin typeface="Cambria Math"/>
                          </a:rPr>
                          <m:t>=1</m:t>
                        </m:r>
                      </m:e>
                    </m:nary>
                  </m:oMath>
                </a14:m>
                <a:endParaRPr lang="en-US" sz="1000" i="1" dirty="0">
                  <a:latin typeface="Times New Roman" pitchFamily="18" charset="0"/>
                  <a:cs typeface="Times New Roman" pitchFamily="18" charset="0"/>
                </a:endParaRPr>
              </a:p>
              <a:p>
                <a:r>
                  <a:rPr lang="en-US" b="1" dirty="0">
                    <a:solidFill>
                      <a:srgbClr val="D60093"/>
                    </a:solidFill>
                  </a:rPr>
                  <a:t>The flow equations can be written </a:t>
                </a:r>
                <a:br>
                  <a:rPr lang="en-US" b="1" dirty="0">
                    <a:solidFill>
                      <a:srgbClr val="D60093"/>
                    </a:solidFill>
                  </a:rPr>
                </a:br>
                <a:br>
                  <a:rPr lang="en-US" b="1" dirty="0">
                    <a:solidFill>
                      <a:schemeClr val="accent3"/>
                    </a:solidFill>
                  </a:rPr>
                </a:br>
                <a:r>
                  <a:rPr lang="en-US" dirty="0">
                    <a:solidFill>
                      <a:schemeClr val="accent3"/>
                    </a:solidFill>
                  </a:rPr>
                  <a:t>			</a:t>
                </a:r>
                <a14:m>
                  <m:oMath xmlns:m="http://schemas.openxmlformats.org/officeDocument/2006/math">
                    <m:r>
                      <a:rPr lang="en-US" sz="4000" b="1" i="1" dirty="0" smtClean="0">
                        <a:solidFill>
                          <a:srgbClr val="0000FF"/>
                        </a:solidFill>
                        <a:latin typeface="Cambria Math"/>
                        <a:cs typeface="Times New Roman" pitchFamily="18" charset="0"/>
                      </a:rPr>
                      <m:t>𝒓</m:t>
                    </m:r>
                    <m:r>
                      <a:rPr lang="en-US" sz="4000" b="1" i="1" dirty="0" smtClean="0">
                        <a:solidFill>
                          <a:srgbClr val="0000FF"/>
                        </a:solidFill>
                        <a:latin typeface="Cambria Math"/>
                        <a:cs typeface="Times New Roman" pitchFamily="18" charset="0"/>
                      </a:rPr>
                      <m:t> </m:t>
                    </m:r>
                    <m:r>
                      <a:rPr lang="en-US" sz="4000" i="1" dirty="0" smtClean="0">
                        <a:solidFill>
                          <a:srgbClr val="0000FF"/>
                        </a:solidFill>
                        <a:latin typeface="Cambria Math"/>
                        <a:cs typeface="Times New Roman" pitchFamily="18" charset="0"/>
                      </a:rPr>
                      <m:t>=</m:t>
                    </m:r>
                    <m:r>
                      <a:rPr lang="en-US" sz="4000" b="1" i="1" dirty="0" smtClean="0">
                        <a:solidFill>
                          <a:srgbClr val="0000FF"/>
                        </a:solidFill>
                        <a:latin typeface="Cambria Math"/>
                        <a:cs typeface="Times New Roman" pitchFamily="18" charset="0"/>
                      </a:rPr>
                      <m:t> </m:t>
                    </m:r>
                    <m:r>
                      <a:rPr lang="en-US" sz="4000" b="1" i="1" dirty="0" smtClean="0">
                        <a:solidFill>
                          <a:srgbClr val="0000FF"/>
                        </a:solidFill>
                        <a:latin typeface="Cambria Math"/>
                        <a:cs typeface="Times New Roman" pitchFamily="18" charset="0"/>
                      </a:rPr>
                      <m:t>𝑴</m:t>
                    </m:r>
                    <m:r>
                      <a:rPr lang="en-US" sz="4000" b="1" i="1" dirty="0" smtClean="0">
                        <a:solidFill>
                          <a:srgbClr val="0000FF"/>
                        </a:solidFill>
                        <a:latin typeface="Cambria Math"/>
                        <a:cs typeface="Times New Roman" pitchFamily="18" charset="0"/>
                      </a:rPr>
                      <m:t>⋅ </m:t>
                    </m:r>
                    <m:r>
                      <a:rPr lang="en-US" sz="4000" b="1" i="1" dirty="0" smtClean="0">
                        <a:solidFill>
                          <a:srgbClr val="0000FF"/>
                        </a:solidFill>
                        <a:latin typeface="Cambria Math"/>
                        <a:cs typeface="Times New Roman" pitchFamily="18" charset="0"/>
                      </a:rPr>
                      <m:t>𝒓</m:t>
                    </m:r>
                  </m:oMath>
                </a14:m>
                <a:endParaRPr lang="en-US" sz="4000" b="1" i="1" dirty="0">
                  <a:solidFill>
                    <a:srgbClr val="0000FF"/>
                  </a:solidFill>
                  <a:latin typeface="Times New Roman" pitchFamily="18" charset="0"/>
                  <a:cs typeface="Times New Roman" pitchFamily="18" charset="0"/>
                </a:endParaRPr>
              </a:p>
              <a:p>
                <a:pPr>
                  <a:lnSpc>
                    <a:spcPct val="80000"/>
                  </a:lnSpc>
                  <a:buNone/>
                </a:pPr>
                <a:endParaRPr lang="en-US" i="1" dirty="0">
                  <a:latin typeface="Times New Roman" pitchFamily="18" charset="0"/>
                  <a:cs typeface="Times New Roman" pitchFamily="18" charset="0"/>
                </a:endParaRPr>
              </a:p>
              <a:p>
                <a:pPr>
                  <a:lnSpc>
                    <a:spcPct val="80000"/>
                  </a:lnSpc>
                </a:pPr>
                <a:endParaRPr lang="en-US" dirty="0"/>
              </a:p>
            </p:txBody>
          </p:sp>
        </mc:Choice>
        <mc:Fallback xmlns="">
          <p:sp>
            <p:nvSpPr>
              <p:cNvPr id="12291" name="Rectangle 3"/>
              <p:cNvSpPr>
                <a:spLocks noGrp="1" noRot="1" noChangeAspect="1" noMove="1" noResize="1" noEditPoints="1" noAdjustHandles="1" noChangeArrowheads="1" noChangeShapeType="1" noTextEdit="1"/>
              </p:cNvSpPr>
              <p:nvPr>
                <p:ph idx="1"/>
              </p:nvPr>
            </p:nvSpPr>
            <p:spPr>
              <a:xfrm>
                <a:off x="381000" y="990600"/>
                <a:ext cx="8458200" cy="5105400"/>
              </a:xfrm>
              <a:blipFill>
                <a:blip r:embed="rId5"/>
                <a:stretch>
                  <a:fillRect l="-450" t="-2233"/>
                </a:stretch>
              </a:blipFill>
            </p:spPr>
            <p:txBody>
              <a:bodyPr/>
              <a:lstStyle/>
              <a:p>
                <a:r>
                  <a:rPr lang="en-US">
                    <a:noFill/>
                  </a:rPr>
                  <a:t> </a:t>
                </a:r>
              </a:p>
            </p:txBody>
          </p:sp>
        </mc:Fallback>
      </mc:AlternateContent>
      <p:sp>
        <p:nvSpPr>
          <p:cNvPr id="5" name="Slide Number Placeholder 4"/>
          <p:cNvSpPr>
            <a:spLocks noGrp="1"/>
          </p:cNvSpPr>
          <p:nvPr>
            <p:ph type="sldNum" sz="quarter" idx="4294967295"/>
          </p:nvPr>
        </p:nvSpPr>
        <p:spPr>
          <a:xfrm>
            <a:off x="8204396" y="6583680"/>
            <a:ext cx="733864" cy="274320"/>
          </a:xfrm>
          <a:prstGeom prst="rect">
            <a:avLst/>
          </a:prstGeom>
        </p:spPr>
        <p:txBody>
          <a:bodyPr/>
          <a:lstStyle/>
          <a:p>
            <a:pPr>
              <a:defRPr/>
            </a:pPr>
            <a:fld id="{5BE82754-D6A7-4E99-8E05-39BC9FF0DCF3}" type="slidenum">
              <a:rPr lang="en-US"/>
              <a:pPr>
                <a:defRPr/>
              </a:pPr>
              <a:t>18</a:t>
            </a:fld>
            <a:endParaRPr lang="en-US"/>
          </a:p>
        </p:txBody>
      </p:sp>
      <p:graphicFrame>
        <p:nvGraphicFramePr>
          <p:cNvPr id="2" name="Object 1"/>
          <p:cNvGraphicFramePr>
            <a:graphicFrameLocks noChangeAspect="1"/>
          </p:cNvGraphicFramePr>
          <p:nvPr>
            <p:extLst>
              <p:ext uri="{D42A27DB-BD31-4B8C-83A1-F6EECF244321}">
                <p14:modId xmlns:p14="http://schemas.microsoft.com/office/powerpoint/2010/main" val="2294346714"/>
              </p:ext>
            </p:extLst>
          </p:nvPr>
        </p:nvGraphicFramePr>
        <p:xfrm>
          <a:off x="4685247" y="5658802"/>
          <a:ext cx="1791753" cy="1219200"/>
        </p:xfrm>
        <a:graphic>
          <a:graphicData uri="http://schemas.openxmlformats.org/presentationml/2006/ole">
            <mc:AlternateContent xmlns:mc="http://schemas.openxmlformats.org/markup-compatibility/2006">
              <mc:Choice xmlns:v="urn:schemas-microsoft-com:vml" Requires="v">
                <p:oleObj name="Equation" r:id="rId6" imgW="634680" imgH="431640" progId="Equation.3">
                  <p:embed/>
                </p:oleObj>
              </mc:Choice>
              <mc:Fallback>
                <p:oleObj name="Equation" r:id="rId6" imgW="634680" imgH="431640" progId="Equation.3">
                  <p:embed/>
                  <p:pic>
                    <p:nvPicPr>
                      <p:cNvPr id="2" name="Object 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85247" y="5658802"/>
                        <a:ext cx="1791753" cy="1219200"/>
                      </a:xfrm>
                      <a:prstGeom prst="rect">
                        <a:avLst/>
                      </a:prstGeom>
                      <a:noFill/>
                      <a:ln>
                        <a:noFill/>
                      </a:ln>
                    </p:spPr>
                  </p:pic>
                </p:oleObj>
              </mc:Fallback>
            </mc:AlternateContent>
          </a:graphicData>
        </a:graphic>
      </p:graphicFrame>
      <p:grpSp>
        <p:nvGrpSpPr>
          <p:cNvPr id="4" name="Group 3">
            <a:extLst>
              <a:ext uri="{FF2B5EF4-FFF2-40B4-BE49-F238E27FC236}">
                <a16:creationId xmlns:a16="http://schemas.microsoft.com/office/drawing/2014/main" id="{6F1BFECF-5FAA-034B-BE99-BF6DD8C158E4}"/>
              </a:ext>
            </a:extLst>
          </p:cNvPr>
          <p:cNvGrpSpPr/>
          <p:nvPr/>
        </p:nvGrpSpPr>
        <p:grpSpPr>
          <a:xfrm>
            <a:off x="7079712" y="400050"/>
            <a:ext cx="1871663" cy="1485900"/>
            <a:chOff x="7162799" y="4162425"/>
            <a:chExt cx="1871663" cy="1485900"/>
          </a:xfrm>
        </p:grpSpPr>
        <p:sp>
          <p:nvSpPr>
            <p:cNvPr id="21" name="Line 10">
              <a:extLst>
                <a:ext uri="{FF2B5EF4-FFF2-40B4-BE49-F238E27FC236}">
                  <a16:creationId xmlns:a16="http://schemas.microsoft.com/office/drawing/2014/main" id="{572255CE-7A1B-704D-A32E-9876EE45B438}"/>
                </a:ext>
              </a:extLst>
            </p:cNvPr>
            <p:cNvSpPr>
              <a:spLocks noChangeShapeType="1"/>
            </p:cNvSpPr>
            <p:nvPr/>
          </p:nvSpPr>
          <p:spPr bwMode="auto">
            <a:xfrm flipV="1">
              <a:off x="7359046" y="4777383"/>
              <a:ext cx="1103916" cy="699492"/>
            </a:xfrm>
            <a:prstGeom prst="line">
              <a:avLst/>
            </a:prstGeom>
            <a:noFill/>
            <a:ln w="9525">
              <a:solidFill>
                <a:schemeClr val="bg1">
                  <a:lumMod val="95000"/>
                  <a:lumOff val="5000"/>
                </a:schemeClr>
              </a:solidFill>
              <a:round/>
              <a:headEnd/>
              <a:tailEnd type="triangle" w="med" len="med"/>
            </a:ln>
          </p:spPr>
          <p:txBody>
            <a:bodyPr wrap="none" anchor="ctr"/>
            <a:lstStyle/>
            <a:p>
              <a:endParaRPr lang="en-US" sz="1200">
                <a:solidFill>
                  <a:schemeClr val="bg1">
                    <a:lumMod val="95000"/>
                    <a:lumOff val="5000"/>
                  </a:schemeClr>
                </a:solidFill>
                <a:latin typeface="Times New Roman" pitchFamily="18" charset="0"/>
                <a:cs typeface="Times New Roman" pitchFamily="18" charset="0"/>
              </a:endParaRPr>
            </a:p>
          </p:txBody>
        </p:sp>
        <p:grpSp>
          <p:nvGrpSpPr>
            <p:cNvPr id="7" name="Group 6">
              <a:extLst>
                <a:ext uri="{FF2B5EF4-FFF2-40B4-BE49-F238E27FC236}">
                  <a16:creationId xmlns:a16="http://schemas.microsoft.com/office/drawing/2014/main" id="{B347D854-9A09-F34E-929C-A0D4681AAFC8}"/>
                </a:ext>
              </a:extLst>
            </p:cNvPr>
            <p:cNvGrpSpPr/>
            <p:nvPr/>
          </p:nvGrpSpPr>
          <p:grpSpPr>
            <a:xfrm>
              <a:off x="7162799" y="4162425"/>
              <a:ext cx="1871663" cy="1485900"/>
              <a:chOff x="6572250" y="2590800"/>
              <a:chExt cx="2495550" cy="1981200"/>
            </a:xfrm>
          </p:grpSpPr>
          <p:sp>
            <p:nvSpPr>
              <p:cNvPr id="8" name="Oval 4">
                <a:extLst>
                  <a:ext uri="{FF2B5EF4-FFF2-40B4-BE49-F238E27FC236}">
                    <a16:creationId xmlns:a16="http://schemas.microsoft.com/office/drawing/2014/main" id="{0E37F4F2-F7EA-4442-8C8F-6A2DEB560015}"/>
                  </a:ext>
                </a:extLst>
              </p:cNvPr>
              <p:cNvSpPr>
                <a:spLocks noChangeArrowheads="1"/>
              </p:cNvSpPr>
              <p:nvPr/>
            </p:nvSpPr>
            <p:spPr bwMode="auto">
              <a:xfrm>
                <a:off x="7486649" y="2590800"/>
                <a:ext cx="457200" cy="457200"/>
              </a:xfrm>
              <a:prstGeom prst="ellipse">
                <a:avLst/>
              </a:prstGeom>
              <a:solidFill>
                <a:srgbClr val="FF0000"/>
              </a:solidFill>
              <a:ln>
                <a:noFill/>
                <a:headEnd/>
                <a:tailEn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en-US" sz="1800" dirty="0">
                  <a:solidFill>
                    <a:schemeClr val="bg1">
                      <a:lumMod val="95000"/>
                      <a:lumOff val="5000"/>
                    </a:schemeClr>
                  </a:solidFill>
                  <a:latin typeface="Times New Roman" pitchFamily="18" charset="0"/>
                  <a:cs typeface="Times New Roman" pitchFamily="18" charset="0"/>
                </a:endParaRPr>
              </a:p>
            </p:txBody>
          </p:sp>
          <p:sp>
            <p:nvSpPr>
              <p:cNvPr id="9" name="Oval 5">
                <a:extLst>
                  <a:ext uri="{FF2B5EF4-FFF2-40B4-BE49-F238E27FC236}">
                    <a16:creationId xmlns:a16="http://schemas.microsoft.com/office/drawing/2014/main" id="{A66F75D9-9E0A-0C43-AFFC-CE50F7D0BC5A}"/>
                  </a:ext>
                </a:extLst>
              </p:cNvPr>
              <p:cNvSpPr>
                <a:spLocks noChangeArrowheads="1"/>
              </p:cNvSpPr>
              <p:nvPr/>
            </p:nvSpPr>
            <p:spPr bwMode="auto">
              <a:xfrm>
                <a:off x="8610600" y="4114800"/>
                <a:ext cx="457200" cy="457200"/>
              </a:xfrm>
              <a:prstGeom prst="ellipse">
                <a:avLst/>
              </a:prstGeom>
              <a:solidFill>
                <a:srgbClr val="FF0000"/>
              </a:solidFill>
              <a:ln>
                <a:noFill/>
                <a:headEnd/>
                <a:tailEnd/>
              </a:ln>
            </p:spPr>
            <p:style>
              <a:lnRef idx="1">
                <a:schemeClr val="dk1"/>
              </a:lnRef>
              <a:fillRef idx="2">
                <a:schemeClr val="dk1"/>
              </a:fillRef>
              <a:effectRef idx="1">
                <a:schemeClr val="dk1"/>
              </a:effectRef>
              <a:fontRef idx="minor">
                <a:schemeClr val="dk1"/>
              </a:fontRef>
            </p:style>
            <p:txBody>
              <a:bodyPr wrap="none" anchor="ctr"/>
              <a:lstStyle/>
              <a:p>
                <a:pPr algn="ctr">
                  <a:defRPr/>
                </a:pPr>
                <a:r>
                  <a:rPr lang="en-US" sz="1800" dirty="0">
                    <a:solidFill>
                      <a:schemeClr val="bg1">
                        <a:lumMod val="95000"/>
                        <a:lumOff val="5000"/>
                      </a:schemeClr>
                    </a:solidFill>
                    <a:latin typeface="Times New Roman" charset="0"/>
                  </a:rPr>
                  <a:t>j</a:t>
                </a:r>
              </a:p>
            </p:txBody>
          </p:sp>
          <p:sp>
            <p:nvSpPr>
              <p:cNvPr id="10" name="Oval 6">
                <a:extLst>
                  <a:ext uri="{FF2B5EF4-FFF2-40B4-BE49-F238E27FC236}">
                    <a16:creationId xmlns:a16="http://schemas.microsoft.com/office/drawing/2014/main" id="{F3E097E2-1CD7-0442-9BA4-A13A509D08A0}"/>
                  </a:ext>
                </a:extLst>
              </p:cNvPr>
              <p:cNvSpPr>
                <a:spLocks noChangeArrowheads="1"/>
              </p:cNvSpPr>
              <p:nvPr/>
            </p:nvSpPr>
            <p:spPr bwMode="auto">
              <a:xfrm>
                <a:off x="6572250" y="4114800"/>
                <a:ext cx="457200" cy="457200"/>
              </a:xfrm>
              <a:prstGeom prst="ellipse">
                <a:avLst/>
              </a:prstGeom>
              <a:solidFill>
                <a:srgbClr val="FF0000"/>
              </a:solidFill>
              <a:ln>
                <a:noFill/>
                <a:headEnd/>
                <a:tailEnd/>
              </a:ln>
            </p:spPr>
            <p:style>
              <a:lnRef idx="1">
                <a:schemeClr val="dk1"/>
              </a:lnRef>
              <a:fillRef idx="2">
                <a:schemeClr val="dk1"/>
              </a:fillRef>
              <a:effectRef idx="1">
                <a:schemeClr val="dk1"/>
              </a:effectRef>
              <a:fontRef idx="minor">
                <a:schemeClr val="dk1"/>
              </a:fontRef>
            </p:style>
            <p:txBody>
              <a:bodyPr wrap="none" anchor="ctr"/>
              <a:lstStyle/>
              <a:p>
                <a:pPr algn="ctr">
                  <a:defRPr/>
                </a:pPr>
                <a:r>
                  <a:rPr lang="en-US" sz="1800" dirty="0" err="1">
                    <a:solidFill>
                      <a:schemeClr val="bg1">
                        <a:lumMod val="95000"/>
                        <a:lumOff val="5000"/>
                      </a:schemeClr>
                    </a:solidFill>
                    <a:latin typeface="Times New Roman" pitchFamily="18" charset="0"/>
                    <a:cs typeface="Times New Roman" pitchFamily="18" charset="0"/>
                  </a:rPr>
                  <a:t>i</a:t>
                </a:r>
                <a:endParaRPr lang="en-US" sz="1800" dirty="0">
                  <a:solidFill>
                    <a:schemeClr val="bg1">
                      <a:lumMod val="95000"/>
                      <a:lumOff val="5000"/>
                    </a:schemeClr>
                  </a:solidFill>
                  <a:latin typeface="Times New Roman" pitchFamily="18" charset="0"/>
                  <a:cs typeface="Times New Roman" pitchFamily="18" charset="0"/>
                </a:endParaRPr>
              </a:p>
            </p:txBody>
          </p:sp>
          <p:sp>
            <p:nvSpPr>
              <p:cNvPr id="11" name="Line 7">
                <a:extLst>
                  <a:ext uri="{FF2B5EF4-FFF2-40B4-BE49-F238E27FC236}">
                    <a16:creationId xmlns:a16="http://schemas.microsoft.com/office/drawing/2014/main" id="{06D9F5B8-43D5-974B-B424-7120547A8212}"/>
                  </a:ext>
                </a:extLst>
              </p:cNvPr>
              <p:cNvSpPr>
                <a:spLocks noChangeShapeType="1"/>
              </p:cNvSpPr>
              <p:nvPr/>
            </p:nvSpPr>
            <p:spPr bwMode="auto">
              <a:xfrm flipV="1">
                <a:off x="6877050" y="2971800"/>
                <a:ext cx="685799" cy="1143000"/>
              </a:xfrm>
              <a:prstGeom prst="line">
                <a:avLst/>
              </a:prstGeom>
              <a:noFill/>
              <a:ln w="9525">
                <a:solidFill>
                  <a:schemeClr val="bg1">
                    <a:lumMod val="95000"/>
                    <a:lumOff val="5000"/>
                  </a:schemeClr>
                </a:solidFill>
                <a:round/>
                <a:headEnd/>
                <a:tailEnd type="triangle" w="med" len="med"/>
              </a:ln>
            </p:spPr>
            <p:txBody>
              <a:bodyPr wrap="none" anchor="ctr"/>
              <a:lstStyle/>
              <a:p>
                <a:endParaRPr lang="en-US" sz="1200">
                  <a:solidFill>
                    <a:schemeClr val="bg1">
                      <a:lumMod val="95000"/>
                      <a:lumOff val="5000"/>
                    </a:schemeClr>
                  </a:solidFill>
                  <a:latin typeface="Times New Roman" pitchFamily="18" charset="0"/>
                  <a:cs typeface="Times New Roman" pitchFamily="18" charset="0"/>
                </a:endParaRPr>
              </a:p>
            </p:txBody>
          </p:sp>
          <p:sp>
            <p:nvSpPr>
              <p:cNvPr id="14" name="Line 10">
                <a:extLst>
                  <a:ext uri="{FF2B5EF4-FFF2-40B4-BE49-F238E27FC236}">
                    <a16:creationId xmlns:a16="http://schemas.microsoft.com/office/drawing/2014/main" id="{D217A76D-77FB-4D4F-A1B3-9F08F927A936}"/>
                  </a:ext>
                </a:extLst>
              </p:cNvPr>
              <p:cNvSpPr>
                <a:spLocks noChangeShapeType="1"/>
              </p:cNvSpPr>
              <p:nvPr/>
            </p:nvSpPr>
            <p:spPr bwMode="auto">
              <a:xfrm>
                <a:off x="7005366" y="4343400"/>
                <a:ext cx="1600200" cy="0"/>
              </a:xfrm>
              <a:prstGeom prst="line">
                <a:avLst/>
              </a:prstGeom>
              <a:noFill/>
              <a:ln w="9525">
                <a:solidFill>
                  <a:schemeClr val="bg1">
                    <a:lumMod val="95000"/>
                    <a:lumOff val="5000"/>
                  </a:schemeClr>
                </a:solidFill>
                <a:round/>
                <a:headEnd/>
                <a:tailEnd type="triangle" w="med" len="med"/>
              </a:ln>
            </p:spPr>
            <p:txBody>
              <a:bodyPr wrap="none" anchor="ctr"/>
              <a:lstStyle/>
              <a:p>
                <a:endParaRPr lang="en-US" sz="1200">
                  <a:solidFill>
                    <a:schemeClr val="bg1">
                      <a:lumMod val="95000"/>
                      <a:lumOff val="5000"/>
                    </a:schemeClr>
                  </a:solidFill>
                  <a:latin typeface="Times New Roman" pitchFamily="18" charset="0"/>
                  <a:cs typeface="Times New Roman" pitchFamily="18" charset="0"/>
                </a:endParaRPr>
              </a:p>
            </p:txBody>
          </p:sp>
        </p:grpSp>
        <p:sp>
          <p:nvSpPr>
            <p:cNvPr id="22" name="Oval 4">
              <a:extLst>
                <a:ext uri="{FF2B5EF4-FFF2-40B4-BE49-F238E27FC236}">
                  <a16:creationId xmlns:a16="http://schemas.microsoft.com/office/drawing/2014/main" id="{5AF3990C-9FB3-6A42-9469-2A88C47A5316}"/>
                </a:ext>
              </a:extLst>
            </p:cNvPr>
            <p:cNvSpPr>
              <a:spLocks noChangeArrowheads="1"/>
            </p:cNvSpPr>
            <p:nvPr/>
          </p:nvSpPr>
          <p:spPr bwMode="auto">
            <a:xfrm>
              <a:off x="8452449" y="4545608"/>
              <a:ext cx="342900" cy="342900"/>
            </a:xfrm>
            <a:prstGeom prst="ellipse">
              <a:avLst/>
            </a:prstGeom>
            <a:solidFill>
              <a:srgbClr val="FF0000"/>
            </a:solidFill>
            <a:ln>
              <a:noFill/>
              <a:headEnd/>
              <a:tailEn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en-US" sz="1800" dirty="0">
                <a:solidFill>
                  <a:schemeClr val="bg1">
                    <a:lumMod val="95000"/>
                    <a:lumOff val="5000"/>
                  </a:schemeClr>
                </a:solidFill>
                <a:latin typeface="Times New Roman" pitchFamily="18" charset="0"/>
                <a:cs typeface="Times New Roman" pitchFamily="18" charset="0"/>
              </a:endParaRPr>
            </a:p>
          </p:txBody>
        </p:sp>
      </p:gr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C5C5DF7-F423-C646-AA8D-F7DD24F1C8B4}"/>
                  </a:ext>
                </a:extLst>
              </p:cNvPr>
              <p:cNvSpPr txBox="1"/>
              <p:nvPr/>
            </p:nvSpPr>
            <p:spPr>
              <a:xfrm>
                <a:off x="2286000" y="6015335"/>
                <a:ext cx="2323072" cy="461665"/>
              </a:xfrm>
              <a:prstGeom prst="rect">
                <a:avLst/>
              </a:prstGeom>
              <a:noFill/>
            </p:spPr>
            <p:txBody>
              <a:bodyPr wrap="none" rtlCol="0">
                <a:spAutoFit/>
              </a:bodyPr>
              <a:lstStyle/>
              <a:p>
                <a:r>
                  <a:rPr lang="en-US" sz="2400" b="0" dirty="0">
                    <a:solidFill>
                      <a:schemeClr val="bg1"/>
                    </a:solidFill>
                  </a:rPr>
                  <a:t>For all nodes </a:t>
                </a:r>
                <a14:m>
                  <m:oMath xmlns:m="http://schemas.openxmlformats.org/officeDocument/2006/math">
                    <m:r>
                      <a:rPr lang="en-US" sz="2400" b="1" i="1" dirty="0" smtClean="0">
                        <a:solidFill>
                          <a:schemeClr val="bg1"/>
                        </a:solidFill>
                        <a:latin typeface="Cambria Math" panose="02040503050406030204" pitchFamily="18" charset="0"/>
                        <a:cs typeface="Times New Roman" pitchFamily="18" charset="0"/>
                      </a:rPr>
                      <m:t>𝒋</m:t>
                    </m:r>
                    <m:r>
                      <a:rPr lang="en-US" sz="2400" i="1" dirty="0">
                        <a:solidFill>
                          <a:srgbClr val="0000FF"/>
                        </a:solidFill>
                        <a:latin typeface="Cambria Math"/>
                        <a:cs typeface="Times New Roman" pitchFamily="18" charset="0"/>
                      </a:rPr>
                      <m:t> </m:t>
                    </m:r>
                  </m:oMath>
                </a14:m>
                <a:r>
                  <a:rPr lang="en-US" sz="2400" b="0" dirty="0">
                    <a:solidFill>
                      <a:schemeClr val="bg1"/>
                    </a:solidFill>
                    <a:sym typeface="Wingdings" pitchFamily="2" charset="2"/>
                  </a:rPr>
                  <a:t>:</a:t>
                </a:r>
                <a:endParaRPr lang="en-US" sz="2400" b="0" dirty="0">
                  <a:solidFill>
                    <a:schemeClr val="bg1"/>
                  </a:solidFill>
                </a:endParaRPr>
              </a:p>
            </p:txBody>
          </p:sp>
        </mc:Choice>
        <mc:Fallback xmlns="">
          <p:sp>
            <p:nvSpPr>
              <p:cNvPr id="6" name="TextBox 5">
                <a:extLst>
                  <a:ext uri="{FF2B5EF4-FFF2-40B4-BE49-F238E27FC236}">
                    <a16:creationId xmlns:a16="http://schemas.microsoft.com/office/drawing/2014/main" id="{BC5C5DF7-F423-C646-AA8D-F7DD24F1C8B4}"/>
                  </a:ext>
                </a:extLst>
              </p:cNvPr>
              <p:cNvSpPr txBox="1">
                <a:spLocks noRot="1" noChangeAspect="1" noMove="1" noResize="1" noEditPoints="1" noAdjustHandles="1" noChangeArrowheads="1" noChangeShapeType="1" noTextEdit="1"/>
              </p:cNvSpPr>
              <p:nvPr/>
            </p:nvSpPr>
            <p:spPr>
              <a:xfrm>
                <a:off x="2286000" y="6015335"/>
                <a:ext cx="2323072" cy="461665"/>
              </a:xfrm>
              <a:prstGeom prst="rect">
                <a:avLst/>
              </a:prstGeom>
              <a:blipFill>
                <a:blip r:embed="rId8"/>
                <a:stretch>
                  <a:fillRect l="-4372" t="-10811" r="-2732" b="-24324"/>
                </a:stretch>
              </a:blipFill>
            </p:spPr>
            <p:txBody>
              <a:bodyPr/>
              <a:lstStyle/>
              <a:p>
                <a:r>
                  <a:rPr lang="en-US">
                    <a:noFill/>
                  </a:rPr>
                  <a:t> </a:t>
                </a:r>
              </a:p>
            </p:txBody>
          </p:sp>
        </mc:Fallback>
      </mc:AlternateContent>
      <p:sp>
        <p:nvSpPr>
          <p:cNvPr id="23" name="TextBox 22">
            <a:extLst>
              <a:ext uri="{FF2B5EF4-FFF2-40B4-BE49-F238E27FC236}">
                <a16:creationId xmlns:a16="http://schemas.microsoft.com/office/drawing/2014/main" id="{5B990ED5-155C-404D-AF27-C5CBC0627BBA}"/>
              </a:ext>
            </a:extLst>
          </p:cNvPr>
          <p:cNvSpPr txBox="1"/>
          <p:nvPr/>
        </p:nvSpPr>
        <p:spPr>
          <a:xfrm>
            <a:off x="609600" y="5575190"/>
            <a:ext cx="4107215" cy="338554"/>
          </a:xfrm>
          <a:prstGeom prst="rect">
            <a:avLst/>
          </a:prstGeom>
          <a:noFill/>
        </p:spPr>
        <p:txBody>
          <a:bodyPr wrap="none" rtlCol="0">
            <a:spAutoFit/>
          </a:bodyPr>
          <a:lstStyle/>
          <a:p>
            <a:r>
              <a:rPr lang="en-US" b="0" dirty="0">
                <a:solidFill>
                  <a:schemeClr val="bg1"/>
                </a:solidFill>
              </a:rPr>
              <a:t>This is equivalent to our earlier formulation:</a:t>
            </a:r>
          </a:p>
        </p:txBody>
      </p:sp>
    </p:spTree>
    <p:extLst>
      <p:ext uri="{BB962C8B-B14F-4D97-AF65-F5344CB8AC3E}">
        <p14:creationId xmlns:p14="http://schemas.microsoft.com/office/powerpoint/2010/main" val="13719506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291">
                                            <p:txEl>
                                              <p:pRg st="8" end="8"/>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pPr fontAlgn="auto">
              <a:spcAft>
                <a:spcPts val="0"/>
              </a:spcAft>
              <a:defRPr/>
            </a:pPr>
            <a:r>
              <a:rPr lang="en-US" dirty="0">
                <a:solidFill>
                  <a:schemeClr val="bg1">
                    <a:lumMod val="95000"/>
                    <a:lumOff val="5000"/>
                  </a:schemeClr>
                </a:solidFill>
              </a:rPr>
              <a:t>Why are the 2 formulations equivalent?</a:t>
            </a:r>
          </a:p>
        </p:txBody>
      </p:sp>
      <mc:AlternateContent xmlns:mc="http://schemas.openxmlformats.org/markup-compatibility/2006" xmlns:a14="http://schemas.microsoft.com/office/drawing/2010/main">
        <mc:Choice Requires="a14">
          <p:sp>
            <p:nvSpPr>
              <p:cNvPr id="27" name="Content Placeholder 26"/>
              <p:cNvSpPr>
                <a:spLocks noGrp="1"/>
              </p:cNvSpPr>
              <p:nvPr>
                <p:ph idx="1"/>
              </p:nvPr>
            </p:nvSpPr>
            <p:spPr>
              <a:xfrm>
                <a:off x="457200" y="1295401"/>
                <a:ext cx="8229600" cy="1981200"/>
              </a:xfrm>
            </p:spPr>
            <p:txBody>
              <a:bodyPr>
                <a:normAutofit/>
              </a:bodyPr>
              <a:lstStyle/>
              <a:p>
                <a:r>
                  <a:rPr lang="en-US" b="1" dirty="0"/>
                  <a:t>Remember the flow equation:</a:t>
                </a:r>
              </a:p>
              <a:p>
                <a:r>
                  <a:rPr lang="en-US" b="1" dirty="0">
                    <a:solidFill>
                      <a:srgbClr val="008000"/>
                    </a:solidFill>
                  </a:rPr>
                  <a:t>Flow equation in the matrix form</a:t>
                </a:r>
              </a:p>
              <a:p>
                <a:pPr marL="118872" indent="0">
                  <a:buNone/>
                </a:pPr>
                <a14:m>
                  <m:oMathPara xmlns:m="http://schemas.openxmlformats.org/officeDocument/2006/math">
                    <m:oMathParaPr>
                      <m:jc m:val="centerGroup"/>
                    </m:oMathParaPr>
                    <m:oMath xmlns:m="http://schemas.openxmlformats.org/officeDocument/2006/math">
                      <m:r>
                        <a:rPr lang="en-US" b="1" i="1" dirty="0">
                          <a:solidFill>
                            <a:srgbClr val="0000FF"/>
                          </a:solidFill>
                          <a:latin typeface="Cambria Math"/>
                          <a:cs typeface="Times New Roman" pitchFamily="18" charset="0"/>
                        </a:rPr>
                        <m:t>𝑴</m:t>
                      </m:r>
                      <m:r>
                        <a:rPr lang="en-US" b="1" i="1" dirty="0">
                          <a:solidFill>
                            <a:srgbClr val="0000FF"/>
                          </a:solidFill>
                          <a:latin typeface="Cambria Math"/>
                          <a:cs typeface="Times New Roman" pitchFamily="18" charset="0"/>
                        </a:rPr>
                        <m:t>⋅ </m:t>
                      </m:r>
                      <m:r>
                        <a:rPr lang="en-US" b="1" i="1" dirty="0">
                          <a:solidFill>
                            <a:srgbClr val="0000FF"/>
                          </a:solidFill>
                          <a:latin typeface="Cambria Math"/>
                          <a:cs typeface="Times New Roman" pitchFamily="18" charset="0"/>
                        </a:rPr>
                        <m:t>𝒓</m:t>
                      </m:r>
                      <m:r>
                        <a:rPr lang="en-US" b="1" i="1" dirty="0" smtClean="0">
                          <a:solidFill>
                            <a:srgbClr val="0000FF"/>
                          </a:solidFill>
                          <a:latin typeface="Cambria Math"/>
                          <a:cs typeface="Times New Roman" pitchFamily="18" charset="0"/>
                        </a:rPr>
                        <m:t>=</m:t>
                      </m:r>
                      <m:r>
                        <a:rPr lang="en-US" b="1" i="1" dirty="0" smtClean="0">
                          <a:solidFill>
                            <a:srgbClr val="0000FF"/>
                          </a:solidFill>
                          <a:latin typeface="Cambria Math"/>
                          <a:cs typeface="Times New Roman" pitchFamily="18" charset="0"/>
                        </a:rPr>
                        <m:t>𝒓</m:t>
                      </m:r>
                    </m:oMath>
                  </m:oMathPara>
                </a14:m>
                <a:endParaRPr lang="en-US" b="1" i="1" dirty="0">
                  <a:solidFill>
                    <a:srgbClr val="0000FF"/>
                  </a:solidFill>
                  <a:latin typeface="Times New Roman" pitchFamily="18" charset="0"/>
                  <a:cs typeface="Times New Roman" pitchFamily="18" charset="0"/>
                </a:endParaRPr>
              </a:p>
              <a:p>
                <a:pPr lvl="1"/>
                <a:r>
                  <a:rPr lang="en-US" b="1" dirty="0">
                    <a:solidFill>
                      <a:srgbClr val="0000FF"/>
                    </a:solidFill>
                  </a:rPr>
                  <a:t>Suppose page </a:t>
                </a:r>
                <a:r>
                  <a:rPr lang="en-US" b="1" i="1" dirty="0" err="1">
                    <a:solidFill>
                      <a:srgbClr val="0000FF"/>
                    </a:solidFill>
                  </a:rPr>
                  <a:t>i</a:t>
                </a:r>
                <a:r>
                  <a:rPr lang="en-US" b="1" dirty="0">
                    <a:solidFill>
                      <a:srgbClr val="0000FF"/>
                    </a:solidFill>
                  </a:rPr>
                  <a:t> links to 3 pages, including </a:t>
                </a:r>
                <a:r>
                  <a:rPr lang="en-US" b="1" i="1" dirty="0">
                    <a:solidFill>
                      <a:srgbClr val="0000FF"/>
                    </a:solidFill>
                  </a:rPr>
                  <a:t>j</a:t>
                </a:r>
              </a:p>
              <a:p>
                <a:pPr marL="118872" indent="0">
                  <a:buNone/>
                </a:pPr>
                <a:endParaRPr lang="en-US" b="1" dirty="0">
                  <a:solidFill>
                    <a:srgbClr val="008000"/>
                  </a:solidFill>
                </a:endParaRPr>
              </a:p>
              <a:p>
                <a:pPr>
                  <a:buNone/>
                </a:pPr>
                <a:endParaRPr lang="en-US" dirty="0"/>
              </a:p>
            </p:txBody>
          </p:sp>
        </mc:Choice>
        <mc:Fallback xmlns="">
          <p:sp>
            <p:nvSpPr>
              <p:cNvPr id="27" name="Content Placeholder 26"/>
              <p:cNvSpPr>
                <a:spLocks noGrp="1" noRot="1" noChangeAspect="1" noMove="1" noResize="1" noEditPoints="1" noAdjustHandles="1" noChangeArrowheads="1" noChangeShapeType="1" noTextEdit="1"/>
              </p:cNvSpPr>
              <p:nvPr>
                <p:ph idx="1"/>
              </p:nvPr>
            </p:nvSpPr>
            <p:spPr>
              <a:xfrm>
                <a:off x="457200" y="1295401"/>
                <a:ext cx="8229600" cy="1981200"/>
              </a:xfrm>
              <a:blipFill rotWithShape="0">
                <a:blip r:embed="rId4"/>
                <a:stretch>
                  <a:fillRect l="-519" t="-2462" b="-923"/>
                </a:stretch>
              </a:blipFill>
            </p:spPr>
            <p:txBody>
              <a:bodyPr/>
              <a:lstStyle/>
              <a:p>
                <a:r>
                  <a:rPr lang="en-US">
                    <a:noFill/>
                  </a:rPr>
                  <a:t> </a:t>
                </a:r>
              </a:p>
            </p:txBody>
          </p:sp>
        </mc:Fallback>
      </mc:AlternateContent>
      <p:sp>
        <p:nvSpPr>
          <p:cNvPr id="25" name="Slide Number Placeholder 24"/>
          <p:cNvSpPr>
            <a:spLocks noGrp="1"/>
          </p:cNvSpPr>
          <p:nvPr>
            <p:ph type="sldNum" sz="quarter" idx="4294967295"/>
          </p:nvPr>
        </p:nvSpPr>
        <p:spPr>
          <a:xfrm>
            <a:off x="8204396" y="6583680"/>
            <a:ext cx="733864" cy="274320"/>
          </a:xfrm>
          <a:prstGeom prst="rect">
            <a:avLst/>
          </a:prstGeom>
        </p:spPr>
        <p:txBody>
          <a:bodyPr/>
          <a:lstStyle/>
          <a:p>
            <a:pPr>
              <a:defRPr/>
            </a:pPr>
            <a:fld id="{7B356C98-9078-459C-96C5-C05D5164B2ED}" type="slidenum">
              <a:rPr lang="en-US"/>
              <a:pPr>
                <a:defRPr/>
              </a:pPr>
              <a:t>19</a:t>
            </a:fld>
            <a:endParaRPr lang="en-US"/>
          </a:p>
        </p:txBody>
      </p:sp>
      <p:grpSp>
        <p:nvGrpSpPr>
          <p:cNvPr id="2" name="Group 19"/>
          <p:cNvGrpSpPr>
            <a:grpSpLocks/>
          </p:cNvGrpSpPr>
          <p:nvPr/>
        </p:nvGrpSpPr>
        <p:grpSpPr bwMode="auto">
          <a:xfrm>
            <a:off x="1347788" y="3107392"/>
            <a:ext cx="2325688" cy="3330577"/>
            <a:chOff x="1243" y="1152"/>
            <a:chExt cx="1465" cy="2098"/>
          </a:xfrm>
        </p:grpSpPr>
        <p:sp>
          <p:nvSpPr>
            <p:cNvPr id="47124" name="Rectangle 3"/>
            <p:cNvSpPr>
              <a:spLocks noChangeArrowheads="1"/>
            </p:cNvSpPr>
            <p:nvPr/>
          </p:nvSpPr>
          <p:spPr bwMode="auto">
            <a:xfrm>
              <a:off x="1412" y="1462"/>
              <a:ext cx="1296" cy="1248"/>
            </a:xfrm>
            <a:prstGeom prst="rect">
              <a:avLst/>
            </a:prstGeom>
            <a:solidFill>
              <a:srgbClr val="CC99FF"/>
            </a:solidFill>
            <a:ln w="9525">
              <a:solidFill>
                <a:schemeClr val="tx1"/>
              </a:solidFill>
              <a:miter lim="800000"/>
              <a:headEnd/>
              <a:tailEnd/>
            </a:ln>
          </p:spPr>
          <p:txBody>
            <a:bodyPr wrap="none" anchor="ctr"/>
            <a:lstStyle/>
            <a:p>
              <a:endParaRPr lang="en-US">
                <a:latin typeface="Corbel" pitchFamily="34" charset="0"/>
              </a:endParaRPr>
            </a:p>
          </p:txBody>
        </p:sp>
        <p:sp>
          <p:nvSpPr>
            <p:cNvPr id="47125" name="Text Box 4"/>
            <p:cNvSpPr txBox="1">
              <a:spLocks noChangeArrowheads="1"/>
            </p:cNvSpPr>
            <p:nvPr/>
          </p:nvSpPr>
          <p:spPr bwMode="auto">
            <a:xfrm>
              <a:off x="1243" y="1680"/>
              <a:ext cx="169" cy="288"/>
            </a:xfrm>
            <a:prstGeom prst="rect">
              <a:avLst/>
            </a:prstGeom>
            <a:noFill/>
            <a:ln w="9525">
              <a:noFill/>
              <a:miter lim="800000"/>
              <a:headEnd/>
              <a:tailEnd/>
            </a:ln>
          </p:spPr>
          <p:txBody>
            <a:bodyPr wrap="none">
              <a:spAutoFit/>
            </a:bodyPr>
            <a:lstStyle/>
            <a:p>
              <a:r>
                <a:rPr lang="en-US" sz="2400" b="1" i="1" dirty="0">
                  <a:latin typeface="Times New Roman" pitchFamily="18" charset="0"/>
                </a:rPr>
                <a:t>j</a:t>
              </a:r>
            </a:p>
          </p:txBody>
        </p:sp>
        <p:sp>
          <p:nvSpPr>
            <p:cNvPr id="47126" name="Text Box 5"/>
            <p:cNvSpPr txBox="1">
              <a:spLocks noChangeArrowheads="1"/>
            </p:cNvSpPr>
            <p:nvPr/>
          </p:nvSpPr>
          <p:spPr bwMode="auto">
            <a:xfrm>
              <a:off x="2095" y="1152"/>
              <a:ext cx="169" cy="288"/>
            </a:xfrm>
            <a:prstGeom prst="rect">
              <a:avLst/>
            </a:prstGeom>
            <a:noFill/>
            <a:ln w="9525">
              <a:noFill/>
              <a:miter lim="800000"/>
              <a:headEnd/>
              <a:tailEnd/>
            </a:ln>
          </p:spPr>
          <p:txBody>
            <a:bodyPr wrap="none">
              <a:spAutoFit/>
            </a:bodyPr>
            <a:lstStyle/>
            <a:p>
              <a:r>
                <a:rPr lang="en-US" sz="2400" b="1" i="1" dirty="0" err="1">
                  <a:solidFill>
                    <a:schemeClr val="bg1">
                      <a:lumMod val="95000"/>
                      <a:lumOff val="5000"/>
                    </a:schemeClr>
                  </a:solidFill>
                  <a:latin typeface="Times New Roman" pitchFamily="18" charset="0"/>
                </a:rPr>
                <a:t>i</a:t>
              </a:r>
              <a:endParaRPr lang="en-US" sz="2400" b="1" dirty="0">
                <a:solidFill>
                  <a:schemeClr val="bg1">
                    <a:lumMod val="95000"/>
                    <a:lumOff val="5000"/>
                  </a:schemeClr>
                </a:solidFill>
                <a:latin typeface="Times New Roman" pitchFamily="18" charset="0"/>
              </a:endParaRPr>
            </a:p>
          </p:txBody>
        </p:sp>
        <p:sp>
          <p:nvSpPr>
            <p:cNvPr id="47127" name="Line 6"/>
            <p:cNvSpPr>
              <a:spLocks noChangeShapeType="1"/>
            </p:cNvSpPr>
            <p:nvPr/>
          </p:nvSpPr>
          <p:spPr bwMode="auto">
            <a:xfrm>
              <a:off x="1412" y="1846"/>
              <a:ext cx="1296" cy="0"/>
            </a:xfrm>
            <a:prstGeom prst="line">
              <a:avLst/>
            </a:prstGeom>
            <a:noFill/>
            <a:ln w="9525">
              <a:solidFill>
                <a:schemeClr val="bg1">
                  <a:lumMod val="95000"/>
                  <a:lumOff val="5000"/>
                </a:schemeClr>
              </a:solidFill>
              <a:round/>
              <a:headEnd/>
              <a:tailEnd/>
            </a:ln>
          </p:spPr>
          <p:txBody>
            <a:bodyPr wrap="none" anchor="ctr"/>
            <a:lstStyle/>
            <a:p>
              <a:endParaRPr lang="en-US" b="1" dirty="0"/>
            </a:p>
          </p:txBody>
        </p:sp>
        <p:sp>
          <p:nvSpPr>
            <p:cNvPr id="47128" name="Line 7"/>
            <p:cNvSpPr>
              <a:spLocks noChangeShapeType="1"/>
            </p:cNvSpPr>
            <p:nvPr/>
          </p:nvSpPr>
          <p:spPr bwMode="auto">
            <a:xfrm>
              <a:off x="2180" y="1462"/>
              <a:ext cx="0" cy="1248"/>
            </a:xfrm>
            <a:prstGeom prst="line">
              <a:avLst/>
            </a:prstGeom>
            <a:noFill/>
            <a:ln w="9525">
              <a:solidFill>
                <a:schemeClr val="bg1">
                  <a:lumMod val="95000"/>
                  <a:lumOff val="5000"/>
                </a:schemeClr>
              </a:solidFill>
              <a:round/>
              <a:headEnd/>
              <a:tailEnd/>
            </a:ln>
          </p:spPr>
          <p:txBody>
            <a:bodyPr wrap="none" anchor="ctr"/>
            <a:lstStyle/>
            <a:p>
              <a:endParaRPr lang="en-US"/>
            </a:p>
          </p:txBody>
        </p:sp>
        <p:sp>
          <p:nvSpPr>
            <p:cNvPr id="47129" name="Text Box 16"/>
            <p:cNvSpPr txBox="1">
              <a:spLocks noChangeArrowheads="1"/>
            </p:cNvSpPr>
            <p:nvPr/>
          </p:nvSpPr>
          <p:spPr bwMode="auto">
            <a:xfrm>
              <a:off x="1910" y="2843"/>
              <a:ext cx="349" cy="407"/>
            </a:xfrm>
            <a:prstGeom prst="rect">
              <a:avLst/>
            </a:prstGeom>
            <a:noFill/>
            <a:ln w="9525">
              <a:noFill/>
              <a:miter lim="800000"/>
              <a:headEnd/>
              <a:tailEnd/>
            </a:ln>
          </p:spPr>
          <p:txBody>
            <a:bodyPr wrap="none">
              <a:spAutoFit/>
            </a:bodyPr>
            <a:lstStyle/>
            <a:p>
              <a:r>
                <a:rPr lang="en-US" sz="3600" b="1" i="1" dirty="0">
                  <a:solidFill>
                    <a:srgbClr val="008000"/>
                  </a:solidFill>
                  <a:latin typeface="Corbel" pitchFamily="34" charset="0"/>
                </a:rPr>
                <a:t>M</a:t>
              </a:r>
            </a:p>
          </p:txBody>
        </p:sp>
      </p:grpSp>
      <p:grpSp>
        <p:nvGrpSpPr>
          <p:cNvPr id="3" name="Group 20"/>
          <p:cNvGrpSpPr>
            <a:grpSpLocks/>
          </p:cNvGrpSpPr>
          <p:nvPr/>
        </p:nvGrpSpPr>
        <p:grpSpPr bwMode="auto">
          <a:xfrm>
            <a:off x="5073667" y="3564592"/>
            <a:ext cx="349251" cy="2882902"/>
            <a:chOff x="3590" y="1440"/>
            <a:chExt cx="220" cy="1816"/>
          </a:xfrm>
        </p:grpSpPr>
        <p:sp>
          <p:nvSpPr>
            <p:cNvPr id="47122" name="Rectangle 11"/>
            <p:cNvSpPr>
              <a:spLocks noChangeArrowheads="1"/>
            </p:cNvSpPr>
            <p:nvPr/>
          </p:nvSpPr>
          <p:spPr bwMode="auto">
            <a:xfrm>
              <a:off x="3600" y="1440"/>
              <a:ext cx="192" cy="1344"/>
            </a:xfrm>
            <a:prstGeom prst="rect">
              <a:avLst/>
            </a:prstGeom>
            <a:solidFill>
              <a:srgbClr val="00FF00"/>
            </a:solidFill>
            <a:ln w="9525">
              <a:solidFill>
                <a:schemeClr val="tx1"/>
              </a:solidFill>
              <a:miter lim="800000"/>
              <a:headEnd/>
              <a:tailEnd/>
            </a:ln>
          </p:spPr>
          <p:txBody>
            <a:bodyPr wrap="none" anchor="ctr"/>
            <a:lstStyle/>
            <a:p>
              <a:endParaRPr lang="en-US">
                <a:latin typeface="Corbel" pitchFamily="34" charset="0"/>
              </a:endParaRPr>
            </a:p>
          </p:txBody>
        </p:sp>
        <p:sp>
          <p:nvSpPr>
            <p:cNvPr id="47123" name="Text Box 17"/>
            <p:cNvSpPr txBox="1">
              <a:spLocks noChangeArrowheads="1"/>
            </p:cNvSpPr>
            <p:nvPr/>
          </p:nvSpPr>
          <p:spPr bwMode="auto">
            <a:xfrm>
              <a:off x="3590" y="2849"/>
              <a:ext cx="220" cy="407"/>
            </a:xfrm>
            <a:prstGeom prst="rect">
              <a:avLst/>
            </a:prstGeom>
            <a:noFill/>
            <a:ln w="9525">
              <a:noFill/>
              <a:miter lim="800000"/>
              <a:headEnd/>
              <a:tailEnd/>
            </a:ln>
          </p:spPr>
          <p:txBody>
            <a:bodyPr wrap="none">
              <a:spAutoFit/>
            </a:bodyPr>
            <a:lstStyle/>
            <a:p>
              <a:r>
                <a:rPr lang="en-US" sz="3600" b="1" i="1" dirty="0">
                  <a:solidFill>
                    <a:srgbClr val="008000"/>
                  </a:solidFill>
                  <a:latin typeface="Corbel" pitchFamily="34" charset="0"/>
                </a:rPr>
                <a:t>r</a:t>
              </a:r>
            </a:p>
          </p:txBody>
        </p:sp>
      </p:grpSp>
      <p:sp>
        <p:nvSpPr>
          <p:cNvPr id="19474" name="Text Box 18"/>
          <p:cNvSpPr txBox="1">
            <a:spLocks noChangeArrowheads="1"/>
          </p:cNvSpPr>
          <p:nvPr/>
        </p:nvSpPr>
        <p:spPr bwMode="auto">
          <a:xfrm>
            <a:off x="6902450" y="5791200"/>
            <a:ext cx="349776" cy="646331"/>
          </a:xfrm>
          <a:prstGeom prst="rect">
            <a:avLst/>
          </a:prstGeom>
          <a:noFill/>
          <a:ln w="9525">
            <a:noFill/>
            <a:miter lim="800000"/>
            <a:headEnd/>
            <a:tailEnd/>
          </a:ln>
        </p:spPr>
        <p:txBody>
          <a:bodyPr wrap="none">
            <a:spAutoFit/>
          </a:bodyPr>
          <a:lstStyle/>
          <a:p>
            <a:r>
              <a:rPr lang="en-US" sz="3600" b="1" i="1" dirty="0">
                <a:solidFill>
                  <a:srgbClr val="008000"/>
                </a:solidFill>
                <a:latin typeface="Corbel" pitchFamily="34" charset="0"/>
              </a:rPr>
              <a:t>r</a:t>
            </a:r>
          </a:p>
        </p:txBody>
      </p:sp>
      <p:grpSp>
        <p:nvGrpSpPr>
          <p:cNvPr id="4" name="Group 25"/>
          <p:cNvGrpSpPr>
            <a:grpSpLocks/>
          </p:cNvGrpSpPr>
          <p:nvPr/>
        </p:nvGrpSpPr>
        <p:grpSpPr bwMode="auto">
          <a:xfrm>
            <a:off x="5988058" y="3564592"/>
            <a:ext cx="1555752" cy="2133600"/>
            <a:chOff x="4166" y="1440"/>
            <a:chExt cx="980" cy="1344"/>
          </a:xfrm>
        </p:grpSpPr>
        <p:grpSp>
          <p:nvGrpSpPr>
            <p:cNvPr id="5" name="Group 22"/>
            <p:cNvGrpSpPr>
              <a:grpSpLocks/>
            </p:cNvGrpSpPr>
            <p:nvPr/>
          </p:nvGrpSpPr>
          <p:grpSpPr bwMode="auto">
            <a:xfrm>
              <a:off x="4166" y="1440"/>
              <a:ext cx="778" cy="1344"/>
              <a:chOff x="4166" y="1440"/>
              <a:chExt cx="778" cy="1344"/>
            </a:xfrm>
          </p:grpSpPr>
          <p:sp>
            <p:nvSpPr>
              <p:cNvPr id="47120" name="Rectangle 13"/>
              <p:cNvSpPr>
                <a:spLocks noChangeArrowheads="1"/>
              </p:cNvSpPr>
              <p:nvPr/>
            </p:nvSpPr>
            <p:spPr bwMode="auto">
              <a:xfrm>
                <a:off x="4752" y="1440"/>
                <a:ext cx="192" cy="1344"/>
              </a:xfrm>
              <a:prstGeom prst="rect">
                <a:avLst/>
              </a:prstGeom>
              <a:solidFill>
                <a:srgbClr val="00FF00"/>
              </a:solidFill>
              <a:ln w="9525">
                <a:solidFill>
                  <a:schemeClr val="tx1"/>
                </a:solidFill>
                <a:miter lim="800000"/>
                <a:headEnd/>
                <a:tailEnd/>
              </a:ln>
            </p:spPr>
            <p:txBody>
              <a:bodyPr wrap="none" anchor="ctr"/>
              <a:lstStyle/>
              <a:p>
                <a:endParaRPr lang="en-US">
                  <a:latin typeface="Corbel" pitchFamily="34" charset="0"/>
                </a:endParaRPr>
              </a:p>
            </p:txBody>
          </p:sp>
          <p:sp>
            <p:nvSpPr>
              <p:cNvPr id="47121" name="Text Box 15"/>
              <p:cNvSpPr txBox="1">
                <a:spLocks noChangeArrowheads="1"/>
              </p:cNvSpPr>
              <p:nvPr/>
            </p:nvSpPr>
            <p:spPr bwMode="auto">
              <a:xfrm>
                <a:off x="4166" y="1927"/>
                <a:ext cx="270" cy="407"/>
              </a:xfrm>
              <a:prstGeom prst="rect">
                <a:avLst/>
              </a:prstGeom>
              <a:noFill/>
              <a:ln w="9525">
                <a:noFill/>
                <a:miter lim="800000"/>
                <a:headEnd/>
                <a:tailEnd/>
              </a:ln>
            </p:spPr>
            <p:txBody>
              <a:bodyPr wrap="none">
                <a:spAutoFit/>
              </a:bodyPr>
              <a:lstStyle/>
              <a:p>
                <a:r>
                  <a:rPr lang="en-US" sz="3600" b="1" dirty="0">
                    <a:solidFill>
                      <a:srgbClr val="008000"/>
                    </a:solidFill>
                    <a:latin typeface="Corbel" pitchFamily="34" charset="0"/>
                  </a:rPr>
                  <a:t>=</a:t>
                </a:r>
              </a:p>
            </p:txBody>
          </p:sp>
        </p:grpSp>
        <p:sp>
          <p:nvSpPr>
            <p:cNvPr id="47118" name="Line 23"/>
            <p:cNvSpPr>
              <a:spLocks noChangeShapeType="1"/>
            </p:cNvSpPr>
            <p:nvPr/>
          </p:nvSpPr>
          <p:spPr bwMode="auto">
            <a:xfrm>
              <a:off x="4752" y="1835"/>
              <a:ext cx="192" cy="0"/>
            </a:xfrm>
            <a:prstGeom prst="line">
              <a:avLst/>
            </a:prstGeom>
            <a:noFill/>
            <a:ln w="9525">
              <a:solidFill>
                <a:schemeClr val="bg1">
                  <a:lumMod val="95000"/>
                  <a:lumOff val="5000"/>
                </a:schemeClr>
              </a:solidFill>
              <a:round/>
              <a:headEnd/>
              <a:tailEnd/>
            </a:ln>
          </p:spPr>
          <p:txBody>
            <a:bodyPr/>
            <a:lstStyle/>
            <a:p>
              <a:endParaRPr lang="en-US"/>
            </a:p>
          </p:txBody>
        </p:sp>
        <p:sp>
          <p:nvSpPr>
            <p:cNvPr id="47119" name="Rectangle 24"/>
            <p:cNvSpPr>
              <a:spLocks noChangeArrowheads="1"/>
            </p:cNvSpPr>
            <p:nvPr/>
          </p:nvSpPr>
          <p:spPr bwMode="auto">
            <a:xfrm>
              <a:off x="4927" y="1688"/>
              <a:ext cx="219" cy="291"/>
            </a:xfrm>
            <a:prstGeom prst="rect">
              <a:avLst/>
            </a:prstGeom>
            <a:noFill/>
            <a:ln w="9525">
              <a:noFill/>
              <a:miter lim="800000"/>
              <a:headEnd/>
              <a:tailEnd/>
            </a:ln>
          </p:spPr>
          <p:txBody>
            <a:bodyPr wrap="none">
              <a:spAutoFit/>
            </a:bodyPr>
            <a:lstStyle/>
            <a:p>
              <a:r>
                <a:rPr lang="en-US" sz="2400" b="1" i="1" dirty="0" err="1">
                  <a:solidFill>
                    <a:schemeClr val="bg1">
                      <a:lumMod val="95000"/>
                      <a:lumOff val="5000"/>
                    </a:schemeClr>
                  </a:solidFill>
                  <a:latin typeface="Corbel" pitchFamily="34" charset="0"/>
                </a:rPr>
                <a:t>r</a:t>
              </a:r>
              <a:r>
                <a:rPr lang="en-US" sz="2400" b="1" i="1" baseline="-25000" dirty="0" err="1">
                  <a:solidFill>
                    <a:schemeClr val="bg1">
                      <a:lumMod val="95000"/>
                      <a:lumOff val="5000"/>
                    </a:schemeClr>
                  </a:solidFill>
                  <a:latin typeface="Corbel" pitchFamily="34" charset="0"/>
                </a:rPr>
                <a:t>j</a:t>
              </a:r>
              <a:endParaRPr lang="en-US" sz="2400" b="1" i="1" baseline="-25000" dirty="0">
                <a:solidFill>
                  <a:schemeClr val="bg1">
                    <a:lumMod val="95000"/>
                    <a:lumOff val="5000"/>
                  </a:schemeClr>
                </a:solidFill>
                <a:latin typeface="Corbel" pitchFamily="34" charset="0"/>
              </a:endParaRPr>
            </a:p>
          </p:txBody>
        </p:sp>
      </p:grpSp>
      <p:sp>
        <p:nvSpPr>
          <p:cNvPr id="47116" name="Line 10"/>
          <p:cNvSpPr>
            <a:spLocks noChangeShapeType="1"/>
          </p:cNvSpPr>
          <p:nvPr/>
        </p:nvSpPr>
        <p:spPr bwMode="auto">
          <a:xfrm flipV="1">
            <a:off x="1107831" y="4286976"/>
            <a:ext cx="1639888" cy="873125"/>
          </a:xfrm>
          <a:prstGeom prst="line">
            <a:avLst/>
          </a:prstGeom>
          <a:noFill/>
          <a:ln w="9525">
            <a:solidFill>
              <a:schemeClr val="bg1">
                <a:lumMod val="95000"/>
                <a:lumOff val="5000"/>
              </a:schemeClr>
            </a:solidFill>
            <a:round/>
            <a:headEnd/>
            <a:tailEnd type="triangle" w="med" len="med"/>
          </a:ln>
        </p:spPr>
        <p:txBody>
          <a:bodyPr wrap="none" anchor="ctr"/>
          <a:lstStyle/>
          <a:p>
            <a:endParaRPr lang="en-US"/>
          </a:p>
        </p:txBody>
      </p:sp>
      <p:graphicFrame>
        <p:nvGraphicFramePr>
          <p:cNvPr id="7" name="Object 6"/>
          <p:cNvGraphicFramePr>
            <a:graphicFrameLocks noChangeAspect="1"/>
          </p:cNvGraphicFramePr>
          <p:nvPr/>
        </p:nvGraphicFramePr>
        <p:xfrm>
          <a:off x="5899348" y="1066800"/>
          <a:ext cx="1568252" cy="1066800"/>
        </p:xfrm>
        <a:graphic>
          <a:graphicData uri="http://schemas.openxmlformats.org/presentationml/2006/ole">
            <mc:AlternateContent xmlns:mc="http://schemas.openxmlformats.org/markup-compatibility/2006">
              <mc:Choice xmlns:v="urn:schemas-microsoft-com:vml" Requires="v">
                <p:oleObj name="Equation" r:id="rId5" imgW="634725" imgH="431613" progId="Equation.3">
                  <p:embed/>
                </p:oleObj>
              </mc:Choice>
              <mc:Fallback>
                <p:oleObj name="Equation" r:id="rId5" imgW="634725" imgH="431613" progId="Equation.3">
                  <p:embed/>
                  <p:pic>
                    <p:nvPicPr>
                      <p:cNvPr id="7"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99348" y="1066800"/>
                        <a:ext cx="1568252" cy="1066800"/>
                      </a:xfrm>
                      <a:prstGeom prst="rect">
                        <a:avLst/>
                      </a:prstGeom>
                      <a:noFill/>
                      <a:ln>
                        <a:noFill/>
                      </a:ln>
                    </p:spPr>
                  </p:pic>
                </p:oleObj>
              </mc:Fallback>
            </mc:AlternateContent>
          </a:graphicData>
        </a:graphic>
      </p:graphicFrame>
      <p:sp>
        <p:nvSpPr>
          <p:cNvPr id="28" name="Line 6"/>
          <p:cNvSpPr>
            <a:spLocks noChangeShapeType="1"/>
          </p:cNvSpPr>
          <p:nvPr/>
        </p:nvSpPr>
        <p:spPr bwMode="auto">
          <a:xfrm>
            <a:off x="5089524" y="5029200"/>
            <a:ext cx="296863" cy="0"/>
          </a:xfrm>
          <a:prstGeom prst="line">
            <a:avLst/>
          </a:prstGeom>
          <a:noFill/>
          <a:ln w="9525">
            <a:solidFill>
              <a:schemeClr val="bg1">
                <a:lumMod val="95000"/>
                <a:lumOff val="5000"/>
              </a:schemeClr>
            </a:solidFill>
            <a:round/>
            <a:headEnd/>
            <a:tailEnd/>
          </a:ln>
        </p:spPr>
        <p:txBody>
          <a:bodyPr wrap="none" anchor="ctr"/>
          <a:lstStyle/>
          <a:p>
            <a:endParaRPr lang="en-US"/>
          </a:p>
        </p:txBody>
      </p:sp>
      <p:sp>
        <p:nvSpPr>
          <p:cNvPr id="29" name="Rectangle 24"/>
          <p:cNvSpPr>
            <a:spLocks noChangeArrowheads="1"/>
          </p:cNvSpPr>
          <p:nvPr/>
        </p:nvSpPr>
        <p:spPr bwMode="auto">
          <a:xfrm>
            <a:off x="5334000" y="4719935"/>
            <a:ext cx="344966" cy="461665"/>
          </a:xfrm>
          <a:prstGeom prst="rect">
            <a:avLst/>
          </a:prstGeom>
          <a:noFill/>
          <a:ln w="9525">
            <a:noFill/>
            <a:miter lim="800000"/>
            <a:headEnd/>
            <a:tailEnd/>
          </a:ln>
        </p:spPr>
        <p:txBody>
          <a:bodyPr wrap="none">
            <a:spAutoFit/>
          </a:bodyPr>
          <a:lstStyle/>
          <a:p>
            <a:r>
              <a:rPr lang="en-US" sz="2400" b="1" i="1" dirty="0" err="1">
                <a:solidFill>
                  <a:schemeClr val="bg1">
                    <a:lumMod val="95000"/>
                    <a:lumOff val="5000"/>
                  </a:schemeClr>
                </a:solidFill>
                <a:latin typeface="Corbel" pitchFamily="34" charset="0"/>
              </a:rPr>
              <a:t>r</a:t>
            </a:r>
            <a:r>
              <a:rPr lang="en-US" sz="2400" b="1" i="1" baseline="-25000" dirty="0" err="1">
                <a:solidFill>
                  <a:schemeClr val="bg1">
                    <a:lumMod val="95000"/>
                    <a:lumOff val="5000"/>
                  </a:schemeClr>
                </a:solidFill>
                <a:latin typeface="Corbel" pitchFamily="34" charset="0"/>
              </a:rPr>
              <a:t>i</a:t>
            </a:r>
            <a:endParaRPr lang="en-US" sz="2400" b="1" i="1" baseline="-25000" dirty="0">
              <a:solidFill>
                <a:schemeClr val="bg1">
                  <a:lumMod val="95000"/>
                  <a:lumOff val="5000"/>
                </a:schemeClr>
              </a:solidFill>
              <a:latin typeface="Corbel" pitchFamily="34" charset="0"/>
            </a:endParaRPr>
          </a:p>
        </p:txBody>
      </p:sp>
      <p:sp>
        <p:nvSpPr>
          <p:cNvPr id="32" name="Rectangle 3"/>
          <p:cNvSpPr>
            <a:spLocks noChangeArrowheads="1"/>
          </p:cNvSpPr>
          <p:nvPr/>
        </p:nvSpPr>
        <p:spPr bwMode="auto">
          <a:xfrm>
            <a:off x="2762792" y="4134577"/>
            <a:ext cx="152400" cy="152400"/>
          </a:xfrm>
          <a:prstGeom prst="rect">
            <a:avLst/>
          </a:prstGeom>
          <a:solidFill>
            <a:srgbClr val="CC99FF"/>
          </a:solidFill>
          <a:ln w="9525">
            <a:solidFill>
              <a:schemeClr val="bg1">
                <a:lumMod val="95000"/>
                <a:lumOff val="5000"/>
              </a:schemeClr>
            </a:solidFill>
            <a:miter lim="800000"/>
            <a:headEnd/>
            <a:tailEnd/>
          </a:ln>
        </p:spPr>
        <p:txBody>
          <a:bodyPr wrap="none" anchor="ctr"/>
          <a:lstStyle/>
          <a:p>
            <a:endParaRPr lang="en-US">
              <a:latin typeface="Corbel" pitchFamily="34" charset="0"/>
            </a:endParaRPr>
          </a:p>
        </p:txBody>
      </p:sp>
      <p:sp>
        <p:nvSpPr>
          <p:cNvPr id="33" name="Text Box 16"/>
          <p:cNvSpPr txBox="1">
            <a:spLocks noChangeArrowheads="1"/>
          </p:cNvSpPr>
          <p:nvPr/>
        </p:nvSpPr>
        <p:spPr bwMode="auto">
          <a:xfrm>
            <a:off x="4114800" y="4230469"/>
            <a:ext cx="322524" cy="646331"/>
          </a:xfrm>
          <a:prstGeom prst="rect">
            <a:avLst/>
          </a:prstGeom>
          <a:noFill/>
          <a:ln w="9525">
            <a:noFill/>
            <a:miter lim="800000"/>
            <a:headEnd/>
            <a:tailEnd/>
          </a:ln>
        </p:spPr>
        <p:txBody>
          <a:bodyPr wrap="none">
            <a:spAutoFit/>
          </a:bodyPr>
          <a:lstStyle/>
          <a:p>
            <a:r>
              <a:rPr lang="en-US" sz="3600" b="1" i="1" dirty="0">
                <a:solidFill>
                  <a:srgbClr val="008000"/>
                </a:solidFill>
                <a:latin typeface="Corbel" pitchFamily="34" charset="0"/>
              </a:rPr>
              <a:t>.</a:t>
            </a:r>
          </a:p>
        </p:txBody>
      </p:sp>
      <p:sp>
        <p:nvSpPr>
          <p:cNvPr id="34" name="Text Box 16"/>
          <p:cNvSpPr txBox="1">
            <a:spLocks noChangeArrowheads="1"/>
          </p:cNvSpPr>
          <p:nvPr/>
        </p:nvSpPr>
        <p:spPr bwMode="auto">
          <a:xfrm>
            <a:off x="4191000" y="5715000"/>
            <a:ext cx="322524" cy="646331"/>
          </a:xfrm>
          <a:prstGeom prst="rect">
            <a:avLst/>
          </a:prstGeom>
          <a:noFill/>
          <a:ln w="9525">
            <a:noFill/>
            <a:miter lim="800000"/>
            <a:headEnd/>
            <a:tailEnd/>
          </a:ln>
        </p:spPr>
        <p:txBody>
          <a:bodyPr wrap="none">
            <a:spAutoFit/>
          </a:bodyPr>
          <a:lstStyle/>
          <a:p>
            <a:r>
              <a:rPr lang="en-US" sz="3600" b="1" i="1" dirty="0">
                <a:solidFill>
                  <a:srgbClr val="008000"/>
                </a:solidFill>
                <a:latin typeface="Corbel" pitchFamily="34" charset="0"/>
              </a:rPr>
              <a:t>.</a:t>
            </a:r>
          </a:p>
        </p:txBody>
      </p:sp>
      <p:sp>
        <p:nvSpPr>
          <p:cNvPr id="35" name="Text Box 15"/>
          <p:cNvSpPr txBox="1">
            <a:spLocks noChangeArrowheads="1"/>
          </p:cNvSpPr>
          <p:nvPr/>
        </p:nvSpPr>
        <p:spPr bwMode="auto">
          <a:xfrm>
            <a:off x="6019800" y="5830887"/>
            <a:ext cx="428625" cy="646113"/>
          </a:xfrm>
          <a:prstGeom prst="rect">
            <a:avLst/>
          </a:prstGeom>
          <a:noFill/>
          <a:ln w="9525">
            <a:noFill/>
            <a:miter lim="800000"/>
            <a:headEnd/>
            <a:tailEnd/>
          </a:ln>
        </p:spPr>
        <p:txBody>
          <a:bodyPr wrap="none">
            <a:spAutoFit/>
          </a:bodyPr>
          <a:lstStyle/>
          <a:p>
            <a:r>
              <a:rPr lang="en-US" sz="3600" b="1" dirty="0">
                <a:solidFill>
                  <a:srgbClr val="008000"/>
                </a:solidFill>
                <a:latin typeface="Corbel" pitchFamily="34" charset="0"/>
              </a:rPr>
              <a:t>=</a:t>
            </a:r>
          </a:p>
        </p:txBody>
      </p:sp>
      <p:sp>
        <p:nvSpPr>
          <p:cNvPr id="36" name="Rectangle 3"/>
          <p:cNvSpPr>
            <a:spLocks noChangeArrowheads="1"/>
          </p:cNvSpPr>
          <p:nvPr/>
        </p:nvSpPr>
        <p:spPr bwMode="auto">
          <a:xfrm>
            <a:off x="2763296" y="4648200"/>
            <a:ext cx="152400" cy="152400"/>
          </a:xfrm>
          <a:prstGeom prst="rect">
            <a:avLst/>
          </a:prstGeom>
          <a:solidFill>
            <a:srgbClr val="CC99FF"/>
          </a:solidFill>
          <a:ln w="9525">
            <a:solidFill>
              <a:schemeClr val="bg1">
                <a:lumMod val="95000"/>
                <a:lumOff val="5000"/>
              </a:schemeClr>
            </a:solidFill>
            <a:miter lim="800000"/>
            <a:headEnd/>
            <a:tailEnd/>
          </a:ln>
        </p:spPr>
        <p:txBody>
          <a:bodyPr wrap="none" anchor="ctr"/>
          <a:lstStyle/>
          <a:p>
            <a:endParaRPr lang="en-US">
              <a:latin typeface="Corbel" pitchFamily="34" charset="0"/>
            </a:endParaRPr>
          </a:p>
        </p:txBody>
      </p:sp>
      <p:sp>
        <p:nvSpPr>
          <p:cNvPr id="37" name="Rectangle 3"/>
          <p:cNvSpPr>
            <a:spLocks noChangeArrowheads="1"/>
          </p:cNvSpPr>
          <p:nvPr/>
        </p:nvSpPr>
        <p:spPr bwMode="auto">
          <a:xfrm>
            <a:off x="2754928" y="5257800"/>
            <a:ext cx="152400" cy="152400"/>
          </a:xfrm>
          <a:prstGeom prst="rect">
            <a:avLst/>
          </a:prstGeom>
          <a:solidFill>
            <a:srgbClr val="CC99FF"/>
          </a:solidFill>
          <a:ln w="9525">
            <a:solidFill>
              <a:schemeClr val="bg1">
                <a:lumMod val="95000"/>
                <a:lumOff val="5000"/>
              </a:schemeClr>
            </a:solidFill>
            <a:miter lim="800000"/>
            <a:headEnd/>
            <a:tailEnd/>
          </a:ln>
        </p:spPr>
        <p:txBody>
          <a:bodyPr wrap="none" anchor="ctr"/>
          <a:lstStyle/>
          <a:p>
            <a:endParaRPr lang="en-US">
              <a:latin typeface="Corbel" pitchFamily="34" charset="0"/>
            </a:endParaRPr>
          </a:p>
        </p:txBody>
      </p:sp>
      <p:sp>
        <p:nvSpPr>
          <p:cNvPr id="38" name="Line 10"/>
          <p:cNvSpPr>
            <a:spLocks noChangeShapeType="1"/>
          </p:cNvSpPr>
          <p:nvPr/>
        </p:nvSpPr>
        <p:spPr bwMode="auto">
          <a:xfrm flipV="1">
            <a:off x="1320801" y="4724399"/>
            <a:ext cx="1434127" cy="558490"/>
          </a:xfrm>
          <a:prstGeom prst="line">
            <a:avLst/>
          </a:prstGeom>
          <a:noFill/>
          <a:ln w="9525">
            <a:solidFill>
              <a:schemeClr val="bg1">
                <a:lumMod val="95000"/>
                <a:lumOff val="5000"/>
              </a:schemeClr>
            </a:solidFill>
            <a:round/>
            <a:headEnd/>
            <a:tailEnd type="triangle" w="med" len="med"/>
          </a:ln>
        </p:spPr>
        <p:txBody>
          <a:bodyPr wrap="none" anchor="ctr"/>
          <a:lstStyle/>
          <a:p>
            <a:endParaRPr lang="en-US"/>
          </a:p>
        </p:txBody>
      </p:sp>
      <p:sp>
        <p:nvSpPr>
          <p:cNvPr id="39" name="Line 10"/>
          <p:cNvSpPr>
            <a:spLocks noChangeShapeType="1"/>
          </p:cNvSpPr>
          <p:nvPr/>
        </p:nvSpPr>
        <p:spPr bwMode="auto">
          <a:xfrm flipV="1">
            <a:off x="1347788" y="5333999"/>
            <a:ext cx="1399931" cy="76201"/>
          </a:xfrm>
          <a:prstGeom prst="line">
            <a:avLst/>
          </a:prstGeom>
          <a:noFill/>
          <a:ln w="9525">
            <a:solidFill>
              <a:schemeClr val="bg1">
                <a:lumMod val="95000"/>
                <a:lumOff val="5000"/>
              </a:schemeClr>
            </a:solidFill>
            <a:round/>
            <a:headEnd/>
            <a:tailEnd type="triangle" w="med" len="med"/>
          </a:ln>
        </p:spPr>
        <p:txBody>
          <a:bodyPr wrap="none" anchor="ctr"/>
          <a:lstStyle/>
          <a:p>
            <a:endParaRPr lang="en-US"/>
          </a:p>
        </p:txBody>
      </p:sp>
      <p:sp>
        <p:nvSpPr>
          <p:cNvPr id="40" name="Text Box 5"/>
          <p:cNvSpPr txBox="1">
            <a:spLocks noChangeArrowheads="1"/>
          </p:cNvSpPr>
          <p:nvPr/>
        </p:nvSpPr>
        <p:spPr bwMode="auto">
          <a:xfrm>
            <a:off x="1307195" y="3958292"/>
            <a:ext cx="268288" cy="457200"/>
          </a:xfrm>
          <a:prstGeom prst="rect">
            <a:avLst/>
          </a:prstGeom>
          <a:noFill/>
          <a:ln w="9525">
            <a:noFill/>
            <a:miter lim="800000"/>
            <a:headEnd/>
            <a:tailEnd/>
          </a:ln>
        </p:spPr>
        <p:txBody>
          <a:bodyPr wrap="none">
            <a:spAutoFit/>
          </a:bodyPr>
          <a:lstStyle/>
          <a:p>
            <a:r>
              <a:rPr lang="en-US" sz="2400" b="1" i="1" dirty="0">
                <a:solidFill>
                  <a:schemeClr val="bg1">
                    <a:lumMod val="95000"/>
                    <a:lumOff val="5000"/>
                  </a:schemeClr>
                </a:solidFill>
                <a:latin typeface="Times New Roman" pitchFamily="18" charset="0"/>
              </a:rPr>
              <a:t>j</a:t>
            </a:r>
            <a:endParaRPr lang="en-US" sz="2400" b="1" dirty="0">
              <a:solidFill>
                <a:schemeClr val="bg1">
                  <a:lumMod val="95000"/>
                  <a:lumOff val="5000"/>
                </a:schemeClr>
              </a:solidFill>
              <a:latin typeface="Times New Roman" pitchFamily="18" charset="0"/>
            </a:endParaRPr>
          </a:p>
        </p:txBody>
      </p:sp>
      <p:grpSp>
        <p:nvGrpSpPr>
          <p:cNvPr id="41" name="Group 40">
            <a:extLst>
              <a:ext uri="{FF2B5EF4-FFF2-40B4-BE49-F238E27FC236}">
                <a16:creationId xmlns:a16="http://schemas.microsoft.com/office/drawing/2014/main" id="{F80C1950-A5C8-CA48-9630-99895A945F57}"/>
              </a:ext>
            </a:extLst>
          </p:cNvPr>
          <p:cNvGrpSpPr/>
          <p:nvPr/>
        </p:nvGrpSpPr>
        <p:grpSpPr>
          <a:xfrm>
            <a:off x="7547171" y="2196448"/>
            <a:ext cx="1314450" cy="1030941"/>
            <a:chOff x="7162799" y="4162425"/>
            <a:chExt cx="1871663" cy="1485900"/>
          </a:xfrm>
        </p:grpSpPr>
        <p:sp>
          <p:nvSpPr>
            <p:cNvPr id="42" name="Line 10">
              <a:extLst>
                <a:ext uri="{FF2B5EF4-FFF2-40B4-BE49-F238E27FC236}">
                  <a16:creationId xmlns:a16="http://schemas.microsoft.com/office/drawing/2014/main" id="{BA8166B6-4232-1C4A-BBCD-EC2BEE3F6998}"/>
                </a:ext>
              </a:extLst>
            </p:cNvPr>
            <p:cNvSpPr>
              <a:spLocks noChangeShapeType="1"/>
            </p:cNvSpPr>
            <p:nvPr/>
          </p:nvSpPr>
          <p:spPr bwMode="auto">
            <a:xfrm flipV="1">
              <a:off x="7359046" y="4777383"/>
              <a:ext cx="1103916" cy="699492"/>
            </a:xfrm>
            <a:prstGeom prst="line">
              <a:avLst/>
            </a:prstGeom>
            <a:noFill/>
            <a:ln w="9525">
              <a:solidFill>
                <a:schemeClr val="bg1">
                  <a:lumMod val="95000"/>
                  <a:lumOff val="5000"/>
                </a:schemeClr>
              </a:solidFill>
              <a:round/>
              <a:headEnd/>
              <a:tailEnd type="triangle" w="med" len="med"/>
            </a:ln>
          </p:spPr>
          <p:txBody>
            <a:bodyPr wrap="none" anchor="ctr"/>
            <a:lstStyle/>
            <a:p>
              <a:endParaRPr lang="en-US" sz="1200">
                <a:solidFill>
                  <a:schemeClr val="bg1">
                    <a:lumMod val="95000"/>
                    <a:lumOff val="5000"/>
                  </a:schemeClr>
                </a:solidFill>
                <a:latin typeface="Times New Roman" pitchFamily="18" charset="0"/>
                <a:cs typeface="Times New Roman" pitchFamily="18" charset="0"/>
              </a:endParaRPr>
            </a:p>
          </p:txBody>
        </p:sp>
        <p:grpSp>
          <p:nvGrpSpPr>
            <p:cNvPr id="43" name="Group 42">
              <a:extLst>
                <a:ext uri="{FF2B5EF4-FFF2-40B4-BE49-F238E27FC236}">
                  <a16:creationId xmlns:a16="http://schemas.microsoft.com/office/drawing/2014/main" id="{E99B6DFB-1AFE-4A4E-920C-034E883E78C9}"/>
                </a:ext>
              </a:extLst>
            </p:cNvPr>
            <p:cNvGrpSpPr/>
            <p:nvPr/>
          </p:nvGrpSpPr>
          <p:grpSpPr>
            <a:xfrm>
              <a:off x="7162799" y="4162425"/>
              <a:ext cx="1871663" cy="1485900"/>
              <a:chOff x="6572250" y="2590800"/>
              <a:chExt cx="2495550" cy="1981200"/>
            </a:xfrm>
          </p:grpSpPr>
          <p:sp>
            <p:nvSpPr>
              <p:cNvPr id="45" name="Oval 4">
                <a:extLst>
                  <a:ext uri="{FF2B5EF4-FFF2-40B4-BE49-F238E27FC236}">
                    <a16:creationId xmlns:a16="http://schemas.microsoft.com/office/drawing/2014/main" id="{6CDE64C6-266E-CA4C-9245-F5ED38F8F8F8}"/>
                  </a:ext>
                </a:extLst>
              </p:cNvPr>
              <p:cNvSpPr>
                <a:spLocks noChangeArrowheads="1"/>
              </p:cNvSpPr>
              <p:nvPr/>
            </p:nvSpPr>
            <p:spPr bwMode="auto">
              <a:xfrm>
                <a:off x="7486649" y="2590800"/>
                <a:ext cx="457200" cy="457200"/>
              </a:xfrm>
              <a:prstGeom prst="ellipse">
                <a:avLst/>
              </a:prstGeom>
              <a:solidFill>
                <a:srgbClr val="FF0000"/>
              </a:solidFill>
              <a:ln>
                <a:noFill/>
                <a:headEnd/>
                <a:tailEn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en-US" sz="1800" dirty="0">
                  <a:solidFill>
                    <a:schemeClr val="bg1">
                      <a:lumMod val="95000"/>
                      <a:lumOff val="5000"/>
                    </a:schemeClr>
                  </a:solidFill>
                  <a:latin typeface="Times New Roman" pitchFamily="18" charset="0"/>
                  <a:cs typeface="Times New Roman" pitchFamily="18" charset="0"/>
                </a:endParaRPr>
              </a:p>
            </p:txBody>
          </p:sp>
          <p:sp>
            <p:nvSpPr>
              <p:cNvPr id="46" name="Oval 5">
                <a:extLst>
                  <a:ext uri="{FF2B5EF4-FFF2-40B4-BE49-F238E27FC236}">
                    <a16:creationId xmlns:a16="http://schemas.microsoft.com/office/drawing/2014/main" id="{F502D12B-F517-784B-AB1D-44E38AC9C8F8}"/>
                  </a:ext>
                </a:extLst>
              </p:cNvPr>
              <p:cNvSpPr>
                <a:spLocks noChangeArrowheads="1"/>
              </p:cNvSpPr>
              <p:nvPr/>
            </p:nvSpPr>
            <p:spPr bwMode="auto">
              <a:xfrm>
                <a:off x="8610600" y="4114800"/>
                <a:ext cx="457200" cy="457200"/>
              </a:xfrm>
              <a:prstGeom prst="ellipse">
                <a:avLst/>
              </a:prstGeom>
              <a:solidFill>
                <a:srgbClr val="FF0000"/>
              </a:solidFill>
              <a:ln>
                <a:noFill/>
                <a:headEnd/>
                <a:tailEnd/>
              </a:ln>
            </p:spPr>
            <p:style>
              <a:lnRef idx="1">
                <a:schemeClr val="dk1"/>
              </a:lnRef>
              <a:fillRef idx="2">
                <a:schemeClr val="dk1"/>
              </a:fillRef>
              <a:effectRef idx="1">
                <a:schemeClr val="dk1"/>
              </a:effectRef>
              <a:fontRef idx="minor">
                <a:schemeClr val="dk1"/>
              </a:fontRef>
            </p:style>
            <p:txBody>
              <a:bodyPr wrap="none" anchor="ctr"/>
              <a:lstStyle/>
              <a:p>
                <a:pPr algn="ctr">
                  <a:defRPr/>
                </a:pPr>
                <a:r>
                  <a:rPr lang="en-US" sz="1800" dirty="0">
                    <a:solidFill>
                      <a:schemeClr val="bg1">
                        <a:lumMod val="95000"/>
                        <a:lumOff val="5000"/>
                      </a:schemeClr>
                    </a:solidFill>
                    <a:latin typeface="Times New Roman" charset="0"/>
                  </a:rPr>
                  <a:t>j</a:t>
                </a:r>
              </a:p>
            </p:txBody>
          </p:sp>
          <p:sp>
            <p:nvSpPr>
              <p:cNvPr id="47" name="Oval 6">
                <a:extLst>
                  <a:ext uri="{FF2B5EF4-FFF2-40B4-BE49-F238E27FC236}">
                    <a16:creationId xmlns:a16="http://schemas.microsoft.com/office/drawing/2014/main" id="{8151AB3A-97BA-2A49-B903-2CE60147602D}"/>
                  </a:ext>
                </a:extLst>
              </p:cNvPr>
              <p:cNvSpPr>
                <a:spLocks noChangeArrowheads="1"/>
              </p:cNvSpPr>
              <p:nvPr/>
            </p:nvSpPr>
            <p:spPr bwMode="auto">
              <a:xfrm>
                <a:off x="6572250" y="4114800"/>
                <a:ext cx="457200" cy="457200"/>
              </a:xfrm>
              <a:prstGeom prst="ellipse">
                <a:avLst/>
              </a:prstGeom>
              <a:solidFill>
                <a:srgbClr val="FF0000"/>
              </a:solidFill>
              <a:ln>
                <a:noFill/>
                <a:headEnd/>
                <a:tailEnd/>
              </a:ln>
            </p:spPr>
            <p:style>
              <a:lnRef idx="1">
                <a:schemeClr val="dk1"/>
              </a:lnRef>
              <a:fillRef idx="2">
                <a:schemeClr val="dk1"/>
              </a:fillRef>
              <a:effectRef idx="1">
                <a:schemeClr val="dk1"/>
              </a:effectRef>
              <a:fontRef idx="minor">
                <a:schemeClr val="dk1"/>
              </a:fontRef>
            </p:style>
            <p:txBody>
              <a:bodyPr wrap="none" anchor="ctr"/>
              <a:lstStyle/>
              <a:p>
                <a:pPr algn="ctr">
                  <a:defRPr/>
                </a:pPr>
                <a:r>
                  <a:rPr lang="en-US" sz="1800" dirty="0" err="1">
                    <a:solidFill>
                      <a:schemeClr val="bg1">
                        <a:lumMod val="95000"/>
                        <a:lumOff val="5000"/>
                      </a:schemeClr>
                    </a:solidFill>
                    <a:latin typeface="Times New Roman" pitchFamily="18" charset="0"/>
                    <a:cs typeface="Times New Roman" pitchFamily="18" charset="0"/>
                  </a:rPr>
                  <a:t>i</a:t>
                </a:r>
                <a:endParaRPr lang="en-US" sz="1800" dirty="0">
                  <a:solidFill>
                    <a:schemeClr val="bg1">
                      <a:lumMod val="95000"/>
                      <a:lumOff val="5000"/>
                    </a:schemeClr>
                  </a:solidFill>
                  <a:latin typeface="Times New Roman" pitchFamily="18" charset="0"/>
                  <a:cs typeface="Times New Roman" pitchFamily="18" charset="0"/>
                </a:endParaRPr>
              </a:p>
            </p:txBody>
          </p:sp>
          <p:sp>
            <p:nvSpPr>
              <p:cNvPr id="48" name="Line 7">
                <a:extLst>
                  <a:ext uri="{FF2B5EF4-FFF2-40B4-BE49-F238E27FC236}">
                    <a16:creationId xmlns:a16="http://schemas.microsoft.com/office/drawing/2014/main" id="{6931E024-B551-F045-8284-6ACCA345076D}"/>
                  </a:ext>
                </a:extLst>
              </p:cNvPr>
              <p:cNvSpPr>
                <a:spLocks noChangeShapeType="1"/>
              </p:cNvSpPr>
              <p:nvPr/>
            </p:nvSpPr>
            <p:spPr bwMode="auto">
              <a:xfrm flipV="1">
                <a:off x="6877050" y="2971800"/>
                <a:ext cx="685799" cy="1143000"/>
              </a:xfrm>
              <a:prstGeom prst="line">
                <a:avLst/>
              </a:prstGeom>
              <a:noFill/>
              <a:ln w="9525">
                <a:solidFill>
                  <a:schemeClr val="bg1">
                    <a:lumMod val="95000"/>
                    <a:lumOff val="5000"/>
                  </a:schemeClr>
                </a:solidFill>
                <a:round/>
                <a:headEnd/>
                <a:tailEnd type="triangle" w="med" len="med"/>
              </a:ln>
            </p:spPr>
            <p:txBody>
              <a:bodyPr wrap="none" anchor="ctr"/>
              <a:lstStyle/>
              <a:p>
                <a:endParaRPr lang="en-US" sz="1200">
                  <a:solidFill>
                    <a:schemeClr val="bg1">
                      <a:lumMod val="95000"/>
                      <a:lumOff val="5000"/>
                    </a:schemeClr>
                  </a:solidFill>
                  <a:latin typeface="Times New Roman" pitchFamily="18" charset="0"/>
                  <a:cs typeface="Times New Roman" pitchFamily="18" charset="0"/>
                </a:endParaRPr>
              </a:p>
            </p:txBody>
          </p:sp>
          <p:sp>
            <p:nvSpPr>
              <p:cNvPr id="49" name="Line 10">
                <a:extLst>
                  <a:ext uri="{FF2B5EF4-FFF2-40B4-BE49-F238E27FC236}">
                    <a16:creationId xmlns:a16="http://schemas.microsoft.com/office/drawing/2014/main" id="{D3CD5FE8-85A3-0E4D-B030-6C6FBA9C1C3B}"/>
                  </a:ext>
                </a:extLst>
              </p:cNvPr>
              <p:cNvSpPr>
                <a:spLocks noChangeShapeType="1"/>
              </p:cNvSpPr>
              <p:nvPr/>
            </p:nvSpPr>
            <p:spPr bwMode="auto">
              <a:xfrm>
                <a:off x="7005366" y="4343400"/>
                <a:ext cx="1600200" cy="0"/>
              </a:xfrm>
              <a:prstGeom prst="line">
                <a:avLst/>
              </a:prstGeom>
              <a:noFill/>
              <a:ln w="9525">
                <a:solidFill>
                  <a:schemeClr val="bg1">
                    <a:lumMod val="95000"/>
                    <a:lumOff val="5000"/>
                  </a:schemeClr>
                </a:solidFill>
                <a:round/>
                <a:headEnd/>
                <a:tailEnd type="triangle" w="med" len="med"/>
              </a:ln>
            </p:spPr>
            <p:txBody>
              <a:bodyPr wrap="none" anchor="ctr"/>
              <a:lstStyle/>
              <a:p>
                <a:endParaRPr lang="en-US" sz="1200">
                  <a:solidFill>
                    <a:schemeClr val="bg1">
                      <a:lumMod val="95000"/>
                      <a:lumOff val="5000"/>
                    </a:schemeClr>
                  </a:solidFill>
                  <a:latin typeface="Times New Roman" pitchFamily="18" charset="0"/>
                  <a:cs typeface="Times New Roman" pitchFamily="18" charset="0"/>
                </a:endParaRPr>
              </a:p>
            </p:txBody>
          </p:sp>
        </p:grpSp>
        <p:sp>
          <p:nvSpPr>
            <p:cNvPr id="44" name="Oval 4">
              <a:extLst>
                <a:ext uri="{FF2B5EF4-FFF2-40B4-BE49-F238E27FC236}">
                  <a16:creationId xmlns:a16="http://schemas.microsoft.com/office/drawing/2014/main" id="{89E172D9-AA2D-9749-94E5-A58432B47EF7}"/>
                </a:ext>
              </a:extLst>
            </p:cNvPr>
            <p:cNvSpPr>
              <a:spLocks noChangeArrowheads="1"/>
            </p:cNvSpPr>
            <p:nvPr/>
          </p:nvSpPr>
          <p:spPr bwMode="auto">
            <a:xfrm>
              <a:off x="8452449" y="4545608"/>
              <a:ext cx="342900" cy="342900"/>
            </a:xfrm>
            <a:prstGeom prst="ellipse">
              <a:avLst/>
            </a:prstGeom>
            <a:solidFill>
              <a:srgbClr val="FF0000"/>
            </a:solidFill>
            <a:ln>
              <a:noFill/>
              <a:headEnd/>
              <a:tailEnd/>
            </a:ln>
          </p:spPr>
          <p:style>
            <a:lnRef idx="1">
              <a:schemeClr val="dk1"/>
            </a:lnRef>
            <a:fillRef idx="2">
              <a:schemeClr val="dk1"/>
            </a:fillRef>
            <a:effectRef idx="1">
              <a:schemeClr val="dk1"/>
            </a:effectRef>
            <a:fontRef idx="minor">
              <a:schemeClr val="dk1"/>
            </a:fontRef>
          </p:style>
          <p:txBody>
            <a:bodyPr wrap="none" anchor="ctr"/>
            <a:lstStyle/>
            <a:p>
              <a:pPr algn="ctr">
                <a:defRPr/>
              </a:pPr>
              <a:endParaRPr lang="en-US" sz="1800" dirty="0">
                <a:solidFill>
                  <a:schemeClr val="bg1">
                    <a:lumMod val="95000"/>
                    <a:lumOff val="5000"/>
                  </a:schemeClr>
                </a:solidFill>
                <a:latin typeface="Times New Roman" pitchFamily="18" charset="0"/>
                <a:cs typeface="Times New Roman" pitchFamily="18" charset="0"/>
              </a:endParaRPr>
            </a:p>
          </p:txBody>
        </p:sp>
      </p:grpSp>
      <mc:AlternateContent xmlns:mc="http://schemas.openxmlformats.org/markup-compatibility/2006" xmlns:a14="http://schemas.microsoft.com/office/drawing/2010/main">
        <mc:Choice Requires="a14">
          <p:sp>
            <p:nvSpPr>
              <p:cNvPr id="50" name="Text Box 9">
                <a:extLst>
                  <a:ext uri="{FF2B5EF4-FFF2-40B4-BE49-F238E27FC236}">
                    <a16:creationId xmlns:a16="http://schemas.microsoft.com/office/drawing/2014/main" id="{C7628CC1-FA71-1C40-8F89-AD41CF77DCBB}"/>
                  </a:ext>
                </a:extLst>
              </p:cNvPr>
              <p:cNvSpPr txBox="1">
                <a:spLocks noChangeArrowheads="1"/>
              </p:cNvSpPr>
              <p:nvPr/>
            </p:nvSpPr>
            <p:spPr bwMode="auto">
              <a:xfrm>
                <a:off x="229943" y="5139465"/>
                <a:ext cx="1185863" cy="400050"/>
              </a:xfrm>
              <a:prstGeom prst="rect">
                <a:avLst/>
              </a:prstGeom>
              <a:solidFill>
                <a:schemeClr val="tx1"/>
              </a:solidFill>
              <a:ln w="9525">
                <a:solidFill>
                  <a:schemeClr val="bg1">
                    <a:lumMod val="95000"/>
                    <a:lumOff val="5000"/>
                  </a:schemeClr>
                </a:solidFill>
                <a:miter lim="800000"/>
                <a:headEnd/>
                <a:tailEnd/>
              </a:ln>
            </p:spPr>
            <p:txBody>
              <a:bodyPr wrap="none">
                <a:spAutoFit/>
              </a:bodyPr>
              <a:lstStyle/>
              <a:p>
                <a:r>
                  <a:rPr lang="en-US" sz="2000" b="0" dirty="0">
                    <a:solidFill>
                      <a:schemeClr val="accent2">
                        <a:lumMod val="50000"/>
                      </a:schemeClr>
                    </a:solidFill>
                    <a:latin typeface="Times New Roman" pitchFamily="18" charset="0"/>
                  </a:rPr>
                  <a:t>1/</a:t>
                </a:r>
                <a14:m>
                  <m:oMath xmlns:m="http://schemas.openxmlformats.org/officeDocument/2006/math">
                    <m:r>
                      <a:rPr lang="en-US" sz="2000" b="0" i="1" dirty="0">
                        <a:solidFill>
                          <a:schemeClr val="accent2">
                            <a:lumMod val="50000"/>
                          </a:schemeClr>
                        </a:solidFill>
                        <a:latin typeface="Cambria Math"/>
                        <a:cs typeface="Times New Roman" pitchFamily="18" charset="0"/>
                      </a:rPr>
                      <m:t>𝑑</m:t>
                    </m:r>
                    <m:r>
                      <a:rPr lang="en-US" sz="2000" b="0" i="1" baseline="-25000" dirty="0">
                        <a:solidFill>
                          <a:schemeClr val="accent2">
                            <a:lumMod val="50000"/>
                          </a:schemeClr>
                        </a:solidFill>
                        <a:latin typeface="Cambria Math"/>
                        <a:cs typeface="Times New Roman" pitchFamily="18" charset="0"/>
                      </a:rPr>
                      <m:t>𝑖</m:t>
                    </m:r>
                    <m:r>
                      <a:rPr lang="en-US" sz="2000" b="0" dirty="0">
                        <a:solidFill>
                          <a:schemeClr val="accent2">
                            <a:lumMod val="50000"/>
                          </a:schemeClr>
                        </a:solidFill>
                        <a:latin typeface="Cambria Math" panose="02040503050406030204" pitchFamily="18" charset="0"/>
                        <a:cs typeface="Times New Roman" pitchFamily="18" charset="0"/>
                      </a:rPr>
                      <m:t>=</m:t>
                    </m:r>
                  </m:oMath>
                </a14:m>
                <a:r>
                  <a:rPr lang="en-US" sz="2000" b="0" dirty="0">
                    <a:solidFill>
                      <a:srgbClr val="008000"/>
                    </a:solidFill>
                    <a:latin typeface="Times New Roman" pitchFamily="18" charset="0"/>
                  </a:rPr>
                  <a:t>1/3</a:t>
                </a:r>
              </a:p>
            </p:txBody>
          </p:sp>
        </mc:Choice>
        <mc:Fallback xmlns="">
          <p:sp>
            <p:nvSpPr>
              <p:cNvPr id="50" name="Text Box 9">
                <a:extLst>
                  <a:ext uri="{FF2B5EF4-FFF2-40B4-BE49-F238E27FC236}">
                    <a16:creationId xmlns:a16="http://schemas.microsoft.com/office/drawing/2014/main" id="{C7628CC1-FA71-1C40-8F89-AD41CF77DCBB}"/>
                  </a:ext>
                </a:extLst>
              </p:cNvPr>
              <p:cNvSpPr txBox="1">
                <a:spLocks noRot="1" noChangeAspect="1" noMove="1" noResize="1" noEditPoints="1" noAdjustHandles="1" noChangeArrowheads="1" noChangeShapeType="1" noTextEdit="1"/>
              </p:cNvSpPr>
              <p:nvPr/>
            </p:nvSpPr>
            <p:spPr bwMode="auto">
              <a:xfrm>
                <a:off x="229943" y="5139465"/>
                <a:ext cx="1185863" cy="400050"/>
              </a:xfrm>
              <a:prstGeom prst="rect">
                <a:avLst/>
              </a:prstGeom>
              <a:blipFill>
                <a:blip r:embed="rId7"/>
                <a:stretch>
                  <a:fillRect l="-5263" t="-6061" r="-3158" b="-21212"/>
                </a:stretch>
              </a:blipFill>
              <a:ln w="9525">
                <a:solidFill>
                  <a:schemeClr val="bg1">
                    <a:lumMod val="95000"/>
                    <a:lumOff val="5000"/>
                  </a:schemeClr>
                </a:solid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190025830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dissolve">
                                      <p:cBhvr>
                                        <p:cTn id="15" dur="500"/>
                                        <p:tgtEl>
                                          <p:spTgt spid="4"/>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19474"/>
                                        </p:tgtEl>
                                        <p:attrNameLst>
                                          <p:attrName>style.visibility</p:attrName>
                                        </p:attrNameLst>
                                      </p:cBhvr>
                                      <p:to>
                                        <p:strVal val="visible"/>
                                      </p:to>
                                    </p:set>
                                    <p:animEffect transition="in" filter="dissolve">
                                      <p:cBhvr>
                                        <p:cTn id="18" dur="500"/>
                                        <p:tgtEl>
                                          <p:spTgt spid="194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74" grpId="0"/>
      <p:bldP spid="28" grpId="0" animBg="1"/>
      <p:bldP spid="2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Today’s Plan</a:t>
            </a:r>
          </a:p>
        </p:txBody>
      </p:sp>
      <p:sp>
        <p:nvSpPr>
          <p:cNvPr id="6" name="Slide Number Placeholder 5"/>
          <p:cNvSpPr>
            <a:spLocks noGrp="1"/>
          </p:cNvSpPr>
          <p:nvPr>
            <p:ph type="sldNum" sz="quarter" idx="10"/>
          </p:nvPr>
        </p:nvSpPr>
        <p:spPr/>
        <p:txBody>
          <a:bodyPr/>
          <a:lstStyle/>
          <a:p>
            <a:fld id="{95C605C4-1F5B-4B2B-8458-3FC432AF1FAC}" type="slidenum">
              <a:rPr lang="en-US" smtClean="0"/>
              <a:t>2</a:t>
            </a:fld>
            <a:endParaRPr lang="en-US"/>
          </a:p>
        </p:txBody>
      </p:sp>
      <p:sp>
        <p:nvSpPr>
          <p:cNvPr id="11" name="Rectangle 10">
            <a:extLst>
              <a:ext uri="{FF2B5EF4-FFF2-40B4-BE49-F238E27FC236}">
                <a16:creationId xmlns:a16="http://schemas.microsoft.com/office/drawing/2014/main" id="{4B5956F3-666A-C640-B2A7-EA21592BC5A3}"/>
              </a:ext>
            </a:extLst>
          </p:cNvPr>
          <p:cNvSpPr/>
          <p:nvPr/>
        </p:nvSpPr>
        <p:spPr>
          <a:xfrm>
            <a:off x="367145" y="1143000"/>
            <a:ext cx="5619750" cy="457199"/>
          </a:xfrm>
          <a:prstGeom prst="rect">
            <a:avLst/>
          </a:prstGeom>
          <a:solidFill>
            <a:srgbClr val="CC99FF">
              <a:alpha val="24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1"/>
              </a:solidFill>
            </a:endParaRPr>
          </a:p>
        </p:txBody>
      </p:sp>
      <p:sp>
        <p:nvSpPr>
          <p:cNvPr id="5" name="Content Placeholder 4">
            <a:extLst>
              <a:ext uri="{FF2B5EF4-FFF2-40B4-BE49-F238E27FC236}">
                <a16:creationId xmlns:a16="http://schemas.microsoft.com/office/drawing/2014/main" id="{5144881D-9822-764D-9B91-17C203DFF684}"/>
              </a:ext>
            </a:extLst>
          </p:cNvPr>
          <p:cNvSpPr>
            <a:spLocks noGrp="1"/>
          </p:cNvSpPr>
          <p:nvPr>
            <p:ph idx="1"/>
          </p:nvPr>
        </p:nvSpPr>
        <p:spPr>
          <a:xfrm>
            <a:off x="381000" y="1066800"/>
            <a:ext cx="6858000" cy="3429000"/>
          </a:xfrm>
        </p:spPr>
        <p:txBody>
          <a:bodyPr>
            <a:normAutofit/>
          </a:bodyPr>
          <a:lstStyle/>
          <a:p>
            <a:r>
              <a:rPr lang="en-US" dirty="0"/>
              <a:t>Graphs: Introduction</a:t>
            </a:r>
          </a:p>
          <a:p>
            <a:r>
              <a:rPr lang="en-US" dirty="0"/>
              <a:t>Simplified PageRank</a:t>
            </a:r>
          </a:p>
          <a:p>
            <a:pPr lvl="1"/>
            <a:r>
              <a:rPr lang="en-US" dirty="0"/>
              <a:t>Flow Formulation</a:t>
            </a:r>
          </a:p>
          <a:p>
            <a:pPr lvl="1"/>
            <a:r>
              <a:rPr lang="en-US" dirty="0"/>
              <a:t>Random Walk Formulation</a:t>
            </a:r>
          </a:p>
          <a:p>
            <a:r>
              <a:rPr lang="en-US" dirty="0"/>
              <a:t>PageRank with Teleports</a:t>
            </a:r>
          </a:p>
          <a:p>
            <a:r>
              <a:rPr lang="en-US" dirty="0"/>
              <a:t>Topic Sensitive PageRank</a:t>
            </a:r>
          </a:p>
          <a:p>
            <a:r>
              <a:rPr lang="en-US" dirty="0"/>
              <a:t>PageRank Implementation</a:t>
            </a:r>
          </a:p>
        </p:txBody>
      </p:sp>
    </p:spTree>
    <p:extLst>
      <p:ext uri="{BB962C8B-B14F-4D97-AF65-F5344CB8AC3E}">
        <p14:creationId xmlns:p14="http://schemas.microsoft.com/office/powerpoint/2010/main" val="2494391946"/>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p:txBody>
          <a:bodyPr/>
          <a:lstStyle/>
          <a:p>
            <a:pPr fontAlgn="auto">
              <a:spcAft>
                <a:spcPts val="0"/>
              </a:spcAft>
              <a:defRPr/>
            </a:pPr>
            <a:r>
              <a:rPr lang="en-US" dirty="0">
                <a:solidFill>
                  <a:schemeClr val="bg1">
                    <a:lumMod val="95000"/>
                    <a:lumOff val="5000"/>
                  </a:schemeClr>
                </a:solidFill>
              </a:rPr>
              <a:t>Example: Flow Equations &amp; M</a:t>
            </a:r>
          </a:p>
        </p:txBody>
      </p:sp>
      <p:grpSp>
        <p:nvGrpSpPr>
          <p:cNvPr id="3" name="Group 26"/>
          <p:cNvGrpSpPr>
            <a:grpSpLocks/>
          </p:cNvGrpSpPr>
          <p:nvPr/>
        </p:nvGrpSpPr>
        <p:grpSpPr bwMode="auto">
          <a:xfrm>
            <a:off x="5759450" y="3581402"/>
            <a:ext cx="3079750" cy="2209801"/>
            <a:chOff x="3628" y="2256"/>
            <a:chExt cx="1748" cy="1392"/>
          </a:xfrm>
        </p:grpSpPr>
        <p:sp>
          <p:nvSpPr>
            <p:cNvPr id="51233" name="Text Box 16"/>
            <p:cNvSpPr txBox="1">
              <a:spLocks noChangeArrowheads="1"/>
            </p:cNvSpPr>
            <p:nvPr/>
          </p:nvSpPr>
          <p:spPr bwMode="auto">
            <a:xfrm>
              <a:off x="4036" y="2256"/>
              <a:ext cx="737" cy="330"/>
            </a:xfrm>
            <a:prstGeom prst="rect">
              <a:avLst/>
            </a:prstGeom>
            <a:noFill/>
            <a:ln w="9525">
              <a:noFill/>
              <a:miter lim="800000"/>
              <a:headEnd/>
              <a:tailEnd/>
            </a:ln>
          </p:spPr>
          <p:txBody>
            <a:bodyPr wrap="none">
              <a:spAutoFit/>
            </a:bodyPr>
            <a:lstStyle/>
            <a:p>
              <a:r>
                <a:rPr lang="en-US" sz="2800" b="1" i="1" dirty="0">
                  <a:solidFill>
                    <a:srgbClr val="008000"/>
                  </a:solidFill>
                  <a:latin typeface="Corbel" pitchFamily="34" charset="0"/>
                </a:rPr>
                <a:t>r = </a:t>
              </a:r>
              <a:r>
                <a:rPr lang="en-US" sz="2800" b="1" i="1" dirty="0" err="1">
                  <a:solidFill>
                    <a:srgbClr val="008000"/>
                  </a:solidFill>
                  <a:latin typeface="Corbel" pitchFamily="34" charset="0"/>
                </a:rPr>
                <a:t>M∙r</a:t>
              </a:r>
              <a:endParaRPr lang="en-US" sz="2800" b="1" i="1" dirty="0">
                <a:solidFill>
                  <a:srgbClr val="008000"/>
                </a:solidFill>
                <a:latin typeface="Corbel" pitchFamily="34" charset="0"/>
              </a:endParaRPr>
            </a:p>
          </p:txBody>
        </p:sp>
        <p:sp>
          <p:nvSpPr>
            <p:cNvPr id="51234" name="Rectangle 22"/>
            <p:cNvSpPr>
              <a:spLocks noChangeArrowheads="1"/>
            </p:cNvSpPr>
            <p:nvPr/>
          </p:nvSpPr>
          <p:spPr bwMode="auto">
            <a:xfrm>
              <a:off x="4128" y="2854"/>
              <a:ext cx="912" cy="768"/>
            </a:xfrm>
            <a:prstGeom prst="rect">
              <a:avLst/>
            </a:prstGeom>
            <a:noFill/>
            <a:ln w="9525">
              <a:solidFill>
                <a:schemeClr val="tx1"/>
              </a:solidFill>
              <a:miter lim="800000"/>
              <a:headEnd/>
              <a:tailEnd/>
            </a:ln>
          </p:spPr>
          <p:txBody>
            <a:bodyPr wrap="none" anchor="ctr"/>
            <a:lstStyle/>
            <a:p>
              <a:endParaRPr lang="en-US">
                <a:latin typeface="Corbel" pitchFamily="34" charset="0"/>
              </a:endParaRPr>
            </a:p>
          </p:txBody>
        </p:sp>
        <p:sp>
          <p:nvSpPr>
            <p:cNvPr id="51235" name="Text Box 23"/>
            <p:cNvSpPr txBox="1">
              <a:spLocks noChangeArrowheads="1"/>
            </p:cNvSpPr>
            <p:nvPr/>
          </p:nvSpPr>
          <p:spPr bwMode="auto">
            <a:xfrm>
              <a:off x="3628" y="2832"/>
              <a:ext cx="1748" cy="756"/>
            </a:xfrm>
            <a:prstGeom prst="rect">
              <a:avLst/>
            </a:prstGeom>
            <a:noFill/>
            <a:ln w="9525">
              <a:noFill/>
              <a:miter lim="800000"/>
              <a:headEnd/>
              <a:tailEnd/>
            </a:ln>
          </p:spPr>
          <p:txBody>
            <a:bodyPr>
              <a:spAutoFit/>
            </a:bodyPr>
            <a:lstStyle/>
            <a:p>
              <a:r>
                <a:rPr lang="en-US" sz="2400" dirty="0">
                  <a:solidFill>
                    <a:schemeClr val="bg1">
                      <a:lumMod val="95000"/>
                      <a:lumOff val="5000"/>
                    </a:schemeClr>
                  </a:solidFill>
                  <a:latin typeface="Times New Roman" pitchFamily="18" charset="0"/>
                </a:rPr>
                <a:t> </a:t>
              </a:r>
              <a:r>
                <a:rPr lang="en-US" sz="2400" dirty="0" err="1">
                  <a:solidFill>
                    <a:schemeClr val="bg1">
                      <a:lumMod val="95000"/>
                      <a:lumOff val="5000"/>
                    </a:schemeClr>
                  </a:solidFill>
                  <a:latin typeface="Times New Roman" pitchFamily="18" charset="0"/>
                </a:rPr>
                <a:t>r</a:t>
              </a:r>
              <a:r>
                <a:rPr lang="en-US" sz="2400" baseline="-25000" dirty="0" err="1">
                  <a:solidFill>
                    <a:schemeClr val="bg1">
                      <a:lumMod val="95000"/>
                      <a:lumOff val="5000"/>
                    </a:schemeClr>
                  </a:solidFill>
                  <a:latin typeface="Times New Roman" pitchFamily="18" charset="0"/>
                </a:rPr>
                <a:t>y</a:t>
              </a:r>
              <a:r>
                <a:rPr lang="en-US" sz="2400" dirty="0">
                  <a:solidFill>
                    <a:schemeClr val="bg1">
                      <a:lumMod val="95000"/>
                      <a:lumOff val="5000"/>
                    </a:schemeClr>
                  </a:solidFill>
                  <a:latin typeface="Times New Roman" pitchFamily="18" charset="0"/>
                </a:rPr>
                <a:t>       ½    ½    0    </a:t>
              </a:r>
              <a:r>
                <a:rPr lang="en-US" sz="2400" dirty="0" err="1">
                  <a:solidFill>
                    <a:schemeClr val="bg1">
                      <a:lumMod val="95000"/>
                      <a:lumOff val="5000"/>
                    </a:schemeClr>
                  </a:solidFill>
                  <a:latin typeface="Times New Roman" pitchFamily="18" charset="0"/>
                </a:rPr>
                <a:t>r</a:t>
              </a:r>
              <a:r>
                <a:rPr lang="en-US" sz="2400" baseline="-25000" dirty="0" err="1">
                  <a:solidFill>
                    <a:schemeClr val="bg1">
                      <a:lumMod val="95000"/>
                      <a:lumOff val="5000"/>
                    </a:schemeClr>
                  </a:solidFill>
                  <a:latin typeface="Times New Roman" pitchFamily="18" charset="0"/>
                </a:rPr>
                <a:t>y</a:t>
              </a:r>
              <a:endParaRPr lang="en-US" sz="2400" baseline="-25000" dirty="0">
                <a:solidFill>
                  <a:schemeClr val="bg1">
                    <a:lumMod val="95000"/>
                    <a:lumOff val="5000"/>
                  </a:schemeClr>
                </a:solidFill>
                <a:latin typeface="Times New Roman" pitchFamily="18" charset="0"/>
              </a:endParaRPr>
            </a:p>
            <a:p>
              <a:r>
                <a:rPr lang="en-US" sz="2400" dirty="0">
                  <a:solidFill>
                    <a:schemeClr val="bg1">
                      <a:lumMod val="95000"/>
                      <a:lumOff val="5000"/>
                    </a:schemeClr>
                  </a:solidFill>
                  <a:latin typeface="Times New Roman" pitchFamily="18" charset="0"/>
                </a:rPr>
                <a:t> </a:t>
              </a:r>
              <a:r>
                <a:rPr lang="en-US" sz="2400" dirty="0" err="1">
                  <a:solidFill>
                    <a:schemeClr val="bg1">
                      <a:lumMod val="95000"/>
                      <a:lumOff val="5000"/>
                    </a:schemeClr>
                  </a:solidFill>
                  <a:latin typeface="Times New Roman" pitchFamily="18" charset="0"/>
                </a:rPr>
                <a:t>r</a:t>
              </a:r>
              <a:r>
                <a:rPr lang="en-US" sz="2400" baseline="-25000" dirty="0" err="1">
                  <a:solidFill>
                    <a:schemeClr val="bg1">
                      <a:lumMod val="95000"/>
                      <a:lumOff val="5000"/>
                    </a:schemeClr>
                  </a:solidFill>
                  <a:latin typeface="Times New Roman" pitchFamily="18" charset="0"/>
                </a:rPr>
                <a:t>a</a:t>
              </a:r>
              <a:r>
                <a:rPr lang="en-US" sz="2400" dirty="0">
                  <a:solidFill>
                    <a:schemeClr val="bg1">
                      <a:lumMod val="95000"/>
                      <a:lumOff val="5000"/>
                    </a:schemeClr>
                  </a:solidFill>
                  <a:latin typeface="Times New Roman" pitchFamily="18" charset="0"/>
                </a:rPr>
                <a:t>   =  ½     0    1    </a:t>
              </a:r>
              <a:r>
                <a:rPr lang="en-US" sz="2400" dirty="0" err="1">
                  <a:solidFill>
                    <a:schemeClr val="bg1">
                      <a:lumMod val="95000"/>
                      <a:lumOff val="5000"/>
                    </a:schemeClr>
                  </a:solidFill>
                  <a:latin typeface="Times New Roman" pitchFamily="18" charset="0"/>
                </a:rPr>
                <a:t>r</a:t>
              </a:r>
              <a:r>
                <a:rPr lang="en-US" sz="2400" baseline="-25000" dirty="0" err="1">
                  <a:solidFill>
                    <a:schemeClr val="bg1">
                      <a:lumMod val="95000"/>
                      <a:lumOff val="5000"/>
                    </a:schemeClr>
                  </a:solidFill>
                  <a:latin typeface="Times New Roman" pitchFamily="18" charset="0"/>
                </a:rPr>
                <a:t>a</a:t>
              </a:r>
              <a:endParaRPr lang="en-US" sz="2400" baseline="-25000" dirty="0">
                <a:solidFill>
                  <a:schemeClr val="bg1">
                    <a:lumMod val="95000"/>
                    <a:lumOff val="5000"/>
                  </a:schemeClr>
                </a:solidFill>
                <a:latin typeface="Times New Roman" pitchFamily="18" charset="0"/>
              </a:endParaRPr>
            </a:p>
            <a:p>
              <a:r>
                <a:rPr lang="en-US" sz="2400" dirty="0">
                  <a:solidFill>
                    <a:schemeClr val="bg1">
                      <a:lumMod val="95000"/>
                      <a:lumOff val="5000"/>
                    </a:schemeClr>
                  </a:solidFill>
                  <a:latin typeface="Times New Roman" pitchFamily="18" charset="0"/>
                </a:rPr>
                <a:t> </a:t>
              </a:r>
              <a:r>
                <a:rPr lang="en-US" sz="2400" dirty="0" err="1">
                  <a:solidFill>
                    <a:schemeClr val="bg1">
                      <a:lumMod val="95000"/>
                      <a:lumOff val="5000"/>
                    </a:schemeClr>
                  </a:solidFill>
                  <a:latin typeface="Times New Roman" pitchFamily="18" charset="0"/>
                </a:rPr>
                <a:t>r</a:t>
              </a:r>
              <a:r>
                <a:rPr lang="en-US" sz="2400" baseline="-25000" dirty="0" err="1">
                  <a:solidFill>
                    <a:schemeClr val="bg1">
                      <a:lumMod val="95000"/>
                      <a:lumOff val="5000"/>
                    </a:schemeClr>
                  </a:solidFill>
                  <a:latin typeface="Times New Roman" pitchFamily="18" charset="0"/>
                </a:rPr>
                <a:t>m</a:t>
              </a:r>
              <a:r>
                <a:rPr lang="en-US" sz="2400" dirty="0">
                  <a:solidFill>
                    <a:schemeClr val="bg1">
                      <a:lumMod val="95000"/>
                      <a:lumOff val="5000"/>
                    </a:schemeClr>
                  </a:solidFill>
                  <a:latin typeface="Times New Roman" pitchFamily="18" charset="0"/>
                </a:rPr>
                <a:t>       0    ½    0    </a:t>
              </a:r>
              <a:r>
                <a:rPr lang="en-US" sz="2400" dirty="0" err="1">
                  <a:solidFill>
                    <a:schemeClr val="bg1">
                      <a:lumMod val="95000"/>
                      <a:lumOff val="5000"/>
                    </a:schemeClr>
                  </a:solidFill>
                  <a:latin typeface="Times New Roman" pitchFamily="18" charset="0"/>
                </a:rPr>
                <a:t>r</a:t>
              </a:r>
              <a:r>
                <a:rPr lang="en-US" sz="2400" baseline="-25000" dirty="0" err="1">
                  <a:solidFill>
                    <a:schemeClr val="bg1">
                      <a:lumMod val="95000"/>
                      <a:lumOff val="5000"/>
                    </a:schemeClr>
                  </a:solidFill>
                  <a:latin typeface="Times New Roman" pitchFamily="18" charset="0"/>
                </a:rPr>
                <a:t>m</a:t>
              </a:r>
              <a:endParaRPr lang="en-US" sz="2400" baseline="-25000" dirty="0">
                <a:solidFill>
                  <a:schemeClr val="bg1">
                    <a:lumMod val="95000"/>
                    <a:lumOff val="5000"/>
                  </a:schemeClr>
                </a:solidFill>
                <a:latin typeface="Times New Roman" pitchFamily="18" charset="0"/>
              </a:endParaRPr>
            </a:p>
          </p:txBody>
        </p:sp>
        <p:sp>
          <p:nvSpPr>
            <p:cNvPr id="51236" name="Rectangle 24"/>
            <p:cNvSpPr>
              <a:spLocks noChangeArrowheads="1"/>
            </p:cNvSpPr>
            <p:nvPr/>
          </p:nvSpPr>
          <p:spPr bwMode="auto">
            <a:xfrm>
              <a:off x="3648" y="2832"/>
              <a:ext cx="288" cy="768"/>
            </a:xfrm>
            <a:prstGeom prst="rect">
              <a:avLst/>
            </a:prstGeom>
            <a:noFill/>
            <a:ln w="9525">
              <a:solidFill>
                <a:schemeClr val="tx1"/>
              </a:solidFill>
              <a:miter lim="800000"/>
              <a:headEnd/>
              <a:tailEnd/>
            </a:ln>
          </p:spPr>
          <p:txBody>
            <a:bodyPr wrap="none" anchor="ctr"/>
            <a:lstStyle/>
            <a:p>
              <a:endParaRPr lang="en-US">
                <a:latin typeface="Corbel" pitchFamily="34" charset="0"/>
              </a:endParaRPr>
            </a:p>
          </p:txBody>
        </p:sp>
        <p:sp>
          <p:nvSpPr>
            <p:cNvPr id="51237" name="Rectangle 25"/>
            <p:cNvSpPr>
              <a:spLocks noChangeArrowheads="1"/>
            </p:cNvSpPr>
            <p:nvPr/>
          </p:nvSpPr>
          <p:spPr bwMode="auto">
            <a:xfrm>
              <a:off x="5088" y="2832"/>
              <a:ext cx="288" cy="816"/>
            </a:xfrm>
            <a:prstGeom prst="rect">
              <a:avLst/>
            </a:prstGeom>
            <a:noFill/>
            <a:ln w="9525">
              <a:solidFill>
                <a:schemeClr val="tx1"/>
              </a:solidFill>
              <a:miter lim="800000"/>
              <a:headEnd/>
              <a:tailEnd/>
            </a:ln>
          </p:spPr>
          <p:txBody>
            <a:bodyPr wrap="none" anchor="ctr"/>
            <a:lstStyle/>
            <a:p>
              <a:endParaRPr lang="en-US">
                <a:latin typeface="Corbel" pitchFamily="34" charset="0"/>
              </a:endParaRPr>
            </a:p>
          </p:txBody>
        </p:sp>
      </p:grpSp>
      <p:sp>
        <p:nvSpPr>
          <p:cNvPr id="23" name="Slide Number Placeholder 22"/>
          <p:cNvSpPr>
            <a:spLocks noGrp="1"/>
          </p:cNvSpPr>
          <p:nvPr>
            <p:ph type="sldNum" sz="quarter" idx="4294967295"/>
          </p:nvPr>
        </p:nvSpPr>
        <p:spPr>
          <a:xfrm>
            <a:off x="8204396" y="6583680"/>
            <a:ext cx="733864" cy="274320"/>
          </a:xfrm>
          <a:prstGeom prst="rect">
            <a:avLst/>
          </a:prstGeom>
        </p:spPr>
        <p:txBody>
          <a:bodyPr/>
          <a:lstStyle/>
          <a:p>
            <a:pPr>
              <a:defRPr/>
            </a:pPr>
            <a:fld id="{B833F12A-5354-4EB8-81C6-823819745DA4}" type="slidenum">
              <a:rPr lang="en-US"/>
              <a:pPr>
                <a:defRPr/>
              </a:pPr>
              <a:t>20</a:t>
            </a:fld>
            <a:endParaRPr lang="en-US"/>
          </a:p>
        </p:txBody>
      </p:sp>
      <p:grpSp>
        <p:nvGrpSpPr>
          <p:cNvPr id="25" name="Group 20"/>
          <p:cNvGrpSpPr/>
          <p:nvPr/>
        </p:nvGrpSpPr>
        <p:grpSpPr>
          <a:xfrm>
            <a:off x="1353127" y="2133600"/>
            <a:ext cx="1752600" cy="1371600"/>
            <a:chOff x="5715000" y="1828800"/>
            <a:chExt cx="1752600" cy="1371600"/>
          </a:xfrm>
        </p:grpSpPr>
        <p:cxnSp>
          <p:nvCxnSpPr>
            <p:cNvPr id="27" name="Straight Arrow Connector 26"/>
            <p:cNvCxnSpPr/>
            <p:nvPr/>
          </p:nvCxnSpPr>
          <p:spPr>
            <a:xfrm flipV="1">
              <a:off x="5804720" y="2254605"/>
              <a:ext cx="304800" cy="51491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28" name="Straight Arrow Connector 27"/>
            <p:cNvCxnSpPr/>
            <p:nvPr/>
          </p:nvCxnSpPr>
          <p:spPr>
            <a:xfrm flipH="1">
              <a:off x="6057900" y="2194492"/>
              <a:ext cx="304800" cy="51491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29" name="Straight Arrow Connector 28"/>
            <p:cNvCxnSpPr/>
            <p:nvPr/>
          </p:nvCxnSpPr>
          <p:spPr>
            <a:xfrm>
              <a:off x="6037509" y="2801691"/>
              <a:ext cx="972110" cy="7620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30" name="Straight Arrow Connector 29"/>
            <p:cNvCxnSpPr/>
            <p:nvPr/>
          </p:nvCxnSpPr>
          <p:spPr>
            <a:xfrm flipH="1" flipV="1">
              <a:off x="6139113" y="2981042"/>
              <a:ext cx="972110" cy="7620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31" name="Curved Connector 30"/>
            <p:cNvCxnSpPr>
              <a:stCxn id="32" idx="6"/>
              <a:endCxn id="32" idx="0"/>
            </p:cNvCxnSpPr>
            <p:nvPr/>
          </p:nvCxnSpPr>
          <p:spPr>
            <a:xfrm flipH="1" flipV="1">
              <a:off x="6248400" y="1828800"/>
              <a:ext cx="228600" cy="228600"/>
            </a:xfrm>
            <a:prstGeom prst="curvedConnector4">
              <a:avLst>
                <a:gd name="adj1" fmla="val -100000"/>
                <a:gd name="adj2" fmla="val 200000"/>
              </a:avLst>
            </a:prstGeom>
            <a:ln w="28575">
              <a:tailEnd type="arrow"/>
            </a:ln>
          </p:spPr>
          <p:style>
            <a:lnRef idx="1">
              <a:schemeClr val="dk1"/>
            </a:lnRef>
            <a:fillRef idx="0">
              <a:schemeClr val="dk1"/>
            </a:fillRef>
            <a:effectRef idx="0">
              <a:schemeClr val="dk1"/>
            </a:effectRef>
            <a:fontRef idx="minor">
              <a:schemeClr val="tx1"/>
            </a:fontRef>
          </p:style>
        </p:cxnSp>
        <p:sp>
          <p:nvSpPr>
            <p:cNvPr id="32" name="Oval 31"/>
            <p:cNvSpPr/>
            <p:nvPr/>
          </p:nvSpPr>
          <p:spPr>
            <a:xfrm>
              <a:off x="6019800" y="1828800"/>
              <a:ext cx="457200" cy="457200"/>
            </a:xfrm>
            <a:prstGeom prst="ellipse">
              <a:avLst/>
            </a:prstGeom>
            <a:solidFill>
              <a:srgbClr val="FF000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sz="2400" b="1" dirty="0">
                  <a:solidFill>
                    <a:schemeClr val="bg1"/>
                  </a:solidFill>
                  <a:latin typeface="Arial" pitchFamily="34" charset="0"/>
                  <a:cs typeface="Arial" pitchFamily="34" charset="0"/>
                </a:rPr>
                <a:t>y</a:t>
              </a:r>
            </a:p>
          </p:txBody>
        </p:sp>
        <p:sp>
          <p:nvSpPr>
            <p:cNvPr id="33" name="Oval 32"/>
            <p:cNvSpPr/>
            <p:nvPr/>
          </p:nvSpPr>
          <p:spPr>
            <a:xfrm>
              <a:off x="5715000" y="2667000"/>
              <a:ext cx="457200" cy="457200"/>
            </a:xfrm>
            <a:prstGeom prst="ellipse">
              <a:avLst/>
            </a:prstGeom>
            <a:solidFill>
              <a:srgbClr val="FF000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sz="2400" b="1" dirty="0">
                  <a:solidFill>
                    <a:schemeClr val="bg1"/>
                  </a:solidFill>
                  <a:latin typeface="Arial" pitchFamily="34" charset="0"/>
                  <a:cs typeface="Arial" pitchFamily="34" charset="0"/>
                </a:rPr>
                <a:t>a</a:t>
              </a:r>
            </a:p>
          </p:txBody>
        </p:sp>
        <p:sp>
          <p:nvSpPr>
            <p:cNvPr id="34" name="Oval 33"/>
            <p:cNvSpPr/>
            <p:nvPr/>
          </p:nvSpPr>
          <p:spPr>
            <a:xfrm>
              <a:off x="7010400" y="2743200"/>
              <a:ext cx="457200" cy="457200"/>
            </a:xfrm>
            <a:prstGeom prst="ellipse">
              <a:avLst/>
            </a:prstGeom>
            <a:solidFill>
              <a:srgbClr val="FF000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sz="2400" b="1" dirty="0">
                  <a:solidFill>
                    <a:schemeClr val="bg1"/>
                  </a:solidFill>
                  <a:latin typeface="Arial" pitchFamily="34" charset="0"/>
                  <a:cs typeface="Arial" pitchFamily="34" charset="0"/>
                </a:rPr>
                <a:t>m</a:t>
              </a:r>
            </a:p>
          </p:txBody>
        </p:sp>
      </p:grpSp>
      <p:graphicFrame>
        <p:nvGraphicFramePr>
          <p:cNvPr id="35" name="Table 34"/>
          <p:cNvGraphicFramePr>
            <a:graphicFrameLocks noGrp="1"/>
          </p:cNvGraphicFramePr>
          <p:nvPr/>
        </p:nvGraphicFramePr>
        <p:xfrm>
          <a:off x="5334000" y="1600200"/>
          <a:ext cx="2438400" cy="1828800"/>
        </p:xfrm>
        <a:graphic>
          <a:graphicData uri="http://schemas.openxmlformats.org/drawingml/2006/table">
            <a:tbl>
              <a:tblPr firstRow="1" bandRow="1">
                <a:tableStyleId>{2D5ABB26-0587-4C30-8999-92F81FD0307C}</a:tableStyleId>
              </a:tblPr>
              <a:tblGrid>
                <a:gridCol w="609600">
                  <a:extLst>
                    <a:ext uri="{9D8B030D-6E8A-4147-A177-3AD203B41FA5}">
                      <a16:colId xmlns:a16="http://schemas.microsoft.com/office/drawing/2014/main" val="20000"/>
                    </a:ext>
                  </a:extLst>
                </a:gridCol>
                <a:gridCol w="609600">
                  <a:extLst>
                    <a:ext uri="{9D8B030D-6E8A-4147-A177-3AD203B41FA5}">
                      <a16:colId xmlns:a16="http://schemas.microsoft.com/office/drawing/2014/main" val="20001"/>
                    </a:ext>
                  </a:extLst>
                </a:gridCol>
                <a:gridCol w="609600">
                  <a:extLst>
                    <a:ext uri="{9D8B030D-6E8A-4147-A177-3AD203B41FA5}">
                      <a16:colId xmlns:a16="http://schemas.microsoft.com/office/drawing/2014/main" val="20002"/>
                    </a:ext>
                  </a:extLst>
                </a:gridCol>
                <a:gridCol w="609600">
                  <a:extLst>
                    <a:ext uri="{9D8B030D-6E8A-4147-A177-3AD203B41FA5}">
                      <a16:colId xmlns:a16="http://schemas.microsoft.com/office/drawing/2014/main" val="20003"/>
                    </a:ext>
                  </a:extLst>
                </a:gridCol>
              </a:tblGrid>
              <a:tr h="152400">
                <a:tc>
                  <a:txBody>
                    <a:bodyPr/>
                    <a:lstStyle/>
                    <a:p>
                      <a:pPr algn="r"/>
                      <a:endParaRPr lang="en-US" sz="2400" dirty="0">
                        <a:solidFill>
                          <a:schemeClr val="bg1">
                            <a:lumMod val="95000"/>
                            <a:lumOff val="5000"/>
                          </a:schemeClr>
                        </a:solidFill>
                        <a:latin typeface="Times New Roman" pitchFamily="18" charset="0"/>
                        <a:cs typeface="Times New Roman" pitchFamily="18" charset="0"/>
                      </a:endParaRPr>
                    </a:p>
                  </a:txBody>
                  <a:tcPr/>
                </a:tc>
                <a:tc>
                  <a:txBody>
                    <a:bodyPr/>
                    <a:lstStyle/>
                    <a:p>
                      <a:pPr algn="ctr"/>
                      <a:r>
                        <a:rPr lang="en-US" sz="2400" b="1" dirty="0">
                          <a:solidFill>
                            <a:schemeClr val="bg1">
                              <a:lumMod val="95000"/>
                              <a:lumOff val="5000"/>
                            </a:schemeClr>
                          </a:solidFill>
                          <a:latin typeface="Times New Roman" pitchFamily="18" charset="0"/>
                          <a:cs typeface="Times New Roman" pitchFamily="18" charset="0"/>
                        </a:rPr>
                        <a:t>y</a:t>
                      </a:r>
                    </a:p>
                  </a:txBody>
                  <a:tcPr>
                    <a:lnB w="12700" cap="flat" cmpd="sng" algn="ctr">
                      <a:solidFill>
                        <a:schemeClr val="tx1"/>
                      </a:solidFill>
                      <a:prstDash val="solid"/>
                      <a:round/>
                      <a:headEnd type="none" w="med" len="med"/>
                      <a:tailEnd type="none" w="med" len="med"/>
                    </a:lnB>
                  </a:tcPr>
                </a:tc>
                <a:tc>
                  <a:txBody>
                    <a:bodyPr/>
                    <a:lstStyle/>
                    <a:p>
                      <a:pPr algn="ctr"/>
                      <a:r>
                        <a:rPr lang="en-US" sz="2400" b="1" dirty="0">
                          <a:solidFill>
                            <a:schemeClr val="bg1">
                              <a:lumMod val="95000"/>
                              <a:lumOff val="5000"/>
                            </a:schemeClr>
                          </a:solidFill>
                          <a:latin typeface="Times New Roman" pitchFamily="18" charset="0"/>
                          <a:cs typeface="Times New Roman" pitchFamily="18" charset="0"/>
                        </a:rPr>
                        <a:t>a</a:t>
                      </a:r>
                    </a:p>
                  </a:txBody>
                  <a:tcPr>
                    <a:lnB w="12700" cap="flat" cmpd="sng" algn="ctr">
                      <a:solidFill>
                        <a:schemeClr val="tx1"/>
                      </a:solidFill>
                      <a:prstDash val="solid"/>
                      <a:round/>
                      <a:headEnd type="none" w="med" len="med"/>
                      <a:tailEnd type="none" w="med" len="med"/>
                    </a:lnB>
                  </a:tcPr>
                </a:tc>
                <a:tc>
                  <a:txBody>
                    <a:bodyPr/>
                    <a:lstStyle/>
                    <a:p>
                      <a:pPr algn="ctr"/>
                      <a:r>
                        <a:rPr lang="en-US" sz="2400" b="1" dirty="0">
                          <a:solidFill>
                            <a:schemeClr val="bg1">
                              <a:lumMod val="95000"/>
                              <a:lumOff val="5000"/>
                            </a:schemeClr>
                          </a:solidFill>
                          <a:latin typeface="Times New Roman" pitchFamily="18" charset="0"/>
                          <a:cs typeface="Times New Roman" pitchFamily="18" charset="0"/>
                        </a:rPr>
                        <a:t>m</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70840">
                <a:tc>
                  <a:txBody>
                    <a:bodyPr/>
                    <a:lstStyle/>
                    <a:p>
                      <a:pPr algn="r"/>
                      <a:r>
                        <a:rPr lang="en-US" sz="2400" b="1" i="0" dirty="0">
                          <a:solidFill>
                            <a:schemeClr val="bg1">
                              <a:lumMod val="95000"/>
                              <a:lumOff val="5000"/>
                            </a:schemeClr>
                          </a:solidFill>
                          <a:latin typeface="Times New Roman" pitchFamily="18" charset="0"/>
                          <a:cs typeface="Times New Roman" pitchFamily="18" charset="0"/>
                        </a:rPr>
                        <a:t>y</a:t>
                      </a:r>
                    </a:p>
                  </a:txBody>
                  <a:tcPr>
                    <a:lnR w="12700" cap="flat" cmpd="sng" algn="ctr">
                      <a:solidFill>
                        <a:schemeClr val="tx1"/>
                      </a:solidFill>
                      <a:prstDash val="solid"/>
                      <a:round/>
                      <a:headEnd type="none" w="med" len="med"/>
                      <a:tailEnd type="none" w="med" len="med"/>
                    </a:lnR>
                  </a:tcPr>
                </a:tc>
                <a:tc>
                  <a:txBody>
                    <a:bodyPr/>
                    <a:lstStyle/>
                    <a:p>
                      <a:pPr algn="ctr"/>
                      <a:r>
                        <a:rPr lang="en-US" sz="2400" dirty="0">
                          <a:solidFill>
                            <a:schemeClr val="bg1">
                              <a:lumMod val="95000"/>
                              <a:lumOff val="5000"/>
                            </a:schemeClr>
                          </a:solidFill>
                          <a:latin typeface="Times New Roman" pitchFamily="18" charset="0"/>
                          <a:cs typeface="Times New Roman" pitchFamily="18" charset="0"/>
                        </a:rPr>
                        <a:t>½</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dirty="0">
                          <a:solidFill>
                            <a:schemeClr val="bg1">
                              <a:lumMod val="95000"/>
                              <a:lumOff val="5000"/>
                            </a:schemeClr>
                          </a:solidFill>
                          <a:latin typeface="Times New Roman" pitchFamily="18" charset="0"/>
                          <a:cs typeface="Times New Roman" pitchFamily="18" charset="0"/>
                        </a:rPr>
                        <a:t>½</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dirty="0">
                          <a:solidFill>
                            <a:schemeClr val="bg1">
                              <a:lumMod val="95000"/>
                              <a:lumOff val="5000"/>
                            </a:schemeClr>
                          </a:solidFill>
                          <a:latin typeface="Times New Roman" pitchFamily="18" charset="0"/>
                          <a:cs typeface="Times New Roman" pitchFamily="18" charset="0"/>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70840">
                <a:tc>
                  <a:txBody>
                    <a:bodyPr/>
                    <a:lstStyle/>
                    <a:p>
                      <a:pPr algn="r"/>
                      <a:r>
                        <a:rPr lang="en-US" sz="2400" b="1" i="0" dirty="0">
                          <a:solidFill>
                            <a:schemeClr val="bg1">
                              <a:lumMod val="95000"/>
                              <a:lumOff val="5000"/>
                            </a:schemeClr>
                          </a:solidFill>
                          <a:latin typeface="Times New Roman" pitchFamily="18" charset="0"/>
                          <a:cs typeface="Times New Roman" pitchFamily="18" charset="0"/>
                        </a:rPr>
                        <a:t>a</a:t>
                      </a:r>
                    </a:p>
                  </a:txBody>
                  <a:tcPr>
                    <a:lnR w="12700" cap="flat" cmpd="sng" algn="ctr">
                      <a:solidFill>
                        <a:schemeClr val="tx1"/>
                      </a:solidFill>
                      <a:prstDash val="solid"/>
                      <a:round/>
                      <a:headEnd type="none" w="med" len="med"/>
                      <a:tailEnd type="none" w="med" len="med"/>
                    </a:lnR>
                  </a:tcPr>
                </a:tc>
                <a:tc>
                  <a:txBody>
                    <a:bodyPr/>
                    <a:lstStyle/>
                    <a:p>
                      <a:pPr algn="ctr"/>
                      <a:r>
                        <a:rPr lang="en-US" sz="2400" dirty="0">
                          <a:solidFill>
                            <a:schemeClr val="bg1">
                              <a:lumMod val="95000"/>
                              <a:lumOff val="5000"/>
                            </a:schemeClr>
                          </a:solidFill>
                          <a:latin typeface="Times New Roman" pitchFamily="18" charset="0"/>
                          <a:cs typeface="Times New Roman" pitchFamily="18" charset="0"/>
                        </a:rPr>
                        <a:t>½</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dirty="0">
                          <a:solidFill>
                            <a:schemeClr val="bg1">
                              <a:lumMod val="95000"/>
                              <a:lumOff val="5000"/>
                            </a:schemeClr>
                          </a:solidFill>
                          <a:latin typeface="Times New Roman" pitchFamily="18" charset="0"/>
                          <a:cs typeface="Times New Roman" pitchFamily="18" charset="0"/>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dirty="0">
                          <a:solidFill>
                            <a:schemeClr val="bg1">
                              <a:lumMod val="95000"/>
                              <a:lumOff val="5000"/>
                            </a:schemeClr>
                          </a:solidFill>
                          <a:latin typeface="Times New Roman" pitchFamily="18" charset="0"/>
                          <a:cs typeface="Times New Roman"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70840">
                <a:tc>
                  <a:txBody>
                    <a:bodyPr/>
                    <a:lstStyle/>
                    <a:p>
                      <a:pPr algn="r"/>
                      <a:r>
                        <a:rPr lang="en-US" sz="2400" b="1" i="0" dirty="0">
                          <a:solidFill>
                            <a:schemeClr val="bg1">
                              <a:lumMod val="95000"/>
                              <a:lumOff val="5000"/>
                            </a:schemeClr>
                          </a:solidFill>
                          <a:latin typeface="Times New Roman" pitchFamily="18" charset="0"/>
                          <a:cs typeface="Times New Roman" pitchFamily="18" charset="0"/>
                        </a:rPr>
                        <a:t>m</a:t>
                      </a:r>
                    </a:p>
                  </a:txBody>
                  <a:tcPr>
                    <a:lnR w="12700" cap="flat" cmpd="sng" algn="ctr">
                      <a:solidFill>
                        <a:schemeClr val="tx1"/>
                      </a:solidFill>
                      <a:prstDash val="solid"/>
                      <a:round/>
                      <a:headEnd type="none" w="med" len="med"/>
                      <a:tailEnd type="none" w="med" len="med"/>
                    </a:lnR>
                  </a:tcPr>
                </a:tc>
                <a:tc>
                  <a:txBody>
                    <a:bodyPr/>
                    <a:lstStyle/>
                    <a:p>
                      <a:pPr algn="ctr"/>
                      <a:r>
                        <a:rPr lang="en-US" sz="2400" dirty="0">
                          <a:solidFill>
                            <a:schemeClr val="bg1">
                              <a:lumMod val="95000"/>
                              <a:lumOff val="5000"/>
                            </a:schemeClr>
                          </a:solidFill>
                          <a:latin typeface="Times New Roman" pitchFamily="18" charset="0"/>
                          <a:cs typeface="Times New Roman" pitchFamily="18" charset="0"/>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dirty="0">
                          <a:solidFill>
                            <a:schemeClr val="bg1">
                              <a:lumMod val="95000"/>
                              <a:lumOff val="5000"/>
                            </a:schemeClr>
                          </a:solidFill>
                          <a:latin typeface="Times New Roman" pitchFamily="18" charset="0"/>
                          <a:cs typeface="Times New Roman" pitchFamily="18" charset="0"/>
                        </a:rPr>
                        <a:t>½</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dirty="0">
                          <a:solidFill>
                            <a:schemeClr val="bg1">
                              <a:lumMod val="95000"/>
                              <a:lumOff val="5000"/>
                            </a:schemeClr>
                          </a:solidFill>
                          <a:latin typeface="Times New Roman" pitchFamily="18" charset="0"/>
                          <a:cs typeface="Times New Roman" pitchFamily="18" charset="0"/>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36" name="Rectangle 35"/>
          <p:cNvSpPr/>
          <p:nvPr/>
        </p:nvSpPr>
        <p:spPr>
          <a:xfrm>
            <a:off x="752764" y="4495800"/>
            <a:ext cx="2828636" cy="1348061"/>
          </a:xfrm>
          <a:prstGeom prst="rect">
            <a:avLst/>
          </a:prstGeom>
          <a:noFill/>
        </p:spPr>
        <p:txBody>
          <a:bodyPr wrap="square">
            <a:spAutoFit/>
          </a:bodyPr>
          <a:lstStyle/>
          <a:p>
            <a:pPr lvl="1">
              <a:spcBef>
                <a:spcPct val="20000"/>
              </a:spcBef>
              <a:buClr>
                <a:srgbClr val="CC00CC"/>
              </a:buClr>
              <a:buFont typeface="Monotype Sorts" pitchFamily="-32" charset="2"/>
              <a:buNone/>
            </a:pPr>
            <a:r>
              <a:rPr lang="en-US" sz="2400" b="1" dirty="0" err="1">
                <a:solidFill>
                  <a:srgbClr val="008000"/>
                </a:solidFill>
                <a:latin typeface="Times New Roman" pitchFamily="18" charset="0"/>
                <a:cs typeface="Times New Roman" pitchFamily="18" charset="0"/>
              </a:rPr>
              <a:t>r</a:t>
            </a:r>
            <a:r>
              <a:rPr lang="en-US" sz="2400" b="1" baseline="-25000" dirty="0" err="1">
                <a:solidFill>
                  <a:srgbClr val="008000"/>
                </a:solidFill>
                <a:latin typeface="Times New Roman" pitchFamily="18" charset="0"/>
                <a:cs typeface="Times New Roman" pitchFamily="18" charset="0"/>
              </a:rPr>
              <a:t>y</a:t>
            </a:r>
            <a:r>
              <a:rPr lang="en-US" sz="2400" b="1" dirty="0">
                <a:solidFill>
                  <a:srgbClr val="008000"/>
                </a:solidFill>
                <a:latin typeface="Times New Roman" pitchFamily="18" charset="0"/>
                <a:cs typeface="Times New Roman" pitchFamily="18" charset="0"/>
              </a:rPr>
              <a:t>  = </a:t>
            </a:r>
            <a:r>
              <a:rPr lang="en-US" sz="2400" b="1" dirty="0" err="1">
                <a:solidFill>
                  <a:srgbClr val="008000"/>
                </a:solidFill>
                <a:latin typeface="Times New Roman" pitchFamily="18" charset="0"/>
                <a:cs typeface="Times New Roman" pitchFamily="18" charset="0"/>
              </a:rPr>
              <a:t>r</a:t>
            </a:r>
            <a:r>
              <a:rPr lang="en-US" sz="2400" b="1" baseline="-25000" dirty="0" err="1">
                <a:solidFill>
                  <a:srgbClr val="008000"/>
                </a:solidFill>
                <a:latin typeface="Times New Roman" pitchFamily="18" charset="0"/>
                <a:cs typeface="Times New Roman" pitchFamily="18" charset="0"/>
              </a:rPr>
              <a:t>y</a:t>
            </a:r>
            <a:r>
              <a:rPr lang="en-US" sz="2400" b="1" baseline="-25000" dirty="0">
                <a:solidFill>
                  <a:srgbClr val="008000"/>
                </a:solidFill>
                <a:latin typeface="Times New Roman" pitchFamily="18" charset="0"/>
                <a:cs typeface="Times New Roman" pitchFamily="18" charset="0"/>
              </a:rPr>
              <a:t> </a:t>
            </a:r>
            <a:r>
              <a:rPr lang="en-US" sz="2400" b="1" dirty="0">
                <a:solidFill>
                  <a:srgbClr val="008000"/>
                </a:solidFill>
                <a:latin typeface="Times New Roman" pitchFamily="18" charset="0"/>
                <a:cs typeface="Times New Roman" pitchFamily="18" charset="0"/>
              </a:rPr>
              <a:t>/2 + </a:t>
            </a:r>
            <a:r>
              <a:rPr lang="en-US" sz="2400" b="1" dirty="0" err="1">
                <a:solidFill>
                  <a:srgbClr val="008000"/>
                </a:solidFill>
                <a:latin typeface="Times New Roman" pitchFamily="18" charset="0"/>
                <a:cs typeface="Times New Roman" pitchFamily="18" charset="0"/>
              </a:rPr>
              <a:t>r</a:t>
            </a:r>
            <a:r>
              <a:rPr lang="en-US" sz="2400" b="1" baseline="-25000" dirty="0" err="1">
                <a:solidFill>
                  <a:srgbClr val="008000"/>
                </a:solidFill>
                <a:latin typeface="Times New Roman" pitchFamily="18" charset="0"/>
                <a:cs typeface="Times New Roman" pitchFamily="18" charset="0"/>
              </a:rPr>
              <a:t>a</a:t>
            </a:r>
            <a:r>
              <a:rPr lang="en-US" sz="2400" b="1" dirty="0">
                <a:solidFill>
                  <a:srgbClr val="008000"/>
                </a:solidFill>
                <a:latin typeface="Times New Roman" pitchFamily="18" charset="0"/>
                <a:cs typeface="Times New Roman" pitchFamily="18" charset="0"/>
              </a:rPr>
              <a:t> /2</a:t>
            </a:r>
          </a:p>
          <a:p>
            <a:pPr lvl="1">
              <a:spcBef>
                <a:spcPct val="20000"/>
              </a:spcBef>
              <a:buClr>
                <a:srgbClr val="CC00CC"/>
              </a:buClr>
              <a:buFont typeface="Monotype Sorts" pitchFamily="-32" charset="2"/>
              <a:buNone/>
            </a:pPr>
            <a:r>
              <a:rPr lang="en-US" sz="2400" b="1" dirty="0" err="1">
                <a:solidFill>
                  <a:srgbClr val="008000"/>
                </a:solidFill>
                <a:latin typeface="Times New Roman" pitchFamily="18" charset="0"/>
                <a:cs typeface="Times New Roman" pitchFamily="18" charset="0"/>
              </a:rPr>
              <a:t>r</a:t>
            </a:r>
            <a:r>
              <a:rPr lang="en-US" sz="2400" b="1" baseline="-25000" dirty="0" err="1">
                <a:solidFill>
                  <a:srgbClr val="008000"/>
                </a:solidFill>
                <a:latin typeface="Times New Roman" pitchFamily="18" charset="0"/>
                <a:cs typeface="Times New Roman" pitchFamily="18" charset="0"/>
              </a:rPr>
              <a:t>a</a:t>
            </a:r>
            <a:r>
              <a:rPr lang="en-US" sz="2400" b="1" dirty="0">
                <a:solidFill>
                  <a:srgbClr val="008000"/>
                </a:solidFill>
                <a:latin typeface="Times New Roman" pitchFamily="18" charset="0"/>
                <a:cs typeface="Times New Roman" pitchFamily="18" charset="0"/>
              </a:rPr>
              <a:t>  = </a:t>
            </a:r>
            <a:r>
              <a:rPr lang="en-US" sz="2400" b="1" dirty="0" err="1">
                <a:solidFill>
                  <a:srgbClr val="008000"/>
                </a:solidFill>
                <a:latin typeface="Times New Roman" pitchFamily="18" charset="0"/>
                <a:cs typeface="Times New Roman" pitchFamily="18" charset="0"/>
              </a:rPr>
              <a:t>r</a:t>
            </a:r>
            <a:r>
              <a:rPr lang="en-US" sz="2400" b="1" baseline="-25000" dirty="0" err="1">
                <a:solidFill>
                  <a:srgbClr val="008000"/>
                </a:solidFill>
                <a:latin typeface="Times New Roman" pitchFamily="18" charset="0"/>
                <a:cs typeface="Times New Roman" pitchFamily="18" charset="0"/>
              </a:rPr>
              <a:t>y</a:t>
            </a:r>
            <a:r>
              <a:rPr lang="en-US" sz="2400" b="1" baseline="-25000" dirty="0">
                <a:solidFill>
                  <a:srgbClr val="008000"/>
                </a:solidFill>
                <a:latin typeface="Times New Roman" pitchFamily="18" charset="0"/>
                <a:cs typeface="Times New Roman" pitchFamily="18" charset="0"/>
              </a:rPr>
              <a:t> </a:t>
            </a:r>
            <a:r>
              <a:rPr lang="en-US" sz="2400" b="1" dirty="0">
                <a:solidFill>
                  <a:srgbClr val="008000"/>
                </a:solidFill>
                <a:latin typeface="Times New Roman" pitchFamily="18" charset="0"/>
                <a:cs typeface="Times New Roman" pitchFamily="18" charset="0"/>
              </a:rPr>
              <a:t>/2 + </a:t>
            </a:r>
            <a:r>
              <a:rPr lang="en-US" sz="2400" b="1" dirty="0" err="1">
                <a:solidFill>
                  <a:srgbClr val="008000"/>
                </a:solidFill>
                <a:latin typeface="Times New Roman" pitchFamily="18" charset="0"/>
                <a:cs typeface="Times New Roman" pitchFamily="18" charset="0"/>
              </a:rPr>
              <a:t>r</a:t>
            </a:r>
            <a:r>
              <a:rPr lang="en-US" sz="2400" b="1" baseline="-25000" dirty="0" err="1">
                <a:solidFill>
                  <a:srgbClr val="008000"/>
                </a:solidFill>
                <a:latin typeface="Times New Roman" pitchFamily="18" charset="0"/>
                <a:cs typeface="Times New Roman" pitchFamily="18" charset="0"/>
              </a:rPr>
              <a:t>m</a:t>
            </a:r>
            <a:endParaRPr lang="en-US" sz="2400" b="1" baseline="-25000" dirty="0">
              <a:solidFill>
                <a:srgbClr val="008000"/>
              </a:solidFill>
              <a:latin typeface="Times New Roman" pitchFamily="18" charset="0"/>
              <a:cs typeface="Times New Roman" pitchFamily="18" charset="0"/>
            </a:endParaRPr>
          </a:p>
          <a:p>
            <a:pPr lvl="1">
              <a:spcBef>
                <a:spcPct val="20000"/>
              </a:spcBef>
              <a:buClr>
                <a:srgbClr val="CC00CC"/>
              </a:buClr>
              <a:buFont typeface="Monotype Sorts" pitchFamily="-32" charset="2"/>
              <a:buNone/>
            </a:pPr>
            <a:r>
              <a:rPr lang="en-US" sz="2400" b="1" dirty="0" err="1">
                <a:solidFill>
                  <a:srgbClr val="008000"/>
                </a:solidFill>
                <a:latin typeface="Times New Roman" pitchFamily="18" charset="0"/>
                <a:cs typeface="Times New Roman" pitchFamily="18" charset="0"/>
              </a:rPr>
              <a:t>r</a:t>
            </a:r>
            <a:r>
              <a:rPr lang="en-US" sz="2400" b="1" baseline="-25000" dirty="0" err="1">
                <a:solidFill>
                  <a:srgbClr val="008000"/>
                </a:solidFill>
                <a:latin typeface="Times New Roman" pitchFamily="18" charset="0"/>
                <a:cs typeface="Times New Roman" pitchFamily="18" charset="0"/>
              </a:rPr>
              <a:t>m</a:t>
            </a:r>
            <a:r>
              <a:rPr lang="en-US" sz="2400" b="1" dirty="0">
                <a:solidFill>
                  <a:srgbClr val="008000"/>
                </a:solidFill>
                <a:latin typeface="Times New Roman" pitchFamily="18" charset="0"/>
                <a:cs typeface="Times New Roman" pitchFamily="18" charset="0"/>
              </a:rPr>
              <a:t> = </a:t>
            </a:r>
            <a:r>
              <a:rPr lang="en-US" sz="2400" b="1" dirty="0" err="1">
                <a:solidFill>
                  <a:srgbClr val="008000"/>
                </a:solidFill>
                <a:latin typeface="Times New Roman" pitchFamily="18" charset="0"/>
                <a:cs typeface="Times New Roman" pitchFamily="18" charset="0"/>
              </a:rPr>
              <a:t>r</a:t>
            </a:r>
            <a:r>
              <a:rPr lang="en-US" sz="2400" b="1" baseline="-25000" dirty="0" err="1">
                <a:solidFill>
                  <a:srgbClr val="008000"/>
                </a:solidFill>
                <a:latin typeface="Times New Roman" pitchFamily="18" charset="0"/>
                <a:cs typeface="Times New Roman" pitchFamily="18" charset="0"/>
              </a:rPr>
              <a:t>a</a:t>
            </a:r>
            <a:r>
              <a:rPr lang="en-US" sz="2400" b="1" dirty="0">
                <a:solidFill>
                  <a:srgbClr val="008000"/>
                </a:solidFill>
                <a:latin typeface="Times New Roman" pitchFamily="18" charset="0"/>
                <a:cs typeface="Times New Roman" pitchFamily="18" charset="0"/>
              </a:rPr>
              <a:t> /2</a:t>
            </a:r>
          </a:p>
        </p:txBody>
      </p:sp>
      <p:sp>
        <p:nvSpPr>
          <p:cNvPr id="2" name="Rectangle 1"/>
          <p:cNvSpPr/>
          <p:nvPr/>
        </p:nvSpPr>
        <p:spPr bwMode="auto">
          <a:xfrm>
            <a:off x="6019800" y="2133600"/>
            <a:ext cx="1600200" cy="1228442"/>
          </a:xfrm>
          <a:prstGeom prst="rect">
            <a:avLst/>
          </a:prstGeom>
          <a:noFill/>
          <a:ln w="9525" cap="flat" cmpd="sng" algn="ctr">
            <a:solidFill>
              <a:schemeClr val="bg1">
                <a:lumMod val="95000"/>
                <a:lumOff val="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a:ln>
                <a:noFill/>
              </a:ln>
              <a:solidFill>
                <a:schemeClr val="tx1"/>
              </a:solidFill>
              <a:effectLst/>
              <a:latin typeface="Arial" charset="0"/>
            </a:endParaRPr>
          </a:p>
        </p:txBody>
      </p:sp>
      <p:sp>
        <p:nvSpPr>
          <p:cNvPr id="22" name="Rectangle 21"/>
          <p:cNvSpPr/>
          <p:nvPr/>
        </p:nvSpPr>
        <p:spPr bwMode="auto">
          <a:xfrm>
            <a:off x="6548387" y="4495800"/>
            <a:ext cx="1452613" cy="1228442"/>
          </a:xfrm>
          <a:prstGeom prst="rect">
            <a:avLst/>
          </a:prstGeom>
          <a:noFill/>
          <a:ln w="9525" cap="flat" cmpd="sng" algn="ctr">
            <a:solidFill>
              <a:schemeClr val="bg1">
                <a:lumMod val="95000"/>
                <a:lumOff val="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a:ln>
                <a:noFill/>
              </a:ln>
              <a:solidFill>
                <a:schemeClr val="tx1"/>
              </a:solidFill>
              <a:effectLst/>
              <a:latin typeface="Arial" charset="0"/>
            </a:endParaRPr>
          </a:p>
        </p:txBody>
      </p:sp>
      <p:sp>
        <p:nvSpPr>
          <p:cNvPr id="24" name="Rectangle 23"/>
          <p:cNvSpPr/>
          <p:nvPr/>
        </p:nvSpPr>
        <p:spPr bwMode="auto">
          <a:xfrm>
            <a:off x="8108081" y="4496707"/>
            <a:ext cx="426320" cy="1228442"/>
          </a:xfrm>
          <a:prstGeom prst="rect">
            <a:avLst/>
          </a:prstGeom>
          <a:noFill/>
          <a:ln w="9525" cap="flat" cmpd="sng" algn="ctr">
            <a:solidFill>
              <a:schemeClr val="bg1">
                <a:lumMod val="95000"/>
                <a:lumOff val="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a:ln>
                <a:noFill/>
              </a:ln>
              <a:solidFill>
                <a:schemeClr val="tx1"/>
              </a:solidFill>
              <a:effectLst/>
              <a:latin typeface="Arial" charset="0"/>
            </a:endParaRPr>
          </a:p>
        </p:txBody>
      </p:sp>
      <p:sp>
        <p:nvSpPr>
          <p:cNvPr id="26" name="Rectangle 25"/>
          <p:cNvSpPr/>
          <p:nvPr/>
        </p:nvSpPr>
        <p:spPr bwMode="auto">
          <a:xfrm>
            <a:off x="5822080" y="4486558"/>
            <a:ext cx="426320" cy="1228442"/>
          </a:xfrm>
          <a:prstGeom prst="rect">
            <a:avLst/>
          </a:prstGeom>
          <a:noFill/>
          <a:ln w="9525" cap="flat" cmpd="sng" algn="ctr">
            <a:solidFill>
              <a:schemeClr val="bg1">
                <a:lumMod val="95000"/>
                <a:lumOff val="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264957809"/>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pPr fontAlgn="auto">
              <a:spcAft>
                <a:spcPts val="0"/>
              </a:spcAft>
              <a:defRPr/>
            </a:pPr>
            <a:r>
              <a:rPr lang="en-US" dirty="0">
                <a:solidFill>
                  <a:schemeClr val="bg1">
                    <a:lumMod val="95000"/>
                    <a:lumOff val="5000"/>
                  </a:schemeClr>
                </a:solidFill>
              </a:rPr>
              <a:t>Solving the Flow Equations</a:t>
            </a:r>
          </a:p>
        </p:txBody>
      </p:sp>
      <mc:AlternateContent xmlns:mc="http://schemas.openxmlformats.org/markup-compatibility/2006" xmlns:a14="http://schemas.microsoft.com/office/drawing/2010/main">
        <mc:Choice Requires="a14">
          <p:sp>
            <p:nvSpPr>
              <p:cNvPr id="49154" name="Rectangle 3"/>
              <p:cNvSpPr>
                <a:spLocks noGrp="1" noChangeArrowheads="1"/>
              </p:cNvSpPr>
              <p:nvPr>
                <p:ph type="body" idx="1"/>
              </p:nvPr>
            </p:nvSpPr>
            <p:spPr>
              <a:xfrm>
                <a:off x="457200" y="1295400"/>
                <a:ext cx="8229600" cy="5332749"/>
              </a:xfrm>
            </p:spPr>
            <p:txBody>
              <a:bodyPr>
                <a:normAutofit/>
              </a:bodyPr>
              <a:lstStyle/>
              <a:p>
                <a:r>
                  <a:rPr lang="en-US" b="1" dirty="0">
                    <a:solidFill>
                      <a:srgbClr val="D60093"/>
                    </a:solidFill>
                  </a:rPr>
                  <a:t>Given the flow equation:</a:t>
                </a:r>
                <a:br>
                  <a:rPr lang="en-US" dirty="0">
                    <a:solidFill>
                      <a:srgbClr val="D60093"/>
                    </a:solidFill>
                  </a:rPr>
                </a:br>
                <a:r>
                  <a:rPr lang="en-US" dirty="0">
                    <a:solidFill>
                      <a:schemeClr val="accent3"/>
                    </a:solidFill>
                  </a:rPr>
                  <a:t>		</a:t>
                </a:r>
                <a14:m>
                  <m:oMath xmlns:m="http://schemas.openxmlformats.org/officeDocument/2006/math">
                    <m:r>
                      <a:rPr lang="en-US" sz="3600" b="1" i="1" dirty="0" smtClean="0">
                        <a:solidFill>
                          <a:srgbClr val="0000FF"/>
                        </a:solidFill>
                        <a:latin typeface="Cambria Math"/>
                      </a:rPr>
                      <m:t>𝒓</m:t>
                    </m:r>
                    <m:r>
                      <a:rPr lang="en-US" sz="3600" b="1" i="1" dirty="0" smtClean="0">
                        <a:solidFill>
                          <a:srgbClr val="0000FF"/>
                        </a:solidFill>
                        <a:latin typeface="Cambria Math"/>
                      </a:rPr>
                      <m:t> </m:t>
                    </m:r>
                    <m:r>
                      <a:rPr lang="en-US" sz="3600" i="1" dirty="0" smtClean="0">
                        <a:solidFill>
                          <a:srgbClr val="0000FF"/>
                        </a:solidFill>
                        <a:latin typeface="Cambria Math"/>
                      </a:rPr>
                      <m:t>=</m:t>
                    </m:r>
                    <m:r>
                      <a:rPr lang="en-US" sz="3600" b="1" i="1" dirty="0" smtClean="0">
                        <a:solidFill>
                          <a:srgbClr val="0000FF"/>
                        </a:solidFill>
                        <a:latin typeface="Cambria Math"/>
                      </a:rPr>
                      <m:t> </m:t>
                    </m:r>
                    <m:r>
                      <a:rPr lang="en-US" sz="3600" b="1" i="1" dirty="0" smtClean="0">
                        <a:solidFill>
                          <a:srgbClr val="0000FF"/>
                        </a:solidFill>
                        <a:latin typeface="Cambria Math"/>
                      </a:rPr>
                      <m:t>𝑴</m:t>
                    </m:r>
                    <m:r>
                      <a:rPr lang="en-US" sz="3600" b="1" i="1" dirty="0" smtClean="0">
                        <a:solidFill>
                          <a:srgbClr val="0000FF"/>
                        </a:solidFill>
                        <a:latin typeface="Cambria Math"/>
                      </a:rPr>
                      <m:t> </m:t>
                    </m:r>
                    <m:r>
                      <a:rPr lang="en-US" sz="3600" i="1" dirty="0" smtClean="0">
                        <a:solidFill>
                          <a:srgbClr val="0000FF"/>
                        </a:solidFill>
                        <a:latin typeface="Cambria Math"/>
                      </a:rPr>
                      <m:t>∙ </m:t>
                    </m:r>
                    <m:r>
                      <a:rPr lang="en-US" sz="3600" b="1" i="1" dirty="0" smtClean="0">
                        <a:solidFill>
                          <a:srgbClr val="0000FF"/>
                        </a:solidFill>
                        <a:latin typeface="Cambria Math"/>
                      </a:rPr>
                      <m:t>𝒓</m:t>
                    </m:r>
                  </m:oMath>
                </a14:m>
                <a:endParaRPr lang="en-US" sz="3600" b="1" i="1" dirty="0">
                  <a:solidFill>
                    <a:srgbClr val="0000FF"/>
                  </a:solidFill>
                </a:endParaRPr>
              </a:p>
              <a:p>
                <a:r>
                  <a:rPr lang="en-US" b="1" dirty="0">
                    <a:solidFill>
                      <a:srgbClr val="0000FF"/>
                    </a:solidFill>
                  </a:rPr>
                  <a:t>We can efficiently solve for </a:t>
                </a:r>
                <a:r>
                  <a:rPr lang="en-US" b="1" i="1" dirty="0">
                    <a:solidFill>
                      <a:srgbClr val="0000FF"/>
                    </a:solidFill>
                  </a:rPr>
                  <a:t>r</a:t>
                </a:r>
                <a:r>
                  <a:rPr lang="en-US" b="1" dirty="0">
                    <a:solidFill>
                      <a:srgbClr val="0000FF"/>
                    </a:solidFill>
                  </a:rPr>
                  <a:t>!</a:t>
                </a:r>
                <a:br>
                  <a:rPr lang="en-US" b="1" dirty="0">
                    <a:solidFill>
                      <a:srgbClr val="0000FF"/>
                    </a:solidFill>
                  </a:rPr>
                </a:br>
                <a:r>
                  <a:rPr lang="en-US" b="1" dirty="0"/>
                  <a:t>The method is called Power iteration</a:t>
                </a:r>
              </a:p>
              <a:p>
                <a:pPr marL="0" indent="0">
                  <a:buNone/>
                </a:pPr>
                <a:endParaRPr lang="en-US" b="1" dirty="0">
                  <a:solidFill>
                    <a:srgbClr val="008000"/>
                  </a:solidFill>
                </a:endParaRPr>
              </a:p>
            </p:txBody>
          </p:sp>
        </mc:Choice>
        <mc:Fallback xmlns="">
          <p:sp>
            <p:nvSpPr>
              <p:cNvPr id="49154" name="Rectangle 3"/>
              <p:cNvSpPr>
                <a:spLocks noGrp="1" noRot="1" noChangeAspect="1" noMove="1" noResize="1" noEditPoints="1" noAdjustHandles="1" noChangeArrowheads="1" noChangeShapeType="1" noTextEdit="1"/>
              </p:cNvSpPr>
              <p:nvPr>
                <p:ph type="body" idx="1"/>
              </p:nvPr>
            </p:nvSpPr>
            <p:spPr>
              <a:xfrm>
                <a:off x="457200" y="1295400"/>
                <a:ext cx="8229600" cy="5332749"/>
              </a:xfrm>
              <a:blipFill>
                <a:blip r:embed="rId3"/>
                <a:stretch>
                  <a:fillRect l="-463" t="-950"/>
                </a:stretch>
              </a:blipFill>
            </p:spPr>
            <p:txBody>
              <a:bodyPr/>
              <a:lstStyle/>
              <a:p>
                <a:r>
                  <a:rPr lang="en-US">
                    <a:noFill/>
                  </a:rPr>
                  <a:t> </a:t>
                </a:r>
              </a:p>
            </p:txBody>
          </p:sp>
        </mc:Fallback>
      </mc:AlternateContent>
      <p:sp>
        <p:nvSpPr>
          <p:cNvPr id="5" name="Slide Number Placeholder 4"/>
          <p:cNvSpPr>
            <a:spLocks noGrp="1"/>
          </p:cNvSpPr>
          <p:nvPr>
            <p:ph type="sldNum" sz="quarter" idx="4294967295"/>
          </p:nvPr>
        </p:nvSpPr>
        <p:spPr>
          <a:xfrm>
            <a:off x="8204396" y="6583680"/>
            <a:ext cx="733864" cy="274320"/>
          </a:xfrm>
          <a:prstGeom prst="rect">
            <a:avLst/>
          </a:prstGeom>
        </p:spPr>
        <p:txBody>
          <a:bodyPr/>
          <a:lstStyle/>
          <a:p>
            <a:pPr>
              <a:defRPr/>
            </a:pPr>
            <a:fld id="{D3EDE4FB-B398-4150-9D47-B0DE2AF6C811}" type="slidenum">
              <a:rPr lang="en-US"/>
              <a:pPr>
                <a:defRPr/>
              </a:pPr>
              <a:t>21</a:t>
            </a:fld>
            <a:endParaRPr lang="en-US"/>
          </a:p>
        </p:txBody>
      </p:sp>
    </p:spTree>
    <p:extLst>
      <p:ext uri="{BB962C8B-B14F-4D97-AF65-F5344CB8AC3E}">
        <p14:creationId xmlns:p14="http://schemas.microsoft.com/office/powerpoint/2010/main" val="1323524553"/>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6E631BE-5FDA-8C42-96FB-BF6A63D7353B}"/>
              </a:ext>
            </a:extLst>
          </p:cNvPr>
          <p:cNvSpPr/>
          <p:nvPr/>
        </p:nvSpPr>
        <p:spPr>
          <a:xfrm>
            <a:off x="381000" y="1981200"/>
            <a:ext cx="5928570" cy="2057400"/>
          </a:xfrm>
          <a:prstGeom prst="rect">
            <a:avLst/>
          </a:prstGeom>
          <a:solidFill>
            <a:srgbClr val="D5E1FF"/>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1"/>
              </a:solidFill>
            </a:endParaRPr>
          </a:p>
        </p:txBody>
      </p:sp>
      <p:sp>
        <p:nvSpPr>
          <p:cNvPr id="21506" name="Rectangle 2"/>
          <p:cNvSpPr>
            <a:spLocks noGrp="1" noChangeArrowheads="1"/>
          </p:cNvSpPr>
          <p:nvPr>
            <p:ph type="title"/>
          </p:nvPr>
        </p:nvSpPr>
        <p:spPr/>
        <p:txBody>
          <a:bodyPr/>
          <a:lstStyle/>
          <a:p>
            <a:pPr fontAlgn="auto">
              <a:spcAft>
                <a:spcPts val="0"/>
              </a:spcAft>
              <a:defRPr/>
            </a:pPr>
            <a:r>
              <a:rPr lang="en-US" dirty="0">
                <a:solidFill>
                  <a:schemeClr val="bg1">
                    <a:lumMod val="95000"/>
                    <a:lumOff val="5000"/>
                  </a:schemeClr>
                </a:solidFill>
              </a:rPr>
              <a:t>Power Iteration Method</a:t>
            </a:r>
          </a:p>
        </p:txBody>
      </p:sp>
      <p:sp>
        <p:nvSpPr>
          <p:cNvPr id="21507" name="Rectangle 3"/>
          <p:cNvSpPr>
            <a:spLocks noGrp="1" noChangeArrowheads="1"/>
          </p:cNvSpPr>
          <p:nvPr>
            <p:ph type="body" idx="1"/>
          </p:nvPr>
        </p:nvSpPr>
        <p:spPr/>
        <p:txBody>
          <a:bodyPr/>
          <a:lstStyle/>
          <a:p>
            <a:r>
              <a:rPr lang="en-US" b="1" dirty="0">
                <a:solidFill>
                  <a:srgbClr val="0000FF"/>
                </a:solidFill>
              </a:rPr>
              <a:t>Given a web graph with </a:t>
            </a:r>
            <a:r>
              <a:rPr lang="en-US" b="1" i="1" dirty="0">
                <a:solidFill>
                  <a:srgbClr val="0000FF"/>
                </a:solidFill>
              </a:rPr>
              <a:t>n</a:t>
            </a:r>
            <a:r>
              <a:rPr lang="en-US" b="1" dirty="0">
                <a:solidFill>
                  <a:srgbClr val="0000FF"/>
                </a:solidFill>
              </a:rPr>
              <a:t> nodes, where the nodes are pages and edges are hyperlinks</a:t>
            </a:r>
          </a:p>
          <a:p>
            <a:pPr marL="0" indent="0">
              <a:buNone/>
            </a:pPr>
            <a:r>
              <a:rPr lang="en-US" b="1" dirty="0">
                <a:solidFill>
                  <a:srgbClr val="008000"/>
                </a:solidFill>
              </a:rPr>
              <a:t>Power iteration: </a:t>
            </a:r>
            <a:r>
              <a:rPr lang="en-US" dirty="0"/>
              <a:t>a simple iterative scheme</a:t>
            </a:r>
          </a:p>
          <a:p>
            <a:pPr lvl="1"/>
            <a:r>
              <a:rPr lang="en-US" dirty="0"/>
              <a:t>Suppose there are </a:t>
            </a:r>
            <a:r>
              <a:rPr lang="en-US" i="1" dirty="0"/>
              <a:t>N</a:t>
            </a:r>
            <a:r>
              <a:rPr lang="en-US" dirty="0"/>
              <a:t> web pages</a:t>
            </a:r>
            <a:endParaRPr lang="en-US" dirty="0">
              <a:latin typeface="Times New Roman" pitchFamily="18" charset="0"/>
              <a:cs typeface="Times New Roman" pitchFamily="18" charset="0"/>
            </a:endParaRPr>
          </a:p>
          <a:p>
            <a:pPr lvl="1"/>
            <a:r>
              <a:rPr lang="en-US" dirty="0"/>
              <a:t>Initialize: </a:t>
            </a:r>
            <a:r>
              <a:rPr lang="en-US" b="1" dirty="0"/>
              <a:t>r</a:t>
            </a:r>
            <a:r>
              <a:rPr lang="en-US" baseline="30000" dirty="0"/>
              <a:t>(0)</a:t>
            </a:r>
            <a:r>
              <a:rPr lang="en-US" dirty="0"/>
              <a:t> = [1/N,….,1/N]</a:t>
            </a:r>
            <a:r>
              <a:rPr lang="en-US" baseline="30000" dirty="0"/>
              <a:t>T</a:t>
            </a:r>
            <a:endParaRPr lang="en-US" dirty="0"/>
          </a:p>
          <a:p>
            <a:pPr lvl="1"/>
            <a:r>
              <a:rPr lang="en-US" dirty="0"/>
              <a:t>Iterate: </a:t>
            </a:r>
            <a:r>
              <a:rPr lang="en-US" b="1" dirty="0"/>
              <a:t>r</a:t>
            </a:r>
            <a:r>
              <a:rPr lang="en-US" baseline="30000" dirty="0"/>
              <a:t>(t+1)</a:t>
            </a:r>
            <a:r>
              <a:rPr lang="en-US" dirty="0"/>
              <a:t> = </a:t>
            </a:r>
            <a:r>
              <a:rPr lang="en-US" b="1" dirty="0"/>
              <a:t>M </a:t>
            </a:r>
            <a:r>
              <a:rPr lang="en-US" dirty="0"/>
              <a:t>∙ </a:t>
            </a:r>
            <a:r>
              <a:rPr lang="en-US" b="1" dirty="0"/>
              <a:t>r</a:t>
            </a:r>
            <a:r>
              <a:rPr lang="en-US" baseline="30000" dirty="0"/>
              <a:t>(t)</a:t>
            </a:r>
          </a:p>
          <a:p>
            <a:pPr lvl="1"/>
            <a:r>
              <a:rPr lang="en-US" dirty="0"/>
              <a:t>Stop when |</a:t>
            </a:r>
            <a:r>
              <a:rPr lang="en-US" b="1" dirty="0"/>
              <a:t>r</a:t>
            </a:r>
            <a:r>
              <a:rPr lang="en-US" baseline="30000" dirty="0"/>
              <a:t>(t+1) </a:t>
            </a:r>
            <a:r>
              <a:rPr lang="en-US" dirty="0"/>
              <a:t>– </a:t>
            </a:r>
            <a:r>
              <a:rPr lang="en-US" b="1" dirty="0"/>
              <a:t>r</a:t>
            </a:r>
            <a:r>
              <a:rPr lang="en-US" baseline="30000" dirty="0"/>
              <a:t>(t)</a:t>
            </a:r>
            <a:r>
              <a:rPr lang="en-US" dirty="0"/>
              <a:t>|</a:t>
            </a:r>
            <a:r>
              <a:rPr lang="en-US" baseline="-25000" dirty="0"/>
              <a:t>1</a:t>
            </a:r>
            <a:r>
              <a:rPr lang="en-US" dirty="0"/>
              <a:t> &lt; </a:t>
            </a:r>
            <a:r>
              <a:rPr lang="en-US" dirty="0">
                <a:latin typeface="Symbol" pitchFamily="18" charset="2"/>
                <a:sym typeface="Symbol" pitchFamily="18" charset="2"/>
              </a:rPr>
              <a:t></a:t>
            </a:r>
          </a:p>
          <a:p>
            <a:pPr marL="768096" lvl="2" indent="0">
              <a:buNone/>
            </a:pPr>
            <a:endParaRPr lang="en-US" baseline="30000" dirty="0"/>
          </a:p>
        </p:txBody>
      </p:sp>
      <p:sp>
        <p:nvSpPr>
          <p:cNvPr id="5" name="Slide Number Placeholder 4"/>
          <p:cNvSpPr>
            <a:spLocks noGrp="1"/>
          </p:cNvSpPr>
          <p:nvPr>
            <p:ph type="sldNum" sz="quarter" idx="4294967295"/>
          </p:nvPr>
        </p:nvSpPr>
        <p:spPr>
          <a:xfrm>
            <a:off x="8204396" y="6583680"/>
            <a:ext cx="733864" cy="274320"/>
          </a:xfrm>
          <a:prstGeom prst="rect">
            <a:avLst/>
          </a:prstGeom>
        </p:spPr>
        <p:txBody>
          <a:bodyPr/>
          <a:lstStyle/>
          <a:p>
            <a:pPr>
              <a:defRPr/>
            </a:pPr>
            <a:fld id="{F5311F5F-9F01-4FB0-97C4-F008FC58AFD4}" type="slidenum">
              <a:rPr lang="en-US"/>
              <a:pPr>
                <a:defRPr/>
              </a:pPr>
              <a:t>22</a:t>
            </a:fld>
            <a:endParaRPr lang="en-US"/>
          </a:p>
        </p:txBody>
      </p:sp>
      <p:graphicFrame>
        <p:nvGraphicFramePr>
          <p:cNvPr id="7" name="Object 6"/>
          <p:cNvGraphicFramePr>
            <a:graphicFrameLocks noChangeAspect="1"/>
          </p:cNvGraphicFramePr>
          <p:nvPr/>
        </p:nvGraphicFramePr>
        <p:xfrm>
          <a:off x="6934200" y="3200400"/>
          <a:ext cx="1943216" cy="1027412"/>
        </p:xfrm>
        <a:graphic>
          <a:graphicData uri="http://schemas.openxmlformats.org/presentationml/2006/ole">
            <mc:AlternateContent xmlns:mc="http://schemas.openxmlformats.org/markup-compatibility/2006">
              <mc:Choice xmlns:v="urn:schemas-microsoft-com:vml" Requires="v">
                <p:oleObj name="Equation" r:id="rId3" imgW="888840" imgH="469800" progId="Equation.3">
                  <p:embed/>
                </p:oleObj>
              </mc:Choice>
              <mc:Fallback>
                <p:oleObj name="Equation" r:id="rId3" imgW="888840" imgH="469800" progId="Equation.3">
                  <p:embed/>
                  <p:pic>
                    <p:nvPicPr>
                      <p:cNvPr id="7" name="Object 6"/>
                      <p:cNvPicPr>
                        <a:picLocks noChangeAspect="1" noChangeArrowheads="1"/>
                      </p:cNvPicPr>
                      <p:nvPr/>
                    </p:nvPicPr>
                    <p:blipFill>
                      <a:blip r:embed="rId4"/>
                      <a:srcRect/>
                      <a:stretch>
                        <a:fillRect/>
                      </a:stretch>
                    </p:blipFill>
                    <p:spPr bwMode="auto">
                      <a:xfrm>
                        <a:off x="6934200" y="3200400"/>
                        <a:ext cx="1943216" cy="1027412"/>
                      </a:xfrm>
                      <a:prstGeom prst="rect">
                        <a:avLst/>
                      </a:prstGeom>
                      <a:noFill/>
                      <a:ln>
                        <a:noFill/>
                      </a:ln>
                    </p:spPr>
                  </p:pic>
                </p:oleObj>
              </mc:Fallback>
            </mc:AlternateContent>
          </a:graphicData>
        </a:graphic>
      </p:graphicFrame>
      <p:sp>
        <p:nvSpPr>
          <p:cNvPr id="8" name="TextBox 7"/>
          <p:cNvSpPr txBox="1"/>
          <p:nvPr/>
        </p:nvSpPr>
        <p:spPr>
          <a:xfrm>
            <a:off x="6309570" y="4191000"/>
            <a:ext cx="2834430" cy="369332"/>
          </a:xfrm>
          <a:prstGeom prst="rect">
            <a:avLst/>
          </a:prstGeom>
          <a:noFill/>
        </p:spPr>
        <p:txBody>
          <a:bodyPr wrap="none" rtlCol="0">
            <a:spAutoFit/>
          </a:bodyPr>
          <a:lstStyle/>
          <a:p>
            <a:r>
              <a:rPr lang="en-US" dirty="0">
                <a:solidFill>
                  <a:srgbClr val="008000"/>
                </a:solidFill>
                <a:latin typeface="Arial" pitchFamily="34" charset="0"/>
                <a:cs typeface="Arial" pitchFamily="34" charset="0"/>
              </a:rPr>
              <a:t>d</a:t>
            </a:r>
            <a:r>
              <a:rPr lang="en-US" baseline="-25000" dirty="0">
                <a:solidFill>
                  <a:srgbClr val="008000"/>
                </a:solidFill>
                <a:latin typeface="Arial" pitchFamily="34" charset="0"/>
                <a:cs typeface="Arial" pitchFamily="34" charset="0"/>
              </a:rPr>
              <a:t>i</a:t>
            </a:r>
            <a:r>
              <a:rPr lang="en-US" dirty="0">
                <a:solidFill>
                  <a:srgbClr val="008000"/>
                </a:solidFill>
                <a:latin typeface="Arial" pitchFamily="34" charset="0"/>
                <a:cs typeface="Arial" pitchFamily="34" charset="0"/>
              </a:rPr>
              <a:t> …. out-degree of node i</a:t>
            </a:r>
          </a:p>
        </p:txBody>
      </p:sp>
      <p:sp>
        <p:nvSpPr>
          <p:cNvPr id="9" name="Rectangle 8"/>
          <p:cNvSpPr/>
          <p:nvPr/>
        </p:nvSpPr>
        <p:spPr>
          <a:xfrm>
            <a:off x="-304800" y="4658380"/>
            <a:ext cx="7010400" cy="707886"/>
          </a:xfrm>
          <a:prstGeom prst="rect">
            <a:avLst/>
          </a:prstGeom>
        </p:spPr>
        <p:txBody>
          <a:bodyPr wrap="square">
            <a:spAutoFit/>
          </a:bodyPr>
          <a:lstStyle/>
          <a:p>
            <a:pPr lvl="2"/>
            <a:r>
              <a:rPr lang="en-US" sz="2000" b="0" dirty="0">
                <a:solidFill>
                  <a:srgbClr val="00B050"/>
                </a:solidFill>
                <a:latin typeface="Arial" pitchFamily="34" charset="0"/>
                <a:cs typeface="Arial" pitchFamily="34" charset="0"/>
              </a:rPr>
              <a:t>|x|</a:t>
            </a:r>
            <a:r>
              <a:rPr lang="en-US" sz="2000" b="0" baseline="-25000" dirty="0">
                <a:solidFill>
                  <a:srgbClr val="00B050"/>
                </a:solidFill>
                <a:latin typeface="Arial" pitchFamily="34" charset="0"/>
                <a:cs typeface="Arial" pitchFamily="34" charset="0"/>
              </a:rPr>
              <a:t>1</a:t>
            </a:r>
            <a:r>
              <a:rPr lang="en-US" sz="2000" b="0" dirty="0">
                <a:solidFill>
                  <a:srgbClr val="00B050"/>
                </a:solidFill>
                <a:latin typeface="Arial" pitchFamily="34" charset="0"/>
                <a:cs typeface="Arial" pitchFamily="34" charset="0"/>
              </a:rPr>
              <a:t> = </a:t>
            </a:r>
            <a:r>
              <a:rPr lang="en-US" sz="2000" b="0" dirty="0">
                <a:solidFill>
                  <a:srgbClr val="00B050"/>
                </a:solidFill>
                <a:latin typeface="Arial" pitchFamily="34" charset="0"/>
                <a:cs typeface="Arial" pitchFamily="34" charset="0"/>
                <a:sym typeface="Symbol" pitchFamily="18" charset="2"/>
              </a:rPr>
              <a:t></a:t>
            </a:r>
            <a:r>
              <a:rPr lang="en-US" sz="2000" b="0" baseline="-25000" dirty="0">
                <a:solidFill>
                  <a:srgbClr val="00B050"/>
                </a:solidFill>
                <a:latin typeface="Arial" pitchFamily="34" charset="0"/>
                <a:cs typeface="Arial" pitchFamily="34" charset="0"/>
              </a:rPr>
              <a:t>1≤i≤N</a:t>
            </a:r>
            <a:r>
              <a:rPr lang="en-US" sz="2000" b="0" dirty="0">
                <a:solidFill>
                  <a:srgbClr val="00B050"/>
                </a:solidFill>
                <a:latin typeface="Arial" pitchFamily="34" charset="0"/>
                <a:cs typeface="Arial" pitchFamily="34" charset="0"/>
              </a:rPr>
              <a:t>|x</a:t>
            </a:r>
            <a:r>
              <a:rPr lang="en-US" sz="2000" b="0" baseline="-25000" dirty="0">
                <a:solidFill>
                  <a:srgbClr val="00B050"/>
                </a:solidFill>
                <a:latin typeface="Arial" pitchFamily="34" charset="0"/>
                <a:cs typeface="Arial" pitchFamily="34" charset="0"/>
              </a:rPr>
              <a:t>i</a:t>
            </a:r>
            <a:r>
              <a:rPr lang="en-US" sz="2000" b="0" dirty="0">
                <a:solidFill>
                  <a:srgbClr val="00B050"/>
                </a:solidFill>
                <a:latin typeface="Arial" pitchFamily="34" charset="0"/>
                <a:cs typeface="Arial" pitchFamily="34" charset="0"/>
              </a:rPr>
              <a:t>| is the L</a:t>
            </a:r>
            <a:r>
              <a:rPr lang="en-US" sz="2000" b="0" baseline="-5000" dirty="0">
                <a:solidFill>
                  <a:srgbClr val="00B050"/>
                </a:solidFill>
                <a:latin typeface="Arial" pitchFamily="34" charset="0"/>
                <a:cs typeface="Arial" pitchFamily="34" charset="0"/>
              </a:rPr>
              <a:t>1</a:t>
            </a:r>
            <a:r>
              <a:rPr lang="en-US" sz="2000" b="0" dirty="0">
                <a:solidFill>
                  <a:srgbClr val="00B050"/>
                </a:solidFill>
                <a:latin typeface="Arial" pitchFamily="34" charset="0"/>
                <a:cs typeface="Arial" pitchFamily="34" charset="0"/>
              </a:rPr>
              <a:t> norm </a:t>
            </a:r>
          </a:p>
          <a:p>
            <a:pPr lvl="2"/>
            <a:r>
              <a:rPr lang="en-US" sz="2000" b="0" dirty="0">
                <a:solidFill>
                  <a:srgbClr val="00B050"/>
                </a:solidFill>
                <a:latin typeface="Arial" pitchFamily="34" charset="0"/>
                <a:cs typeface="Arial" pitchFamily="34" charset="0"/>
              </a:rPr>
              <a:t>Can use any other vector norm, e.g., Euclidean</a:t>
            </a:r>
          </a:p>
        </p:txBody>
      </p:sp>
      <p:sp>
        <p:nvSpPr>
          <p:cNvPr id="10" name="Line 7">
            <a:extLst>
              <a:ext uri="{FF2B5EF4-FFF2-40B4-BE49-F238E27FC236}">
                <a16:creationId xmlns:a16="http://schemas.microsoft.com/office/drawing/2014/main" id="{C534489C-8646-E94F-90A7-B291A00C35B6}"/>
              </a:ext>
            </a:extLst>
          </p:cNvPr>
          <p:cNvSpPr>
            <a:spLocks noChangeShapeType="1"/>
          </p:cNvSpPr>
          <p:nvPr/>
        </p:nvSpPr>
        <p:spPr bwMode="auto">
          <a:xfrm flipV="1">
            <a:off x="2057400" y="3935825"/>
            <a:ext cx="290768" cy="736842"/>
          </a:xfrm>
          <a:prstGeom prst="line">
            <a:avLst/>
          </a:prstGeom>
          <a:noFill/>
          <a:ln w="19050">
            <a:solidFill>
              <a:srgbClr val="00B050"/>
            </a:solidFill>
            <a:round/>
            <a:headEnd/>
            <a:tailEnd type="stealth" w="lg" len="lg"/>
          </a:ln>
        </p:spPr>
        <p:txBody>
          <a:bodyPr wrap="none" anchor="ctr"/>
          <a:lstStyle/>
          <a:p>
            <a:endParaRPr lang="en-US" sz="1200">
              <a:solidFill>
                <a:schemeClr val="bg1">
                  <a:lumMod val="95000"/>
                  <a:lumOff val="5000"/>
                </a:schemeClr>
              </a:solidFill>
              <a:latin typeface="Times New Roman" pitchFamily="18" charset="0"/>
              <a:cs typeface="Times New Roman" pitchFamily="18" charset="0"/>
            </a:endParaRPr>
          </a:p>
        </p:txBody>
      </p:sp>
      <p:sp>
        <p:nvSpPr>
          <p:cNvPr id="11" name="Content Placeholder 26">
            <a:extLst>
              <a:ext uri="{FF2B5EF4-FFF2-40B4-BE49-F238E27FC236}">
                <a16:creationId xmlns:a16="http://schemas.microsoft.com/office/drawing/2014/main" id="{68104E69-71B4-AB4A-B6C1-7106A4834F61}"/>
              </a:ext>
            </a:extLst>
          </p:cNvPr>
          <p:cNvSpPr txBox="1">
            <a:spLocks/>
          </p:cNvSpPr>
          <p:nvPr/>
        </p:nvSpPr>
        <p:spPr bwMode="auto">
          <a:xfrm>
            <a:off x="341728" y="5878266"/>
            <a:ext cx="8229600" cy="932840"/>
          </a:xfrm>
          <a:prstGeom prst="rect">
            <a:avLst/>
          </a:prstGeom>
          <a:noFill/>
          <a:ln w="9525">
            <a:noFill/>
            <a:miter lim="800000"/>
            <a:headEnd/>
            <a:tailEnd/>
          </a:ln>
        </p:spPr>
        <p:txBody>
          <a:bodyPr vert="horz" wrap="square" lIns="91425" tIns="45713" rIns="91425" bIns="45713" numCol="1" anchor="t" anchorCtr="0" compatLnSpc="1">
            <a:prstTxWarp prst="textNoShape">
              <a:avLst/>
            </a:prstTxWarp>
            <a:normAutofit fontScale="85000" lnSpcReduction="20000"/>
          </a:bodyPr>
          <a:lstStyle>
            <a:lvl1pPr marL="342848" indent="-342848" algn="l" rtl="0" eaLnBrk="0" fontAlgn="base" hangingPunct="0">
              <a:spcBef>
                <a:spcPct val="25000"/>
              </a:spcBef>
              <a:spcAft>
                <a:spcPct val="25000"/>
              </a:spcAft>
              <a:buClr>
                <a:srgbClr val="5675A9"/>
              </a:buClr>
              <a:buSzPct val="75000"/>
              <a:buFont typeface="Wingdings" charset="2"/>
              <a:buChar char="¢"/>
              <a:defRPr sz="2400" baseline="0">
                <a:solidFill>
                  <a:schemeClr val="bg1"/>
                </a:solidFill>
                <a:latin typeface="Gill Sans"/>
                <a:ea typeface="+mn-ea"/>
                <a:cs typeface="Gill Sans"/>
              </a:defRPr>
            </a:lvl1pPr>
            <a:lvl2pPr marL="742836" indent="-285707" algn="l" rtl="0" eaLnBrk="0" fontAlgn="base" hangingPunct="0">
              <a:spcBef>
                <a:spcPct val="10000"/>
              </a:spcBef>
              <a:spcAft>
                <a:spcPct val="10000"/>
              </a:spcAft>
              <a:buClr>
                <a:srgbClr val="5675A9"/>
              </a:buClr>
              <a:buSzPct val="75000"/>
              <a:buFont typeface="Wingdings" charset="2"/>
              <a:buChar char="l"/>
              <a:defRPr sz="2000" baseline="0">
                <a:solidFill>
                  <a:schemeClr val="bg1"/>
                </a:solidFill>
                <a:latin typeface="Gill Sans"/>
                <a:cs typeface="Gill Sans"/>
              </a:defRPr>
            </a:lvl2pPr>
            <a:lvl3pPr marL="1142824" indent="-228564" algn="l" rtl="0" eaLnBrk="0" fontAlgn="base" hangingPunct="0">
              <a:spcBef>
                <a:spcPct val="20000"/>
              </a:spcBef>
              <a:spcAft>
                <a:spcPct val="0"/>
              </a:spcAft>
              <a:buClr>
                <a:srgbClr val="5675A9"/>
              </a:buClr>
              <a:buChar char="•"/>
              <a:defRPr sz="1800" baseline="0">
                <a:solidFill>
                  <a:schemeClr val="bg1"/>
                </a:solidFill>
                <a:latin typeface="Gill Sans"/>
                <a:cs typeface="Gill Sans"/>
              </a:defRPr>
            </a:lvl3pPr>
            <a:lvl4pPr marL="1599954" indent="-228564" algn="l" rtl="0" eaLnBrk="0" fontAlgn="base" hangingPunct="0">
              <a:spcBef>
                <a:spcPct val="20000"/>
              </a:spcBef>
              <a:spcAft>
                <a:spcPct val="0"/>
              </a:spcAft>
              <a:buClr>
                <a:srgbClr val="5675A9"/>
              </a:buClr>
              <a:buChar char="•"/>
              <a:defRPr sz="1600" baseline="0">
                <a:solidFill>
                  <a:schemeClr val="bg1"/>
                </a:solidFill>
                <a:latin typeface="Gill Sans"/>
                <a:cs typeface="Gill Sans"/>
              </a:defRPr>
            </a:lvl4pPr>
            <a:lvl5pPr marL="2057085" indent="-228564" algn="l" rtl="0" eaLnBrk="0" fontAlgn="base" hangingPunct="0">
              <a:spcBef>
                <a:spcPct val="20000"/>
              </a:spcBef>
              <a:spcAft>
                <a:spcPct val="0"/>
              </a:spcAft>
              <a:buClr>
                <a:srgbClr val="5675A9"/>
              </a:buClr>
              <a:buChar char="•"/>
              <a:defRPr sz="1600" baseline="0">
                <a:solidFill>
                  <a:schemeClr val="bg1"/>
                </a:solidFill>
                <a:latin typeface="Gill Sans"/>
                <a:cs typeface="Gill Sans"/>
              </a:defRPr>
            </a:lvl5pPr>
            <a:lvl6pPr marL="2514215" indent="-228564" algn="l" rtl="0" fontAlgn="base">
              <a:spcBef>
                <a:spcPct val="20000"/>
              </a:spcBef>
              <a:spcAft>
                <a:spcPct val="0"/>
              </a:spcAft>
              <a:buChar char="•"/>
              <a:defRPr sz="1600">
                <a:solidFill>
                  <a:schemeClr val="tx2"/>
                </a:solidFill>
                <a:latin typeface="+mn-lt"/>
              </a:defRPr>
            </a:lvl6pPr>
            <a:lvl7pPr marL="2971344" indent="-228564" algn="l" rtl="0" fontAlgn="base">
              <a:spcBef>
                <a:spcPct val="20000"/>
              </a:spcBef>
              <a:spcAft>
                <a:spcPct val="0"/>
              </a:spcAft>
              <a:buChar char="•"/>
              <a:defRPr sz="1600">
                <a:solidFill>
                  <a:schemeClr val="tx2"/>
                </a:solidFill>
                <a:latin typeface="+mn-lt"/>
              </a:defRPr>
            </a:lvl7pPr>
            <a:lvl8pPr marL="3428475" indent="-228564" algn="l" rtl="0" fontAlgn="base">
              <a:spcBef>
                <a:spcPct val="20000"/>
              </a:spcBef>
              <a:spcAft>
                <a:spcPct val="0"/>
              </a:spcAft>
              <a:buChar char="•"/>
              <a:defRPr sz="1600">
                <a:solidFill>
                  <a:schemeClr val="tx2"/>
                </a:solidFill>
                <a:latin typeface="+mn-lt"/>
              </a:defRPr>
            </a:lvl8pPr>
            <a:lvl9pPr marL="3885603" indent="-228564" algn="l" rtl="0" fontAlgn="base">
              <a:spcBef>
                <a:spcPct val="20000"/>
              </a:spcBef>
              <a:spcAft>
                <a:spcPct val="0"/>
              </a:spcAft>
              <a:buChar char="•"/>
              <a:defRPr sz="1600">
                <a:solidFill>
                  <a:schemeClr val="tx2"/>
                </a:solidFill>
                <a:latin typeface="+mn-lt"/>
              </a:defRPr>
            </a:lvl9pPr>
          </a:lstStyle>
          <a:p>
            <a:r>
              <a:rPr lang="en-US" b="1" kern="0" dirty="0"/>
              <a:t>Intuitive interpretation of power iteration</a:t>
            </a:r>
            <a:r>
              <a:rPr lang="en-US" b="0" kern="0" dirty="0"/>
              <a:t>: each node starts with equal importance (of 1/N). During each step, each node passes its current importance along its outgoing edges, to its neighbors.</a:t>
            </a:r>
            <a:endParaRPr lang="en-US" b="1" i="1" kern="0" dirty="0">
              <a:solidFill>
                <a:srgbClr val="0000FF"/>
              </a:solidFill>
            </a:endParaRPr>
          </a:p>
          <a:p>
            <a:pPr marL="118872" indent="0">
              <a:buFont typeface="Wingdings" charset="2"/>
              <a:buNone/>
            </a:pPr>
            <a:endParaRPr lang="en-US" b="1" kern="0" dirty="0">
              <a:solidFill>
                <a:srgbClr val="008000"/>
              </a:solidFill>
            </a:endParaRPr>
          </a:p>
          <a:p>
            <a:pPr>
              <a:buFont typeface="Wingdings" charset="2"/>
              <a:buNone/>
            </a:pPr>
            <a:endParaRPr lang="en-US" b="0" kern="0" dirty="0"/>
          </a:p>
        </p:txBody>
      </p:sp>
      <p:sp>
        <p:nvSpPr>
          <p:cNvPr id="12" name="Line 7">
            <a:extLst>
              <a:ext uri="{FF2B5EF4-FFF2-40B4-BE49-F238E27FC236}">
                <a16:creationId xmlns:a16="http://schemas.microsoft.com/office/drawing/2014/main" id="{44A173C5-8680-C249-B63B-347CA48BED77}"/>
              </a:ext>
            </a:extLst>
          </p:cNvPr>
          <p:cNvSpPr>
            <a:spLocks noChangeShapeType="1"/>
          </p:cNvSpPr>
          <p:nvPr/>
        </p:nvSpPr>
        <p:spPr bwMode="auto">
          <a:xfrm flipH="1" flipV="1">
            <a:off x="3636052" y="3426445"/>
            <a:ext cx="3259931" cy="252555"/>
          </a:xfrm>
          <a:prstGeom prst="line">
            <a:avLst/>
          </a:prstGeom>
          <a:noFill/>
          <a:ln w="31750">
            <a:solidFill>
              <a:srgbClr val="00B050"/>
            </a:solidFill>
            <a:round/>
            <a:headEnd type="stealth" w="lg" len="lg"/>
            <a:tailEnd type="stealth" w="lg" len="lg"/>
          </a:ln>
        </p:spPr>
        <p:txBody>
          <a:bodyPr wrap="none" anchor="ctr"/>
          <a:lstStyle/>
          <a:p>
            <a:endParaRPr lang="en-US" sz="1200" dirty="0">
              <a:solidFill>
                <a:schemeClr val="bg1">
                  <a:lumMod val="95000"/>
                  <a:lumOff val="5000"/>
                </a:schemeClr>
              </a:solidFill>
              <a:latin typeface="Times New Roman" pitchFamily="18" charset="0"/>
              <a:cs typeface="Times New Roman" pitchFamily="18" charset="0"/>
            </a:endParaRPr>
          </a:p>
        </p:txBody>
      </p:sp>
      <p:sp>
        <p:nvSpPr>
          <p:cNvPr id="13" name="TextBox 12">
            <a:extLst>
              <a:ext uri="{FF2B5EF4-FFF2-40B4-BE49-F238E27FC236}">
                <a16:creationId xmlns:a16="http://schemas.microsoft.com/office/drawing/2014/main" id="{F270B258-399B-BD4B-9871-AD4423BC7929}"/>
              </a:ext>
            </a:extLst>
          </p:cNvPr>
          <p:cNvSpPr txBox="1"/>
          <p:nvPr/>
        </p:nvSpPr>
        <p:spPr>
          <a:xfrm>
            <a:off x="4883793" y="3201951"/>
            <a:ext cx="1290738" cy="338554"/>
          </a:xfrm>
          <a:prstGeom prst="rect">
            <a:avLst/>
          </a:prstGeom>
          <a:noFill/>
        </p:spPr>
        <p:txBody>
          <a:bodyPr wrap="none" rtlCol="0">
            <a:spAutoFit/>
          </a:bodyPr>
          <a:lstStyle/>
          <a:p>
            <a:r>
              <a:rPr lang="en-US" dirty="0">
                <a:solidFill>
                  <a:srgbClr val="008000"/>
                </a:solidFill>
                <a:latin typeface="Arial" pitchFamily="34" charset="0"/>
                <a:cs typeface="Arial" pitchFamily="34" charset="0"/>
              </a:rPr>
              <a:t>Equivalent!</a:t>
            </a:r>
          </a:p>
        </p:txBody>
      </p:sp>
    </p:spTree>
    <p:extLst>
      <p:ext uri="{BB962C8B-B14F-4D97-AF65-F5344CB8AC3E}">
        <p14:creationId xmlns:p14="http://schemas.microsoft.com/office/powerpoint/2010/main" val="1363785024"/>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E90A345D-C0CE-1448-A2E5-06C8F1D16C39}"/>
              </a:ext>
            </a:extLst>
          </p:cNvPr>
          <p:cNvSpPr/>
          <p:nvPr/>
        </p:nvSpPr>
        <p:spPr>
          <a:xfrm>
            <a:off x="381000" y="1240536"/>
            <a:ext cx="4250500" cy="2036064"/>
          </a:xfrm>
          <a:prstGeom prst="rect">
            <a:avLst/>
          </a:prstGeom>
          <a:solidFill>
            <a:srgbClr val="D5E1FF"/>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1"/>
              </a:solidFill>
            </a:endParaRPr>
          </a:p>
        </p:txBody>
      </p:sp>
      <p:sp>
        <p:nvSpPr>
          <p:cNvPr id="2" name="Title 1"/>
          <p:cNvSpPr>
            <a:spLocks noGrp="1"/>
          </p:cNvSpPr>
          <p:nvPr>
            <p:ph type="title"/>
          </p:nvPr>
        </p:nvSpPr>
        <p:spPr/>
        <p:txBody>
          <a:bodyPr/>
          <a:lstStyle/>
          <a:p>
            <a:r>
              <a:rPr lang="en-US" dirty="0"/>
              <a:t>Power Iteration: Example</a:t>
            </a:r>
          </a:p>
        </p:txBody>
      </p:sp>
      <p:sp>
        <p:nvSpPr>
          <p:cNvPr id="3" name="Content Placeholder 2"/>
          <p:cNvSpPr>
            <a:spLocks noGrp="1"/>
          </p:cNvSpPr>
          <p:nvPr>
            <p:ph idx="1"/>
          </p:nvPr>
        </p:nvSpPr>
        <p:spPr>
          <a:xfrm>
            <a:off x="381000" y="1240536"/>
            <a:ext cx="8458200" cy="5105400"/>
          </a:xfrm>
        </p:spPr>
        <p:txBody>
          <a:bodyPr>
            <a:normAutofit/>
          </a:bodyPr>
          <a:lstStyle/>
          <a:p>
            <a:pPr marL="0" indent="0">
              <a:buNone/>
            </a:pPr>
            <a:r>
              <a:rPr lang="en-US" b="1" dirty="0">
                <a:solidFill>
                  <a:srgbClr val="008000"/>
                </a:solidFill>
              </a:rPr>
              <a:t>Power Iteration:</a:t>
            </a:r>
          </a:p>
          <a:p>
            <a:pPr lvl="1"/>
            <a:r>
              <a:rPr lang="en-US" dirty="0"/>
              <a:t>Suppose there are </a:t>
            </a:r>
            <a:r>
              <a:rPr lang="en-US" i="1" dirty="0"/>
              <a:t>N</a:t>
            </a:r>
            <a:r>
              <a:rPr lang="en-US" dirty="0"/>
              <a:t> web pages</a:t>
            </a:r>
            <a:endParaRPr lang="en-US" dirty="0">
              <a:latin typeface="Times New Roman" pitchFamily="18" charset="0"/>
              <a:cs typeface="Times New Roman" pitchFamily="18" charset="0"/>
            </a:endParaRPr>
          </a:p>
          <a:p>
            <a:pPr lvl="1"/>
            <a:r>
              <a:rPr lang="en-US" dirty="0"/>
              <a:t>Initialize: </a:t>
            </a:r>
            <a:r>
              <a:rPr lang="en-US" b="1" dirty="0"/>
              <a:t>r</a:t>
            </a:r>
            <a:r>
              <a:rPr lang="en-US" baseline="30000" dirty="0"/>
              <a:t>(0)</a:t>
            </a:r>
            <a:r>
              <a:rPr lang="en-US" dirty="0"/>
              <a:t> = [1/N,….,1/N]</a:t>
            </a:r>
            <a:r>
              <a:rPr lang="en-US" baseline="30000" dirty="0"/>
              <a:t>T</a:t>
            </a:r>
            <a:endParaRPr lang="en-US" dirty="0"/>
          </a:p>
          <a:p>
            <a:pPr lvl="1"/>
            <a:r>
              <a:rPr lang="en-US" dirty="0"/>
              <a:t>Iterate: </a:t>
            </a:r>
            <a:r>
              <a:rPr lang="en-US" b="1" dirty="0"/>
              <a:t>r</a:t>
            </a:r>
            <a:r>
              <a:rPr lang="en-US" baseline="30000" dirty="0"/>
              <a:t>(t+1)</a:t>
            </a:r>
            <a:r>
              <a:rPr lang="en-US" dirty="0"/>
              <a:t> = </a:t>
            </a:r>
            <a:r>
              <a:rPr lang="en-US" b="1" dirty="0"/>
              <a:t>M </a:t>
            </a:r>
            <a:r>
              <a:rPr lang="en-US" dirty="0"/>
              <a:t>∙ </a:t>
            </a:r>
            <a:r>
              <a:rPr lang="en-US" b="1" dirty="0"/>
              <a:t>r</a:t>
            </a:r>
            <a:r>
              <a:rPr lang="en-US" baseline="30000" dirty="0"/>
              <a:t>(t)</a:t>
            </a:r>
          </a:p>
          <a:p>
            <a:pPr lvl="1"/>
            <a:r>
              <a:rPr lang="en-US" dirty="0"/>
              <a:t>Stop when |</a:t>
            </a:r>
            <a:r>
              <a:rPr lang="en-US" b="1" dirty="0"/>
              <a:t>r</a:t>
            </a:r>
            <a:r>
              <a:rPr lang="en-US" baseline="30000" dirty="0"/>
              <a:t>(t+1) </a:t>
            </a:r>
            <a:r>
              <a:rPr lang="en-US" dirty="0"/>
              <a:t>– </a:t>
            </a:r>
            <a:r>
              <a:rPr lang="en-US" b="1" dirty="0"/>
              <a:t>r</a:t>
            </a:r>
            <a:r>
              <a:rPr lang="en-US" baseline="30000" dirty="0"/>
              <a:t>(t)</a:t>
            </a:r>
            <a:r>
              <a:rPr lang="en-US" dirty="0"/>
              <a:t>|</a:t>
            </a:r>
            <a:r>
              <a:rPr lang="en-US" baseline="-25000" dirty="0"/>
              <a:t>1</a:t>
            </a:r>
            <a:r>
              <a:rPr lang="en-US" dirty="0"/>
              <a:t> &lt; </a:t>
            </a:r>
            <a:r>
              <a:rPr lang="en-US" dirty="0">
                <a:latin typeface="Symbol" pitchFamily="18" charset="2"/>
                <a:sym typeface="Symbol" pitchFamily="18" charset="2"/>
              </a:rPr>
              <a:t></a:t>
            </a:r>
          </a:p>
          <a:p>
            <a:r>
              <a:rPr lang="en-US" b="1" dirty="0">
                <a:solidFill>
                  <a:srgbClr val="0000FF"/>
                </a:solidFill>
              </a:rPr>
              <a:t>Example:</a:t>
            </a:r>
          </a:p>
          <a:p>
            <a:pPr>
              <a:buNone/>
            </a:pPr>
            <a:r>
              <a:rPr lang="en-US" dirty="0"/>
              <a:t>	</a:t>
            </a:r>
            <a:r>
              <a:rPr lang="en-US" sz="2400" dirty="0" err="1">
                <a:latin typeface="Times New Roman" pitchFamily="18" charset="0"/>
                <a:cs typeface="Times New Roman" pitchFamily="18" charset="0"/>
              </a:rPr>
              <a:t>r</a:t>
            </a:r>
            <a:r>
              <a:rPr lang="en-US" sz="2400" baseline="-25000" dirty="0" err="1">
                <a:latin typeface="Times New Roman" pitchFamily="18" charset="0"/>
                <a:cs typeface="Times New Roman" pitchFamily="18" charset="0"/>
              </a:rPr>
              <a:t>y</a:t>
            </a:r>
            <a:r>
              <a:rPr lang="en-US" sz="2400" dirty="0">
                <a:latin typeface="Times New Roman" pitchFamily="18" charset="0"/>
                <a:cs typeface="Times New Roman" pitchFamily="18" charset="0"/>
              </a:rPr>
              <a:t>		1/3	1/3	5/12	9/24		</a:t>
            </a:r>
            <a:r>
              <a:rPr lang="en-US" dirty="0">
                <a:latin typeface="Times New Roman" pitchFamily="18" charset="0"/>
                <a:cs typeface="Times New Roman" pitchFamily="18" charset="0"/>
              </a:rPr>
              <a:t>2/5</a:t>
            </a:r>
            <a:endParaRPr lang="en-US" sz="2400" dirty="0">
              <a:latin typeface="Times New Roman" pitchFamily="18" charset="0"/>
              <a:cs typeface="Times New Roman" pitchFamily="18" charset="0"/>
            </a:endParaRPr>
          </a:p>
          <a:p>
            <a:pPr>
              <a:buNone/>
            </a:pP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r</a:t>
            </a:r>
            <a:r>
              <a:rPr lang="en-US" sz="2400" baseline="-25000" dirty="0" err="1">
                <a:latin typeface="Times New Roman" pitchFamily="18" charset="0"/>
                <a:cs typeface="Times New Roman" pitchFamily="18" charset="0"/>
              </a:rPr>
              <a:t>a</a:t>
            </a:r>
            <a:r>
              <a:rPr lang="en-US" sz="2400" dirty="0">
                <a:latin typeface="Times New Roman" pitchFamily="18" charset="0"/>
                <a:cs typeface="Times New Roman" pitchFamily="18" charset="0"/>
              </a:rPr>
              <a:t>	=	1/3	3/6	1/3	11/24	…	</a:t>
            </a:r>
            <a:r>
              <a:rPr lang="en-US" dirty="0">
                <a:latin typeface="Times New Roman" pitchFamily="18" charset="0"/>
                <a:cs typeface="Times New Roman" pitchFamily="18" charset="0"/>
              </a:rPr>
              <a:t>2/5</a:t>
            </a:r>
            <a:endParaRPr lang="en-US" sz="2400" dirty="0">
              <a:latin typeface="Times New Roman" pitchFamily="18" charset="0"/>
              <a:cs typeface="Times New Roman" pitchFamily="18" charset="0"/>
            </a:endParaRPr>
          </a:p>
          <a:p>
            <a:pPr>
              <a:buNone/>
            </a:pP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r</a:t>
            </a:r>
            <a:r>
              <a:rPr lang="en-US" sz="2400" baseline="-25000" dirty="0" err="1">
                <a:latin typeface="Times New Roman" pitchFamily="18" charset="0"/>
                <a:cs typeface="Times New Roman" pitchFamily="18" charset="0"/>
              </a:rPr>
              <a:t>m</a:t>
            </a:r>
            <a:r>
              <a:rPr lang="en-US" sz="2400" dirty="0">
                <a:latin typeface="Times New Roman" pitchFamily="18" charset="0"/>
                <a:cs typeface="Times New Roman" pitchFamily="18" charset="0"/>
              </a:rPr>
              <a:t>		1/3	1/6	3/12	1/6		</a:t>
            </a:r>
            <a:r>
              <a:rPr lang="en-US" dirty="0">
                <a:latin typeface="Times New Roman" pitchFamily="18" charset="0"/>
                <a:cs typeface="Times New Roman" pitchFamily="18" charset="0"/>
              </a:rPr>
              <a:t>1/5</a:t>
            </a:r>
            <a:endParaRPr lang="en-US" sz="2400" dirty="0">
              <a:latin typeface="Times New Roman" pitchFamily="18" charset="0"/>
              <a:cs typeface="Times New Roman" pitchFamily="18" charset="0"/>
            </a:endParaRPr>
          </a:p>
        </p:txBody>
      </p:sp>
      <p:grpSp>
        <p:nvGrpSpPr>
          <p:cNvPr id="9" name="Group 20"/>
          <p:cNvGrpSpPr/>
          <p:nvPr/>
        </p:nvGrpSpPr>
        <p:grpSpPr>
          <a:xfrm>
            <a:off x="4884680" y="1434834"/>
            <a:ext cx="1752600" cy="1371600"/>
            <a:chOff x="5715000" y="1828800"/>
            <a:chExt cx="1752600" cy="1371600"/>
          </a:xfrm>
        </p:grpSpPr>
        <p:cxnSp>
          <p:nvCxnSpPr>
            <p:cNvPr id="10" name="Straight Arrow Connector 9"/>
            <p:cNvCxnSpPr/>
            <p:nvPr/>
          </p:nvCxnSpPr>
          <p:spPr>
            <a:xfrm flipV="1">
              <a:off x="5804720" y="2254605"/>
              <a:ext cx="304800" cy="51491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12" name="Straight Arrow Connector 11"/>
            <p:cNvCxnSpPr/>
            <p:nvPr/>
          </p:nvCxnSpPr>
          <p:spPr>
            <a:xfrm flipH="1">
              <a:off x="6057900" y="2194492"/>
              <a:ext cx="304800" cy="51491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14" name="Straight Arrow Connector 13"/>
            <p:cNvCxnSpPr/>
            <p:nvPr/>
          </p:nvCxnSpPr>
          <p:spPr>
            <a:xfrm>
              <a:off x="6037509" y="2801691"/>
              <a:ext cx="972110" cy="7620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16" name="Straight Arrow Connector 15"/>
            <p:cNvCxnSpPr/>
            <p:nvPr/>
          </p:nvCxnSpPr>
          <p:spPr>
            <a:xfrm flipH="1" flipV="1">
              <a:off x="6139113" y="2981042"/>
              <a:ext cx="972110" cy="7620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18" name="Curved Connector 17"/>
            <p:cNvCxnSpPr>
              <a:stCxn id="6" idx="6"/>
              <a:endCxn id="6" idx="0"/>
            </p:cNvCxnSpPr>
            <p:nvPr/>
          </p:nvCxnSpPr>
          <p:spPr>
            <a:xfrm flipH="1" flipV="1">
              <a:off x="6248400" y="1828800"/>
              <a:ext cx="228600" cy="228600"/>
            </a:xfrm>
            <a:prstGeom prst="curvedConnector4">
              <a:avLst>
                <a:gd name="adj1" fmla="val -100000"/>
                <a:gd name="adj2" fmla="val 200000"/>
              </a:avLst>
            </a:prstGeom>
            <a:ln w="28575">
              <a:tailEnd type="arrow"/>
            </a:ln>
          </p:spPr>
          <p:style>
            <a:lnRef idx="1">
              <a:schemeClr val="dk1"/>
            </a:lnRef>
            <a:fillRef idx="0">
              <a:schemeClr val="dk1"/>
            </a:fillRef>
            <a:effectRef idx="0">
              <a:schemeClr val="dk1"/>
            </a:effectRef>
            <a:fontRef idx="minor">
              <a:schemeClr val="tx1"/>
            </a:fontRef>
          </p:style>
        </p:cxnSp>
        <p:sp>
          <p:nvSpPr>
            <p:cNvPr id="6" name="Oval 5"/>
            <p:cNvSpPr/>
            <p:nvPr/>
          </p:nvSpPr>
          <p:spPr>
            <a:xfrm>
              <a:off x="6019800" y="1828800"/>
              <a:ext cx="457200" cy="457200"/>
            </a:xfrm>
            <a:prstGeom prst="ellipse">
              <a:avLst/>
            </a:prstGeom>
            <a:solidFill>
              <a:srgbClr val="FF000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sz="2400" b="1" dirty="0">
                  <a:solidFill>
                    <a:schemeClr val="bg1"/>
                  </a:solidFill>
                  <a:latin typeface="Arial" pitchFamily="34" charset="0"/>
                  <a:cs typeface="Arial" pitchFamily="34" charset="0"/>
                </a:rPr>
                <a:t>y</a:t>
              </a:r>
            </a:p>
          </p:txBody>
        </p:sp>
        <p:sp>
          <p:nvSpPr>
            <p:cNvPr id="7" name="Oval 6"/>
            <p:cNvSpPr/>
            <p:nvPr/>
          </p:nvSpPr>
          <p:spPr>
            <a:xfrm>
              <a:off x="5715000" y="2667000"/>
              <a:ext cx="457200" cy="457200"/>
            </a:xfrm>
            <a:prstGeom prst="ellipse">
              <a:avLst/>
            </a:prstGeom>
            <a:solidFill>
              <a:srgbClr val="FF000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sz="2400" b="1" dirty="0">
                  <a:solidFill>
                    <a:schemeClr val="bg1"/>
                  </a:solidFill>
                  <a:latin typeface="Arial" pitchFamily="34" charset="0"/>
                  <a:cs typeface="Arial" pitchFamily="34" charset="0"/>
                </a:rPr>
                <a:t>a</a:t>
              </a:r>
            </a:p>
          </p:txBody>
        </p:sp>
        <p:sp>
          <p:nvSpPr>
            <p:cNvPr id="8" name="Oval 7"/>
            <p:cNvSpPr/>
            <p:nvPr/>
          </p:nvSpPr>
          <p:spPr>
            <a:xfrm>
              <a:off x="7010400" y="2743200"/>
              <a:ext cx="457200" cy="457200"/>
            </a:xfrm>
            <a:prstGeom prst="ellipse">
              <a:avLst/>
            </a:prstGeom>
            <a:solidFill>
              <a:srgbClr val="FF000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sz="2400" b="1" dirty="0">
                  <a:solidFill>
                    <a:schemeClr val="bg1"/>
                  </a:solidFill>
                  <a:latin typeface="Arial" pitchFamily="34" charset="0"/>
                  <a:cs typeface="Arial" pitchFamily="34" charset="0"/>
                </a:rPr>
                <a:t>m</a:t>
              </a:r>
            </a:p>
          </p:txBody>
        </p:sp>
      </p:grpSp>
      <p:graphicFrame>
        <p:nvGraphicFramePr>
          <p:cNvPr id="20" name="Table 19"/>
          <p:cNvGraphicFramePr>
            <a:graphicFrameLocks noGrp="1"/>
          </p:cNvGraphicFramePr>
          <p:nvPr/>
        </p:nvGraphicFramePr>
        <p:xfrm>
          <a:off x="6632961" y="1304305"/>
          <a:ext cx="2438400" cy="1478280"/>
        </p:xfrm>
        <a:graphic>
          <a:graphicData uri="http://schemas.openxmlformats.org/drawingml/2006/table">
            <a:tbl>
              <a:tblPr firstRow="1" bandRow="1">
                <a:tableStyleId>{2D5ABB26-0587-4C30-8999-92F81FD0307C}</a:tableStyleId>
              </a:tblPr>
              <a:tblGrid>
                <a:gridCol w="609600">
                  <a:extLst>
                    <a:ext uri="{9D8B030D-6E8A-4147-A177-3AD203B41FA5}">
                      <a16:colId xmlns:a16="http://schemas.microsoft.com/office/drawing/2014/main" val="20000"/>
                    </a:ext>
                  </a:extLst>
                </a:gridCol>
                <a:gridCol w="609600">
                  <a:extLst>
                    <a:ext uri="{9D8B030D-6E8A-4147-A177-3AD203B41FA5}">
                      <a16:colId xmlns:a16="http://schemas.microsoft.com/office/drawing/2014/main" val="20001"/>
                    </a:ext>
                  </a:extLst>
                </a:gridCol>
                <a:gridCol w="609600">
                  <a:extLst>
                    <a:ext uri="{9D8B030D-6E8A-4147-A177-3AD203B41FA5}">
                      <a16:colId xmlns:a16="http://schemas.microsoft.com/office/drawing/2014/main" val="20002"/>
                    </a:ext>
                  </a:extLst>
                </a:gridCol>
                <a:gridCol w="609600">
                  <a:extLst>
                    <a:ext uri="{9D8B030D-6E8A-4147-A177-3AD203B41FA5}">
                      <a16:colId xmlns:a16="http://schemas.microsoft.com/office/drawing/2014/main" val="20003"/>
                    </a:ext>
                  </a:extLst>
                </a:gridCol>
              </a:tblGrid>
              <a:tr h="152400">
                <a:tc>
                  <a:txBody>
                    <a:bodyPr/>
                    <a:lstStyle/>
                    <a:p>
                      <a:pPr algn="r"/>
                      <a:endParaRPr lang="en-US" dirty="0">
                        <a:latin typeface="Times New Roman" pitchFamily="18" charset="0"/>
                        <a:cs typeface="Times New Roman" pitchFamily="18" charset="0"/>
                      </a:endParaRPr>
                    </a:p>
                  </a:txBody>
                  <a:tcPr/>
                </a:tc>
                <a:tc>
                  <a:txBody>
                    <a:bodyPr/>
                    <a:lstStyle/>
                    <a:p>
                      <a:pPr algn="ctr"/>
                      <a:r>
                        <a:rPr lang="en-US" dirty="0">
                          <a:latin typeface="Times New Roman" pitchFamily="18" charset="0"/>
                          <a:cs typeface="Times New Roman" pitchFamily="18" charset="0"/>
                        </a:rPr>
                        <a:t>y</a:t>
                      </a:r>
                    </a:p>
                  </a:txBody>
                  <a:tcPr>
                    <a:lnB w="12700" cap="flat" cmpd="sng" algn="ctr">
                      <a:solidFill>
                        <a:schemeClr val="tx1"/>
                      </a:solidFill>
                      <a:prstDash val="solid"/>
                      <a:round/>
                      <a:headEnd type="none" w="med" len="med"/>
                      <a:tailEnd type="none" w="med" len="med"/>
                    </a:lnB>
                  </a:tcPr>
                </a:tc>
                <a:tc>
                  <a:txBody>
                    <a:bodyPr/>
                    <a:lstStyle/>
                    <a:p>
                      <a:pPr algn="ctr"/>
                      <a:r>
                        <a:rPr lang="en-US" dirty="0">
                          <a:latin typeface="Times New Roman" pitchFamily="18" charset="0"/>
                          <a:cs typeface="Times New Roman" pitchFamily="18" charset="0"/>
                        </a:rPr>
                        <a:t>a</a:t>
                      </a:r>
                    </a:p>
                  </a:txBody>
                  <a:tcPr>
                    <a:lnB w="12700" cap="flat" cmpd="sng" algn="ctr">
                      <a:solidFill>
                        <a:schemeClr val="tx1"/>
                      </a:solidFill>
                      <a:prstDash val="solid"/>
                      <a:round/>
                      <a:headEnd type="none" w="med" len="med"/>
                      <a:tailEnd type="none" w="med" len="med"/>
                    </a:lnB>
                  </a:tcPr>
                </a:tc>
                <a:tc>
                  <a:txBody>
                    <a:bodyPr/>
                    <a:lstStyle/>
                    <a:p>
                      <a:pPr algn="ctr"/>
                      <a:r>
                        <a:rPr lang="en-US" dirty="0">
                          <a:latin typeface="Times New Roman" pitchFamily="18" charset="0"/>
                          <a:cs typeface="Times New Roman" pitchFamily="18" charset="0"/>
                        </a:rPr>
                        <a:t>m</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70840">
                <a:tc>
                  <a:txBody>
                    <a:bodyPr/>
                    <a:lstStyle/>
                    <a:p>
                      <a:pPr algn="r"/>
                      <a:r>
                        <a:rPr lang="en-US" dirty="0">
                          <a:latin typeface="Times New Roman" pitchFamily="18" charset="0"/>
                          <a:cs typeface="Times New Roman" pitchFamily="18" charset="0"/>
                        </a:rPr>
                        <a:t>y</a:t>
                      </a: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Times New Roman" pitchFamily="18" charset="0"/>
                          <a:cs typeface="Times New Roman" pitchFamily="18" charset="0"/>
                        </a:rPr>
                        <a:t>½</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Times New Roman" pitchFamily="18" charset="0"/>
                          <a:cs typeface="Times New Roman" pitchFamily="18" charset="0"/>
                        </a:rPr>
                        <a:t>½</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Times New Roman" pitchFamily="18" charset="0"/>
                          <a:cs typeface="Times New Roman" pitchFamily="18" charset="0"/>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70840">
                <a:tc>
                  <a:txBody>
                    <a:bodyPr/>
                    <a:lstStyle/>
                    <a:p>
                      <a:pPr algn="r"/>
                      <a:r>
                        <a:rPr lang="en-US" dirty="0">
                          <a:latin typeface="Times New Roman" pitchFamily="18" charset="0"/>
                          <a:cs typeface="Times New Roman" pitchFamily="18" charset="0"/>
                        </a:rPr>
                        <a:t>a</a:t>
                      </a: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Times New Roman" pitchFamily="18" charset="0"/>
                          <a:cs typeface="Times New Roman" pitchFamily="18" charset="0"/>
                        </a:rPr>
                        <a:t>½</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Times New Roman" pitchFamily="18" charset="0"/>
                          <a:cs typeface="Times New Roman" pitchFamily="18" charset="0"/>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Times New Roman" pitchFamily="18" charset="0"/>
                          <a:cs typeface="Times New Roman"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70840">
                <a:tc>
                  <a:txBody>
                    <a:bodyPr/>
                    <a:lstStyle/>
                    <a:p>
                      <a:pPr algn="r"/>
                      <a:r>
                        <a:rPr lang="en-US" dirty="0">
                          <a:latin typeface="Times New Roman" pitchFamily="18" charset="0"/>
                          <a:cs typeface="Times New Roman" pitchFamily="18" charset="0"/>
                        </a:rPr>
                        <a:t>m</a:t>
                      </a: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Times New Roman" pitchFamily="18" charset="0"/>
                          <a:cs typeface="Times New Roman" pitchFamily="18" charset="0"/>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Times New Roman" pitchFamily="18" charset="0"/>
                          <a:cs typeface="Times New Roman" pitchFamily="18" charset="0"/>
                        </a:rPr>
                        <a:t>½</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Times New Roman" pitchFamily="18" charset="0"/>
                          <a:cs typeface="Times New Roman" pitchFamily="18" charset="0"/>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22" name="Slide Number Placeholder 21"/>
          <p:cNvSpPr>
            <a:spLocks noGrp="1"/>
          </p:cNvSpPr>
          <p:nvPr>
            <p:ph type="sldNum" sz="quarter" idx="4294967295"/>
          </p:nvPr>
        </p:nvSpPr>
        <p:spPr>
          <a:xfrm>
            <a:off x="8204396" y="6583680"/>
            <a:ext cx="733864" cy="274320"/>
          </a:xfrm>
          <a:prstGeom prst="rect">
            <a:avLst/>
          </a:prstGeom>
        </p:spPr>
        <p:txBody>
          <a:bodyPr/>
          <a:lstStyle/>
          <a:p>
            <a:fld id="{19B12225-5612-419B-A8D5-4B8EEE4C217E}" type="slidenum">
              <a:rPr lang="en-US" smtClean="0"/>
              <a:pPr/>
              <a:t>23</a:t>
            </a:fld>
            <a:endParaRPr lang="en-US"/>
          </a:p>
        </p:txBody>
      </p:sp>
      <p:sp>
        <p:nvSpPr>
          <p:cNvPr id="11" name="Double Bracket 10"/>
          <p:cNvSpPr/>
          <p:nvPr/>
        </p:nvSpPr>
        <p:spPr>
          <a:xfrm>
            <a:off x="685800" y="4038600"/>
            <a:ext cx="457200" cy="1143000"/>
          </a:xfrm>
          <a:prstGeom prst="bracketPair">
            <a:avLst>
              <a:gd name="adj" fmla="val 16667"/>
            </a:avLst>
          </a:prstGeom>
          <a:ln w="28575"/>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3" name="TextBox 12"/>
          <p:cNvSpPr txBox="1"/>
          <p:nvPr/>
        </p:nvSpPr>
        <p:spPr>
          <a:xfrm>
            <a:off x="1922596" y="5486400"/>
            <a:ext cx="984565" cy="292388"/>
          </a:xfrm>
          <a:prstGeom prst="rect">
            <a:avLst/>
          </a:prstGeom>
          <a:noFill/>
        </p:spPr>
        <p:txBody>
          <a:bodyPr wrap="none" rtlCol="0">
            <a:spAutoFit/>
          </a:bodyPr>
          <a:lstStyle/>
          <a:p>
            <a:r>
              <a:rPr lang="en-US" sz="1300" dirty="0">
                <a:solidFill>
                  <a:srgbClr val="008000"/>
                </a:solidFill>
                <a:latin typeface="Arial" pitchFamily="34" charset="0"/>
                <a:cs typeface="Arial" pitchFamily="34" charset="0"/>
              </a:rPr>
              <a:t>Iteration 0</a:t>
            </a:r>
          </a:p>
        </p:txBody>
      </p:sp>
      <p:sp>
        <p:nvSpPr>
          <p:cNvPr id="23" name="Rectangle 22"/>
          <p:cNvSpPr/>
          <p:nvPr/>
        </p:nvSpPr>
        <p:spPr>
          <a:xfrm>
            <a:off x="6451190" y="1826018"/>
            <a:ext cx="2514600" cy="1138773"/>
          </a:xfrm>
          <a:prstGeom prst="rect">
            <a:avLst/>
          </a:prstGeom>
          <a:noFill/>
        </p:spPr>
        <p:txBody>
          <a:bodyPr wrap="square">
            <a:spAutoFit/>
          </a:bodyPr>
          <a:lstStyle/>
          <a:p>
            <a:pPr lvl="1">
              <a:spcBef>
                <a:spcPct val="20000"/>
              </a:spcBef>
              <a:buClr>
                <a:srgbClr val="CC00CC"/>
              </a:buClr>
              <a:buFont typeface="Monotype Sorts" pitchFamily="-32" charset="2"/>
              <a:buNone/>
            </a:pPr>
            <a:r>
              <a:rPr lang="en-US" sz="2000" b="1" dirty="0" err="1">
                <a:solidFill>
                  <a:srgbClr val="008000"/>
                </a:solidFill>
                <a:latin typeface="Times New Roman" pitchFamily="18" charset="0"/>
                <a:cs typeface="Times New Roman" pitchFamily="18" charset="0"/>
              </a:rPr>
              <a:t>r</a:t>
            </a:r>
            <a:r>
              <a:rPr lang="en-US" sz="2000" b="1" baseline="-25000" dirty="0" err="1">
                <a:solidFill>
                  <a:srgbClr val="008000"/>
                </a:solidFill>
                <a:latin typeface="Times New Roman" pitchFamily="18" charset="0"/>
                <a:cs typeface="Times New Roman" pitchFamily="18" charset="0"/>
              </a:rPr>
              <a:t>y</a:t>
            </a:r>
            <a:r>
              <a:rPr lang="en-US" sz="2000" b="1" dirty="0">
                <a:solidFill>
                  <a:srgbClr val="008000"/>
                </a:solidFill>
                <a:latin typeface="Times New Roman" pitchFamily="18" charset="0"/>
                <a:cs typeface="Times New Roman" pitchFamily="18" charset="0"/>
              </a:rPr>
              <a:t>  = </a:t>
            </a:r>
            <a:r>
              <a:rPr lang="en-US" sz="2000" b="1" dirty="0" err="1">
                <a:solidFill>
                  <a:srgbClr val="008000"/>
                </a:solidFill>
                <a:latin typeface="Times New Roman" pitchFamily="18" charset="0"/>
                <a:cs typeface="Times New Roman" pitchFamily="18" charset="0"/>
              </a:rPr>
              <a:t>r</a:t>
            </a:r>
            <a:r>
              <a:rPr lang="en-US" sz="2000" b="1" baseline="-25000" dirty="0" err="1">
                <a:solidFill>
                  <a:srgbClr val="008000"/>
                </a:solidFill>
                <a:latin typeface="Times New Roman" pitchFamily="18" charset="0"/>
                <a:cs typeface="Times New Roman" pitchFamily="18" charset="0"/>
              </a:rPr>
              <a:t>y</a:t>
            </a:r>
            <a:r>
              <a:rPr lang="en-US" sz="2000" b="1" baseline="-25000" dirty="0">
                <a:solidFill>
                  <a:srgbClr val="008000"/>
                </a:solidFill>
                <a:latin typeface="Times New Roman" pitchFamily="18" charset="0"/>
                <a:cs typeface="Times New Roman" pitchFamily="18" charset="0"/>
              </a:rPr>
              <a:t> </a:t>
            </a:r>
            <a:r>
              <a:rPr lang="en-US" sz="2000" b="1" dirty="0">
                <a:solidFill>
                  <a:srgbClr val="008000"/>
                </a:solidFill>
                <a:latin typeface="Times New Roman" pitchFamily="18" charset="0"/>
                <a:cs typeface="Times New Roman" pitchFamily="18" charset="0"/>
              </a:rPr>
              <a:t>/2 + </a:t>
            </a:r>
            <a:r>
              <a:rPr lang="en-US" sz="2000" b="1" dirty="0" err="1">
                <a:solidFill>
                  <a:srgbClr val="008000"/>
                </a:solidFill>
                <a:latin typeface="Times New Roman" pitchFamily="18" charset="0"/>
                <a:cs typeface="Times New Roman" pitchFamily="18" charset="0"/>
              </a:rPr>
              <a:t>r</a:t>
            </a:r>
            <a:r>
              <a:rPr lang="en-US" sz="2000" b="1" baseline="-25000" dirty="0" err="1">
                <a:solidFill>
                  <a:srgbClr val="008000"/>
                </a:solidFill>
                <a:latin typeface="Times New Roman" pitchFamily="18" charset="0"/>
                <a:cs typeface="Times New Roman" pitchFamily="18" charset="0"/>
              </a:rPr>
              <a:t>a</a:t>
            </a:r>
            <a:r>
              <a:rPr lang="en-US" sz="2000" b="1" dirty="0">
                <a:solidFill>
                  <a:srgbClr val="008000"/>
                </a:solidFill>
                <a:latin typeface="Times New Roman" pitchFamily="18" charset="0"/>
                <a:cs typeface="Times New Roman" pitchFamily="18" charset="0"/>
              </a:rPr>
              <a:t> /2</a:t>
            </a:r>
          </a:p>
          <a:p>
            <a:pPr lvl="1">
              <a:spcBef>
                <a:spcPct val="20000"/>
              </a:spcBef>
              <a:buClr>
                <a:srgbClr val="CC00CC"/>
              </a:buClr>
              <a:buFont typeface="Monotype Sorts" pitchFamily="-32" charset="2"/>
              <a:buNone/>
            </a:pPr>
            <a:r>
              <a:rPr lang="en-US" sz="2000" b="1" dirty="0" err="1">
                <a:solidFill>
                  <a:srgbClr val="008000"/>
                </a:solidFill>
                <a:latin typeface="Times New Roman" pitchFamily="18" charset="0"/>
                <a:cs typeface="Times New Roman" pitchFamily="18" charset="0"/>
              </a:rPr>
              <a:t>r</a:t>
            </a:r>
            <a:r>
              <a:rPr lang="en-US" sz="2000" b="1" baseline="-25000" dirty="0" err="1">
                <a:solidFill>
                  <a:srgbClr val="008000"/>
                </a:solidFill>
                <a:latin typeface="Times New Roman" pitchFamily="18" charset="0"/>
                <a:cs typeface="Times New Roman" pitchFamily="18" charset="0"/>
              </a:rPr>
              <a:t>a</a:t>
            </a:r>
            <a:r>
              <a:rPr lang="en-US" sz="2000" b="1" dirty="0">
                <a:solidFill>
                  <a:srgbClr val="008000"/>
                </a:solidFill>
                <a:latin typeface="Times New Roman" pitchFamily="18" charset="0"/>
                <a:cs typeface="Times New Roman" pitchFamily="18" charset="0"/>
              </a:rPr>
              <a:t>  = </a:t>
            </a:r>
            <a:r>
              <a:rPr lang="en-US" sz="2000" b="1" dirty="0" err="1">
                <a:solidFill>
                  <a:srgbClr val="008000"/>
                </a:solidFill>
                <a:latin typeface="Times New Roman" pitchFamily="18" charset="0"/>
                <a:cs typeface="Times New Roman" pitchFamily="18" charset="0"/>
              </a:rPr>
              <a:t>r</a:t>
            </a:r>
            <a:r>
              <a:rPr lang="en-US" sz="2000" b="1" baseline="-25000" dirty="0" err="1">
                <a:solidFill>
                  <a:srgbClr val="008000"/>
                </a:solidFill>
                <a:latin typeface="Times New Roman" pitchFamily="18" charset="0"/>
                <a:cs typeface="Times New Roman" pitchFamily="18" charset="0"/>
              </a:rPr>
              <a:t>y</a:t>
            </a:r>
            <a:r>
              <a:rPr lang="en-US" sz="2000" b="1" baseline="-25000" dirty="0">
                <a:solidFill>
                  <a:srgbClr val="008000"/>
                </a:solidFill>
                <a:latin typeface="Times New Roman" pitchFamily="18" charset="0"/>
                <a:cs typeface="Times New Roman" pitchFamily="18" charset="0"/>
              </a:rPr>
              <a:t> </a:t>
            </a:r>
            <a:r>
              <a:rPr lang="en-US" sz="2000" b="1" dirty="0">
                <a:solidFill>
                  <a:srgbClr val="008000"/>
                </a:solidFill>
                <a:latin typeface="Times New Roman" pitchFamily="18" charset="0"/>
                <a:cs typeface="Times New Roman" pitchFamily="18" charset="0"/>
              </a:rPr>
              <a:t>/2 + </a:t>
            </a:r>
            <a:r>
              <a:rPr lang="en-US" sz="2000" b="1" dirty="0" err="1">
                <a:solidFill>
                  <a:srgbClr val="008000"/>
                </a:solidFill>
                <a:latin typeface="Times New Roman" pitchFamily="18" charset="0"/>
                <a:cs typeface="Times New Roman" pitchFamily="18" charset="0"/>
              </a:rPr>
              <a:t>r</a:t>
            </a:r>
            <a:r>
              <a:rPr lang="en-US" sz="2000" b="1" baseline="-25000" dirty="0" err="1">
                <a:solidFill>
                  <a:srgbClr val="008000"/>
                </a:solidFill>
                <a:latin typeface="Times New Roman" pitchFamily="18" charset="0"/>
                <a:cs typeface="Times New Roman" pitchFamily="18" charset="0"/>
              </a:rPr>
              <a:t>m</a:t>
            </a:r>
            <a:endParaRPr lang="en-US" sz="2000" b="1" baseline="-25000" dirty="0">
              <a:solidFill>
                <a:srgbClr val="008000"/>
              </a:solidFill>
              <a:latin typeface="Times New Roman" pitchFamily="18" charset="0"/>
              <a:cs typeface="Times New Roman" pitchFamily="18" charset="0"/>
            </a:endParaRPr>
          </a:p>
          <a:p>
            <a:pPr lvl="1">
              <a:spcBef>
                <a:spcPct val="20000"/>
              </a:spcBef>
              <a:buClr>
                <a:srgbClr val="CC00CC"/>
              </a:buClr>
              <a:buFont typeface="Monotype Sorts" pitchFamily="-32" charset="2"/>
              <a:buNone/>
            </a:pPr>
            <a:r>
              <a:rPr lang="en-US" sz="2000" b="1" dirty="0" err="1">
                <a:solidFill>
                  <a:srgbClr val="008000"/>
                </a:solidFill>
                <a:latin typeface="Times New Roman" pitchFamily="18" charset="0"/>
                <a:cs typeface="Times New Roman" pitchFamily="18" charset="0"/>
              </a:rPr>
              <a:t>r</a:t>
            </a:r>
            <a:r>
              <a:rPr lang="en-US" sz="2000" b="1" baseline="-25000" dirty="0" err="1">
                <a:solidFill>
                  <a:srgbClr val="008000"/>
                </a:solidFill>
                <a:latin typeface="Times New Roman" pitchFamily="18" charset="0"/>
                <a:cs typeface="Times New Roman" pitchFamily="18" charset="0"/>
              </a:rPr>
              <a:t>m</a:t>
            </a:r>
            <a:r>
              <a:rPr lang="en-US" sz="2000" b="1" dirty="0">
                <a:solidFill>
                  <a:srgbClr val="008000"/>
                </a:solidFill>
                <a:latin typeface="Times New Roman" pitchFamily="18" charset="0"/>
                <a:cs typeface="Times New Roman" pitchFamily="18" charset="0"/>
              </a:rPr>
              <a:t> = </a:t>
            </a:r>
            <a:r>
              <a:rPr lang="en-US" sz="2000" b="1" dirty="0" err="1">
                <a:solidFill>
                  <a:srgbClr val="008000"/>
                </a:solidFill>
                <a:latin typeface="Times New Roman" pitchFamily="18" charset="0"/>
                <a:cs typeface="Times New Roman" pitchFamily="18" charset="0"/>
              </a:rPr>
              <a:t>r</a:t>
            </a:r>
            <a:r>
              <a:rPr lang="en-US" sz="2000" b="1" baseline="-25000" dirty="0" err="1">
                <a:solidFill>
                  <a:srgbClr val="008000"/>
                </a:solidFill>
                <a:latin typeface="Times New Roman" pitchFamily="18" charset="0"/>
                <a:cs typeface="Times New Roman" pitchFamily="18" charset="0"/>
              </a:rPr>
              <a:t>a</a:t>
            </a:r>
            <a:r>
              <a:rPr lang="en-US" sz="2000" b="1" dirty="0">
                <a:solidFill>
                  <a:srgbClr val="008000"/>
                </a:solidFill>
                <a:latin typeface="Times New Roman" pitchFamily="18" charset="0"/>
                <a:cs typeface="Times New Roman" pitchFamily="18" charset="0"/>
              </a:rPr>
              <a:t> /2</a:t>
            </a:r>
          </a:p>
        </p:txBody>
      </p:sp>
      <p:sp>
        <p:nvSpPr>
          <p:cNvPr id="21" name="TextBox 20">
            <a:extLst>
              <a:ext uri="{FF2B5EF4-FFF2-40B4-BE49-F238E27FC236}">
                <a16:creationId xmlns:a16="http://schemas.microsoft.com/office/drawing/2014/main" id="{6F5BA39E-E4BC-7A47-9230-4AF8AAE76E9A}"/>
              </a:ext>
            </a:extLst>
          </p:cNvPr>
          <p:cNvSpPr txBox="1"/>
          <p:nvPr/>
        </p:nvSpPr>
        <p:spPr>
          <a:xfrm>
            <a:off x="3029685" y="5486400"/>
            <a:ext cx="984565" cy="292388"/>
          </a:xfrm>
          <a:prstGeom prst="rect">
            <a:avLst/>
          </a:prstGeom>
          <a:noFill/>
        </p:spPr>
        <p:txBody>
          <a:bodyPr wrap="none" rtlCol="0">
            <a:spAutoFit/>
          </a:bodyPr>
          <a:lstStyle/>
          <a:p>
            <a:r>
              <a:rPr lang="en-US" sz="1300" dirty="0">
                <a:solidFill>
                  <a:srgbClr val="008000"/>
                </a:solidFill>
                <a:latin typeface="Arial" pitchFamily="34" charset="0"/>
                <a:cs typeface="Arial" pitchFamily="34" charset="0"/>
              </a:rPr>
              <a:t>Iteration 1</a:t>
            </a:r>
          </a:p>
        </p:txBody>
      </p:sp>
      <p:sp>
        <p:nvSpPr>
          <p:cNvPr id="24" name="TextBox 23">
            <a:extLst>
              <a:ext uri="{FF2B5EF4-FFF2-40B4-BE49-F238E27FC236}">
                <a16:creationId xmlns:a16="http://schemas.microsoft.com/office/drawing/2014/main" id="{BFB9C2F9-EB04-AE4D-B2D8-43BECC1C55A2}"/>
              </a:ext>
            </a:extLst>
          </p:cNvPr>
          <p:cNvSpPr txBox="1"/>
          <p:nvPr/>
        </p:nvSpPr>
        <p:spPr>
          <a:xfrm>
            <a:off x="4241649" y="5394275"/>
            <a:ext cx="389850" cy="338554"/>
          </a:xfrm>
          <a:prstGeom prst="rect">
            <a:avLst/>
          </a:prstGeom>
          <a:noFill/>
        </p:spPr>
        <p:txBody>
          <a:bodyPr wrap="none" rtlCol="0">
            <a:spAutoFit/>
          </a:bodyPr>
          <a:lstStyle/>
          <a:p>
            <a:r>
              <a:rPr lang="en-US" dirty="0">
                <a:solidFill>
                  <a:srgbClr val="008000"/>
                </a:solidFill>
                <a:latin typeface="Arial" pitchFamily="34" charset="0"/>
                <a:cs typeface="Arial" pitchFamily="34" charset="0"/>
              </a:rPr>
              <a:t>…</a:t>
            </a:r>
          </a:p>
        </p:txBody>
      </p:sp>
    </p:spTree>
    <p:extLst>
      <p:ext uri="{BB962C8B-B14F-4D97-AF65-F5344CB8AC3E}">
        <p14:creationId xmlns:p14="http://schemas.microsoft.com/office/powerpoint/2010/main" val="1442030696"/>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Today’s Plan</a:t>
            </a:r>
          </a:p>
        </p:txBody>
      </p:sp>
      <p:sp>
        <p:nvSpPr>
          <p:cNvPr id="6" name="Slide Number Placeholder 5"/>
          <p:cNvSpPr>
            <a:spLocks noGrp="1"/>
          </p:cNvSpPr>
          <p:nvPr>
            <p:ph type="sldNum" sz="quarter" idx="10"/>
          </p:nvPr>
        </p:nvSpPr>
        <p:spPr/>
        <p:txBody>
          <a:bodyPr/>
          <a:lstStyle/>
          <a:p>
            <a:fld id="{95C605C4-1F5B-4B2B-8458-3FC432AF1FAC}" type="slidenum">
              <a:rPr lang="en-US" smtClean="0"/>
              <a:t>24</a:t>
            </a:fld>
            <a:endParaRPr lang="en-US"/>
          </a:p>
        </p:txBody>
      </p:sp>
      <p:sp>
        <p:nvSpPr>
          <p:cNvPr id="11" name="Rectangle 10">
            <a:extLst>
              <a:ext uri="{FF2B5EF4-FFF2-40B4-BE49-F238E27FC236}">
                <a16:creationId xmlns:a16="http://schemas.microsoft.com/office/drawing/2014/main" id="{4B5956F3-666A-C640-B2A7-EA21592BC5A3}"/>
              </a:ext>
            </a:extLst>
          </p:cNvPr>
          <p:cNvSpPr/>
          <p:nvPr/>
        </p:nvSpPr>
        <p:spPr>
          <a:xfrm>
            <a:off x="347133" y="2514600"/>
            <a:ext cx="5619750" cy="381000"/>
          </a:xfrm>
          <a:prstGeom prst="rect">
            <a:avLst/>
          </a:prstGeom>
          <a:solidFill>
            <a:srgbClr val="CC99FF">
              <a:alpha val="24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1"/>
              </a:solidFill>
            </a:endParaRPr>
          </a:p>
        </p:txBody>
      </p:sp>
      <p:sp>
        <p:nvSpPr>
          <p:cNvPr id="5" name="Content Placeholder 4">
            <a:extLst>
              <a:ext uri="{FF2B5EF4-FFF2-40B4-BE49-F238E27FC236}">
                <a16:creationId xmlns:a16="http://schemas.microsoft.com/office/drawing/2014/main" id="{5144881D-9822-764D-9B91-17C203DFF684}"/>
              </a:ext>
            </a:extLst>
          </p:cNvPr>
          <p:cNvSpPr>
            <a:spLocks noGrp="1"/>
          </p:cNvSpPr>
          <p:nvPr>
            <p:ph idx="1"/>
          </p:nvPr>
        </p:nvSpPr>
        <p:spPr>
          <a:xfrm>
            <a:off x="381000" y="1066800"/>
            <a:ext cx="6858000" cy="4114800"/>
          </a:xfrm>
        </p:spPr>
        <p:txBody>
          <a:bodyPr>
            <a:normAutofit/>
          </a:bodyPr>
          <a:lstStyle/>
          <a:p>
            <a:r>
              <a:rPr lang="en-US" dirty="0"/>
              <a:t>Graphs: Introduction</a:t>
            </a:r>
          </a:p>
          <a:p>
            <a:r>
              <a:rPr lang="en-US" b="1" dirty="0"/>
              <a:t>Simplified PageRank</a:t>
            </a:r>
          </a:p>
          <a:p>
            <a:pPr lvl="1"/>
            <a:r>
              <a:rPr lang="en-US" dirty="0"/>
              <a:t>Flow Formulation</a:t>
            </a:r>
          </a:p>
          <a:p>
            <a:pPr lvl="1"/>
            <a:r>
              <a:rPr lang="en-US" b="1" dirty="0"/>
              <a:t>Random Walk Formulation</a:t>
            </a:r>
          </a:p>
          <a:p>
            <a:r>
              <a:rPr lang="en-US" dirty="0"/>
              <a:t>PageRank (with Teleports)</a:t>
            </a:r>
          </a:p>
          <a:p>
            <a:r>
              <a:rPr lang="en-US" dirty="0"/>
              <a:t>Topic Sensitive PageRank</a:t>
            </a:r>
          </a:p>
          <a:p>
            <a:r>
              <a:rPr lang="en-US" dirty="0"/>
              <a:t>PageRank Implementation</a:t>
            </a:r>
          </a:p>
          <a:p>
            <a:endParaRPr lang="en-US" dirty="0"/>
          </a:p>
        </p:txBody>
      </p:sp>
    </p:spTree>
    <p:extLst>
      <p:ext uri="{BB962C8B-B14F-4D97-AF65-F5344CB8AC3E}">
        <p14:creationId xmlns:p14="http://schemas.microsoft.com/office/powerpoint/2010/main" val="2331635167"/>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p:cNvCxnSpPr/>
          <p:nvPr/>
        </p:nvCxnSpPr>
        <p:spPr>
          <a:xfrm>
            <a:off x="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dk1"/>
          </a:lnRef>
          <a:fillRef idx="0">
            <a:schemeClr val="dk1"/>
          </a:fillRef>
          <a:effectRef idx="0">
            <a:schemeClr val="dk1"/>
          </a:effectRef>
          <a:fontRef idx="minor">
            <a:schemeClr val="tx1"/>
          </a:fontRef>
        </p:style>
      </p:cxnSp>
      <p:cxnSp>
        <p:nvCxnSpPr>
          <p:cNvPr id="2" name="Straight Connector 1"/>
          <p:cNvCxnSpPr/>
          <p:nvPr/>
        </p:nvCxnSpPr>
        <p:spPr>
          <a:xfrm>
            <a:off x="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6627" name="Rectangle 3"/>
              <p:cNvSpPr>
                <a:spLocks noGrp="1" noChangeArrowheads="1"/>
              </p:cNvSpPr>
              <p:nvPr>
                <p:ph idx="1"/>
              </p:nvPr>
            </p:nvSpPr>
            <p:spPr/>
            <p:txBody>
              <a:bodyPr/>
              <a:lstStyle/>
              <a:p>
                <a:r>
                  <a:rPr lang="en-US" dirty="0"/>
                  <a:t>Imagine a random web surfer:</a:t>
                </a:r>
              </a:p>
              <a:p>
                <a:pPr lvl="1"/>
                <a:r>
                  <a:rPr lang="en-US" dirty="0"/>
                  <a:t>At time </a:t>
                </a:r>
                <a14:m>
                  <m:oMath xmlns:m="http://schemas.openxmlformats.org/officeDocument/2006/math">
                    <m:r>
                      <a:rPr lang="en-US" dirty="0">
                        <a:latin typeface="Cambria Math" panose="02040503050406030204" pitchFamily="18" charset="0"/>
                      </a:rPr>
                      <m:t>𝒕</m:t>
                    </m:r>
                  </m:oMath>
                </a14:m>
                <a:r>
                  <a:rPr lang="en-US" dirty="0"/>
                  <a:t> = 0, surfer starts on a random page</a:t>
                </a:r>
              </a:p>
              <a:p>
                <a:pPr lvl="1"/>
                <a:r>
                  <a:rPr lang="en-US" dirty="0"/>
                  <a:t>At any time </a:t>
                </a:r>
                <a14:m>
                  <m:oMath xmlns:m="http://schemas.openxmlformats.org/officeDocument/2006/math">
                    <m:r>
                      <a:rPr lang="en-US" dirty="0" smtClean="0">
                        <a:latin typeface="Cambria Math" panose="02040503050406030204" pitchFamily="18" charset="0"/>
                      </a:rPr>
                      <m:t>𝒕</m:t>
                    </m:r>
                  </m:oMath>
                </a14:m>
                <a:r>
                  <a:rPr lang="en-US" dirty="0"/>
                  <a:t>, surfer is on some page </a:t>
                </a:r>
                <a14:m>
                  <m:oMath xmlns:m="http://schemas.openxmlformats.org/officeDocument/2006/math">
                    <m:r>
                      <a:rPr lang="en-US" dirty="0" smtClean="0">
                        <a:latin typeface="Cambria Math" panose="02040503050406030204" pitchFamily="18" charset="0"/>
                      </a:rPr>
                      <m:t>𝒊</m:t>
                    </m:r>
                  </m:oMath>
                </a14:m>
                <a:endParaRPr lang="en-US" dirty="0"/>
              </a:p>
              <a:p>
                <a:pPr lvl="1"/>
                <a:r>
                  <a:rPr lang="en-US" dirty="0"/>
                  <a:t>At time </a:t>
                </a:r>
                <a14:m>
                  <m:oMath xmlns:m="http://schemas.openxmlformats.org/officeDocument/2006/math">
                    <m:r>
                      <a:rPr lang="en-US" dirty="0" smtClean="0">
                        <a:latin typeface="Cambria Math" panose="02040503050406030204" pitchFamily="18" charset="0"/>
                      </a:rPr>
                      <m:t>𝒕</m:t>
                    </m:r>
                    <m:r>
                      <a:rPr lang="en-US" dirty="0" smtClean="0">
                        <a:latin typeface="Cambria Math" panose="02040503050406030204" pitchFamily="18" charset="0"/>
                      </a:rPr>
                      <m:t>+</m:t>
                    </m:r>
                    <m:r>
                      <a:rPr lang="en-US" dirty="0" smtClean="0">
                        <a:latin typeface="Cambria Math" panose="02040503050406030204" pitchFamily="18" charset="0"/>
                      </a:rPr>
                      <m:t>𝟏</m:t>
                    </m:r>
                  </m:oMath>
                </a14:m>
                <a:r>
                  <a:rPr lang="en-US" dirty="0"/>
                  <a:t>, the surfer follows an out-link from </a:t>
                </a:r>
                <a14:m>
                  <m:oMath xmlns:m="http://schemas.openxmlformats.org/officeDocument/2006/math">
                    <m:r>
                      <a:rPr lang="en-US" dirty="0" smtClean="0">
                        <a:latin typeface="Cambria Math" panose="02040503050406030204" pitchFamily="18" charset="0"/>
                      </a:rPr>
                      <m:t>𝒊</m:t>
                    </m:r>
                  </m:oMath>
                </a14:m>
                <a:r>
                  <a:rPr lang="en-US" dirty="0"/>
                  <a:t> uniformly at random</a:t>
                </a:r>
              </a:p>
              <a:p>
                <a:pPr lvl="1"/>
                <a:r>
                  <a:rPr lang="en-US" dirty="0"/>
                  <a:t>Process repeats indefinitely</a:t>
                </a:r>
              </a:p>
            </p:txBody>
          </p:sp>
        </mc:Choice>
        <mc:Fallback xmlns="">
          <p:sp>
            <p:nvSpPr>
              <p:cNvPr id="26627" name="Rectangle 3"/>
              <p:cNvSpPr>
                <a:spLocks noGrp="1" noRot="1" noChangeAspect="1" noMove="1" noResize="1" noEditPoints="1" noAdjustHandles="1" noChangeArrowheads="1" noChangeShapeType="1" noTextEdit="1"/>
              </p:cNvSpPr>
              <p:nvPr>
                <p:ph idx="1"/>
              </p:nvPr>
            </p:nvSpPr>
            <p:spPr>
              <a:blipFill>
                <a:blip r:embed="rId3"/>
                <a:stretch>
                  <a:fillRect l="-450" t="-995"/>
                </a:stretch>
              </a:blipFill>
            </p:spPr>
            <p:txBody>
              <a:bodyPr/>
              <a:lstStyle/>
              <a:p>
                <a:r>
                  <a:rPr lang="en-US">
                    <a:noFill/>
                  </a:rPr>
                  <a:t> </a:t>
                </a:r>
              </a:p>
            </p:txBody>
          </p:sp>
        </mc:Fallback>
      </mc:AlternateContent>
      <p:sp>
        <p:nvSpPr>
          <p:cNvPr id="26626" name="Rectangle 2"/>
          <p:cNvSpPr>
            <a:spLocks noGrp="1" noChangeArrowheads="1"/>
          </p:cNvSpPr>
          <p:nvPr>
            <p:ph type="title"/>
          </p:nvPr>
        </p:nvSpPr>
        <p:spPr/>
        <p:txBody>
          <a:bodyPr/>
          <a:lstStyle/>
          <a:p>
            <a:r>
              <a:rPr lang="en-US"/>
              <a:t>Random Walk Interpretation</a:t>
            </a:r>
            <a:endParaRPr lang="en-US" dirty="0"/>
          </a:p>
        </p:txBody>
      </p:sp>
      <p:sp>
        <p:nvSpPr>
          <p:cNvPr id="5" name="Slide Number Placeholder 4"/>
          <p:cNvSpPr>
            <a:spLocks noGrp="1"/>
          </p:cNvSpPr>
          <p:nvPr>
            <p:ph type="sldNum" sz="quarter" idx="10"/>
          </p:nvPr>
        </p:nvSpPr>
        <p:spPr/>
        <p:txBody>
          <a:bodyPr/>
          <a:lstStyle/>
          <a:p>
            <a:fld id="{12AA374B-8330-4BF2-88A5-5A2633069F38}" type="slidenum">
              <a:rPr lang="en-US" smtClean="0"/>
              <a:pPr/>
              <a:t>25</a:t>
            </a:fld>
            <a:endParaRPr lang="en-US"/>
          </a:p>
        </p:txBody>
      </p:sp>
      <p:sp>
        <p:nvSpPr>
          <p:cNvPr id="6" name="Footer Placeholder 5"/>
          <p:cNvSpPr>
            <a:spLocks noGrp="1"/>
          </p:cNvSpPr>
          <p:nvPr>
            <p:ph type="ftr" sz="quarter" idx="11"/>
          </p:nvPr>
        </p:nvSpPr>
        <p:spPr/>
        <p:txBody>
          <a:bodyPr/>
          <a:lstStyle/>
          <a:p>
            <a:pPr>
              <a:defRPr/>
            </a:pPr>
            <a:r>
              <a:rPr lang="nn-NO"/>
              <a:t>J. Leskovec, A. Rajaraman, J. Ullman: Mining of Massive Datasets, http://www.mmds.org</a:t>
            </a:r>
            <a:endParaRPr lang="en-US"/>
          </a:p>
        </p:txBody>
      </p:sp>
      <p:grpSp>
        <p:nvGrpSpPr>
          <p:cNvPr id="16" name="Group 20">
            <a:extLst>
              <a:ext uri="{FF2B5EF4-FFF2-40B4-BE49-F238E27FC236}">
                <a16:creationId xmlns:a16="http://schemas.microsoft.com/office/drawing/2014/main" id="{C086226F-F3A1-3043-B033-265AF8AC0286}"/>
              </a:ext>
            </a:extLst>
          </p:cNvPr>
          <p:cNvGrpSpPr/>
          <p:nvPr/>
        </p:nvGrpSpPr>
        <p:grpSpPr>
          <a:xfrm>
            <a:off x="2209800" y="4343400"/>
            <a:ext cx="1752600" cy="1371600"/>
            <a:chOff x="5715000" y="1828800"/>
            <a:chExt cx="1752600" cy="1371600"/>
          </a:xfrm>
        </p:grpSpPr>
        <p:cxnSp>
          <p:nvCxnSpPr>
            <p:cNvPr id="18" name="Straight Arrow Connector 17">
              <a:extLst>
                <a:ext uri="{FF2B5EF4-FFF2-40B4-BE49-F238E27FC236}">
                  <a16:creationId xmlns:a16="http://schemas.microsoft.com/office/drawing/2014/main" id="{535D557C-B17D-F34A-A468-1E9F2452F450}"/>
                </a:ext>
              </a:extLst>
            </p:cNvPr>
            <p:cNvCxnSpPr/>
            <p:nvPr/>
          </p:nvCxnSpPr>
          <p:spPr>
            <a:xfrm flipV="1">
              <a:off x="5804720" y="2254605"/>
              <a:ext cx="304800" cy="51491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26" name="Straight Arrow Connector 25">
              <a:extLst>
                <a:ext uri="{FF2B5EF4-FFF2-40B4-BE49-F238E27FC236}">
                  <a16:creationId xmlns:a16="http://schemas.microsoft.com/office/drawing/2014/main" id="{FB5D08EB-4EF6-AA40-B4E3-4284C71B1331}"/>
                </a:ext>
              </a:extLst>
            </p:cNvPr>
            <p:cNvCxnSpPr/>
            <p:nvPr/>
          </p:nvCxnSpPr>
          <p:spPr>
            <a:xfrm flipH="1">
              <a:off x="6057900" y="2194492"/>
              <a:ext cx="304800" cy="51491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27" name="Straight Arrow Connector 26">
              <a:extLst>
                <a:ext uri="{FF2B5EF4-FFF2-40B4-BE49-F238E27FC236}">
                  <a16:creationId xmlns:a16="http://schemas.microsoft.com/office/drawing/2014/main" id="{28247D42-7407-B54A-A532-466E0C6B7EA5}"/>
                </a:ext>
              </a:extLst>
            </p:cNvPr>
            <p:cNvCxnSpPr/>
            <p:nvPr/>
          </p:nvCxnSpPr>
          <p:spPr>
            <a:xfrm>
              <a:off x="6037509" y="2801691"/>
              <a:ext cx="972110" cy="7620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28" name="Straight Arrow Connector 27">
              <a:extLst>
                <a:ext uri="{FF2B5EF4-FFF2-40B4-BE49-F238E27FC236}">
                  <a16:creationId xmlns:a16="http://schemas.microsoft.com/office/drawing/2014/main" id="{0EEAFB77-A04B-3E4F-B6BB-90474CD4C199}"/>
                </a:ext>
              </a:extLst>
            </p:cNvPr>
            <p:cNvCxnSpPr/>
            <p:nvPr/>
          </p:nvCxnSpPr>
          <p:spPr>
            <a:xfrm flipH="1" flipV="1">
              <a:off x="6139113" y="2981042"/>
              <a:ext cx="972110" cy="7620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29" name="Curved Connector 28">
              <a:extLst>
                <a:ext uri="{FF2B5EF4-FFF2-40B4-BE49-F238E27FC236}">
                  <a16:creationId xmlns:a16="http://schemas.microsoft.com/office/drawing/2014/main" id="{8E93C2B3-934E-7644-936B-B2396B62EDC8}"/>
                </a:ext>
              </a:extLst>
            </p:cNvPr>
            <p:cNvCxnSpPr>
              <a:stCxn id="30" idx="6"/>
              <a:endCxn id="30" idx="0"/>
            </p:cNvCxnSpPr>
            <p:nvPr/>
          </p:nvCxnSpPr>
          <p:spPr>
            <a:xfrm flipH="1" flipV="1">
              <a:off x="6248400" y="1828800"/>
              <a:ext cx="228600" cy="228600"/>
            </a:xfrm>
            <a:prstGeom prst="curvedConnector4">
              <a:avLst>
                <a:gd name="adj1" fmla="val -100000"/>
                <a:gd name="adj2" fmla="val 200000"/>
              </a:avLst>
            </a:prstGeom>
            <a:ln w="28575">
              <a:tailEnd type="arrow"/>
            </a:ln>
          </p:spPr>
          <p:style>
            <a:lnRef idx="1">
              <a:schemeClr val="dk1"/>
            </a:lnRef>
            <a:fillRef idx="0">
              <a:schemeClr val="dk1"/>
            </a:fillRef>
            <a:effectRef idx="0">
              <a:schemeClr val="dk1"/>
            </a:effectRef>
            <a:fontRef idx="minor">
              <a:schemeClr val="tx1"/>
            </a:fontRef>
          </p:style>
        </p:cxnSp>
        <p:sp>
          <p:nvSpPr>
            <p:cNvPr id="30" name="Oval 29">
              <a:extLst>
                <a:ext uri="{FF2B5EF4-FFF2-40B4-BE49-F238E27FC236}">
                  <a16:creationId xmlns:a16="http://schemas.microsoft.com/office/drawing/2014/main" id="{21DB2EAD-AEC4-9E48-8945-0304895007EA}"/>
                </a:ext>
              </a:extLst>
            </p:cNvPr>
            <p:cNvSpPr/>
            <p:nvPr/>
          </p:nvSpPr>
          <p:spPr>
            <a:xfrm>
              <a:off x="6019800" y="1828800"/>
              <a:ext cx="457200" cy="457200"/>
            </a:xfrm>
            <a:prstGeom prst="ellipse">
              <a:avLst/>
            </a:prstGeom>
            <a:solidFill>
              <a:srgbClr val="FF000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sz="2400" b="1" dirty="0">
                  <a:solidFill>
                    <a:schemeClr val="bg1"/>
                  </a:solidFill>
                  <a:latin typeface="Arial" pitchFamily="34" charset="0"/>
                  <a:cs typeface="Arial" pitchFamily="34" charset="0"/>
                </a:rPr>
                <a:t>y</a:t>
              </a:r>
            </a:p>
          </p:txBody>
        </p:sp>
        <p:sp>
          <p:nvSpPr>
            <p:cNvPr id="31" name="Oval 30">
              <a:extLst>
                <a:ext uri="{FF2B5EF4-FFF2-40B4-BE49-F238E27FC236}">
                  <a16:creationId xmlns:a16="http://schemas.microsoft.com/office/drawing/2014/main" id="{A233735C-D14A-A947-9037-F9BBA1667122}"/>
                </a:ext>
              </a:extLst>
            </p:cNvPr>
            <p:cNvSpPr/>
            <p:nvPr/>
          </p:nvSpPr>
          <p:spPr>
            <a:xfrm>
              <a:off x="5715000" y="2667000"/>
              <a:ext cx="457200" cy="457200"/>
            </a:xfrm>
            <a:prstGeom prst="ellipse">
              <a:avLst/>
            </a:prstGeom>
            <a:solidFill>
              <a:srgbClr val="FF000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sz="2400" b="1" dirty="0">
                  <a:solidFill>
                    <a:schemeClr val="bg1"/>
                  </a:solidFill>
                  <a:latin typeface="Arial" pitchFamily="34" charset="0"/>
                  <a:cs typeface="Arial" pitchFamily="34" charset="0"/>
                </a:rPr>
                <a:t>a</a:t>
              </a:r>
            </a:p>
          </p:txBody>
        </p:sp>
        <p:sp>
          <p:nvSpPr>
            <p:cNvPr id="32" name="Oval 31">
              <a:extLst>
                <a:ext uri="{FF2B5EF4-FFF2-40B4-BE49-F238E27FC236}">
                  <a16:creationId xmlns:a16="http://schemas.microsoft.com/office/drawing/2014/main" id="{39164159-AF65-1141-AB85-1C3E4F4EF008}"/>
                </a:ext>
              </a:extLst>
            </p:cNvPr>
            <p:cNvSpPr/>
            <p:nvPr/>
          </p:nvSpPr>
          <p:spPr>
            <a:xfrm>
              <a:off x="7010400" y="2743200"/>
              <a:ext cx="457200" cy="457200"/>
            </a:xfrm>
            <a:prstGeom prst="ellipse">
              <a:avLst/>
            </a:prstGeom>
            <a:solidFill>
              <a:srgbClr val="FF000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sz="2400" b="1" dirty="0">
                  <a:solidFill>
                    <a:schemeClr val="bg1"/>
                  </a:solidFill>
                  <a:latin typeface="Arial" pitchFamily="34" charset="0"/>
                  <a:cs typeface="Arial" pitchFamily="34" charset="0"/>
                </a:rPr>
                <a:t>m</a:t>
              </a:r>
            </a:p>
          </p:txBody>
        </p:sp>
      </p:grpSp>
      <p:pic>
        <p:nvPicPr>
          <p:cNvPr id="4" name="Picture 3">
            <a:extLst>
              <a:ext uri="{FF2B5EF4-FFF2-40B4-BE49-F238E27FC236}">
                <a16:creationId xmlns:a16="http://schemas.microsoft.com/office/drawing/2014/main" id="{CF714CE2-A0B7-E54F-882D-9F5F686E07AB}"/>
              </a:ext>
            </a:extLst>
          </p:cNvPr>
          <p:cNvPicPr>
            <a:picLocks noChangeAspect="1"/>
          </p:cNvPicPr>
          <p:nvPr/>
        </p:nvPicPr>
        <p:blipFill>
          <a:blip r:embed="rId4"/>
          <a:stretch>
            <a:fillRect/>
          </a:stretch>
        </p:blipFill>
        <p:spPr>
          <a:xfrm>
            <a:off x="3204634" y="5876787"/>
            <a:ext cx="762000" cy="762000"/>
          </a:xfrm>
          <a:prstGeom prst="rect">
            <a:avLst/>
          </a:prstGeom>
        </p:spPr>
      </p:pic>
      <p:sp>
        <p:nvSpPr>
          <p:cNvPr id="7" name="TextBox 6">
            <a:extLst>
              <a:ext uri="{FF2B5EF4-FFF2-40B4-BE49-F238E27FC236}">
                <a16:creationId xmlns:a16="http://schemas.microsoft.com/office/drawing/2014/main" id="{05FDB8CB-703A-6B41-9DA8-B1B65DAC7DB0}"/>
              </a:ext>
            </a:extLst>
          </p:cNvPr>
          <p:cNvSpPr txBox="1"/>
          <p:nvPr/>
        </p:nvSpPr>
        <p:spPr>
          <a:xfrm>
            <a:off x="794940" y="4493029"/>
            <a:ext cx="875561" cy="461665"/>
          </a:xfrm>
          <a:prstGeom prst="rect">
            <a:avLst/>
          </a:prstGeom>
          <a:noFill/>
        </p:spPr>
        <p:txBody>
          <a:bodyPr wrap="none" rtlCol="0">
            <a:spAutoFit/>
          </a:bodyPr>
          <a:lstStyle/>
          <a:p>
            <a:r>
              <a:rPr lang="en-US" sz="2400" b="0" i="1" dirty="0">
                <a:solidFill>
                  <a:schemeClr val="accent2">
                    <a:lumMod val="50000"/>
                  </a:schemeClr>
                </a:solidFill>
              </a:rPr>
              <a:t>t = 0:</a:t>
            </a:r>
          </a:p>
        </p:txBody>
      </p:sp>
    </p:spTree>
    <p:extLst>
      <p:ext uri="{BB962C8B-B14F-4D97-AF65-F5344CB8AC3E}">
        <p14:creationId xmlns:p14="http://schemas.microsoft.com/office/powerpoint/2010/main" val="3945640503"/>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p:cNvCxnSpPr/>
          <p:nvPr/>
        </p:nvCxnSpPr>
        <p:spPr>
          <a:xfrm>
            <a:off x="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dk1"/>
          </a:lnRef>
          <a:fillRef idx="0">
            <a:schemeClr val="dk1"/>
          </a:fillRef>
          <a:effectRef idx="0">
            <a:schemeClr val="dk1"/>
          </a:effectRef>
          <a:fontRef idx="minor">
            <a:schemeClr val="tx1"/>
          </a:fontRef>
        </p:style>
      </p:cxnSp>
      <p:cxnSp>
        <p:nvCxnSpPr>
          <p:cNvPr id="2" name="Straight Connector 1"/>
          <p:cNvCxnSpPr/>
          <p:nvPr/>
        </p:nvCxnSpPr>
        <p:spPr>
          <a:xfrm>
            <a:off x="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6627" name="Rectangle 3"/>
              <p:cNvSpPr>
                <a:spLocks noGrp="1" noChangeArrowheads="1"/>
              </p:cNvSpPr>
              <p:nvPr>
                <p:ph idx="1"/>
              </p:nvPr>
            </p:nvSpPr>
            <p:spPr/>
            <p:txBody>
              <a:bodyPr/>
              <a:lstStyle/>
              <a:p>
                <a:r>
                  <a:rPr lang="en-US" dirty="0"/>
                  <a:t>Imagine a random web surfer:</a:t>
                </a:r>
              </a:p>
              <a:p>
                <a:pPr lvl="1"/>
                <a:r>
                  <a:rPr lang="en-US" dirty="0"/>
                  <a:t>At time </a:t>
                </a:r>
                <a14:m>
                  <m:oMath xmlns:m="http://schemas.openxmlformats.org/officeDocument/2006/math">
                    <m:r>
                      <a:rPr lang="en-US" dirty="0">
                        <a:latin typeface="Cambria Math" panose="02040503050406030204" pitchFamily="18" charset="0"/>
                      </a:rPr>
                      <m:t>𝒕</m:t>
                    </m:r>
                  </m:oMath>
                </a14:m>
                <a:r>
                  <a:rPr lang="en-US" dirty="0"/>
                  <a:t> = 0, surfer starts on a random page</a:t>
                </a:r>
              </a:p>
              <a:p>
                <a:pPr lvl="1"/>
                <a:r>
                  <a:rPr lang="en-US" dirty="0"/>
                  <a:t>At any time </a:t>
                </a:r>
                <a14:m>
                  <m:oMath xmlns:m="http://schemas.openxmlformats.org/officeDocument/2006/math">
                    <m:r>
                      <a:rPr lang="en-US" dirty="0">
                        <a:latin typeface="Cambria Math" panose="02040503050406030204" pitchFamily="18" charset="0"/>
                      </a:rPr>
                      <m:t>𝒕</m:t>
                    </m:r>
                  </m:oMath>
                </a14:m>
                <a:r>
                  <a:rPr lang="en-US" dirty="0"/>
                  <a:t>, surfer is on some page </a:t>
                </a:r>
                <a14:m>
                  <m:oMath xmlns:m="http://schemas.openxmlformats.org/officeDocument/2006/math">
                    <m:r>
                      <a:rPr lang="en-US" dirty="0">
                        <a:latin typeface="Cambria Math" panose="02040503050406030204" pitchFamily="18" charset="0"/>
                      </a:rPr>
                      <m:t>𝒊</m:t>
                    </m:r>
                  </m:oMath>
                </a14:m>
                <a:endParaRPr lang="en-US" dirty="0"/>
              </a:p>
              <a:p>
                <a:pPr lvl="1"/>
                <a:r>
                  <a:rPr lang="en-US" dirty="0"/>
                  <a:t>At time </a:t>
                </a:r>
                <a14:m>
                  <m:oMath xmlns:m="http://schemas.openxmlformats.org/officeDocument/2006/math">
                    <m:r>
                      <a:rPr lang="en-US" dirty="0">
                        <a:latin typeface="Cambria Math" panose="02040503050406030204" pitchFamily="18" charset="0"/>
                      </a:rPr>
                      <m:t>𝒕</m:t>
                    </m:r>
                    <m:r>
                      <a:rPr lang="en-US" dirty="0">
                        <a:latin typeface="Cambria Math" panose="02040503050406030204" pitchFamily="18" charset="0"/>
                      </a:rPr>
                      <m:t>+</m:t>
                    </m:r>
                    <m:r>
                      <a:rPr lang="en-US" dirty="0">
                        <a:latin typeface="Cambria Math" panose="02040503050406030204" pitchFamily="18" charset="0"/>
                      </a:rPr>
                      <m:t>𝟏</m:t>
                    </m:r>
                  </m:oMath>
                </a14:m>
                <a:r>
                  <a:rPr lang="en-US" dirty="0"/>
                  <a:t>, the surfer follows an out-link from </a:t>
                </a:r>
                <a14:m>
                  <m:oMath xmlns:m="http://schemas.openxmlformats.org/officeDocument/2006/math">
                    <m:r>
                      <a:rPr lang="en-US" dirty="0">
                        <a:latin typeface="Cambria Math" panose="02040503050406030204" pitchFamily="18" charset="0"/>
                      </a:rPr>
                      <m:t>𝒊</m:t>
                    </m:r>
                  </m:oMath>
                </a14:m>
                <a:r>
                  <a:rPr lang="en-US" dirty="0"/>
                  <a:t> uniformly at random</a:t>
                </a:r>
              </a:p>
              <a:p>
                <a:pPr lvl="1"/>
                <a:r>
                  <a:rPr lang="en-US" dirty="0"/>
                  <a:t>Process repeats indefinitely</a:t>
                </a:r>
              </a:p>
            </p:txBody>
          </p:sp>
        </mc:Choice>
        <mc:Fallback xmlns="">
          <p:sp>
            <p:nvSpPr>
              <p:cNvPr id="26627" name="Rectangle 3"/>
              <p:cNvSpPr>
                <a:spLocks noGrp="1" noRot="1" noChangeAspect="1" noMove="1" noResize="1" noEditPoints="1" noAdjustHandles="1" noChangeArrowheads="1" noChangeShapeType="1" noTextEdit="1"/>
              </p:cNvSpPr>
              <p:nvPr>
                <p:ph idx="1"/>
              </p:nvPr>
            </p:nvSpPr>
            <p:spPr>
              <a:blipFill>
                <a:blip r:embed="rId3"/>
                <a:stretch>
                  <a:fillRect l="-450" t="-995"/>
                </a:stretch>
              </a:blipFill>
            </p:spPr>
            <p:txBody>
              <a:bodyPr/>
              <a:lstStyle/>
              <a:p>
                <a:r>
                  <a:rPr lang="en-US">
                    <a:noFill/>
                  </a:rPr>
                  <a:t> </a:t>
                </a:r>
              </a:p>
            </p:txBody>
          </p:sp>
        </mc:Fallback>
      </mc:AlternateContent>
      <p:sp>
        <p:nvSpPr>
          <p:cNvPr id="26626" name="Rectangle 2"/>
          <p:cNvSpPr>
            <a:spLocks noGrp="1" noChangeArrowheads="1"/>
          </p:cNvSpPr>
          <p:nvPr>
            <p:ph type="title"/>
          </p:nvPr>
        </p:nvSpPr>
        <p:spPr/>
        <p:txBody>
          <a:bodyPr/>
          <a:lstStyle/>
          <a:p>
            <a:r>
              <a:rPr lang="en-US"/>
              <a:t>Random Walk Interpretation</a:t>
            </a:r>
            <a:endParaRPr lang="en-US" dirty="0"/>
          </a:p>
        </p:txBody>
      </p:sp>
      <p:sp>
        <p:nvSpPr>
          <p:cNvPr id="5" name="Slide Number Placeholder 4"/>
          <p:cNvSpPr>
            <a:spLocks noGrp="1"/>
          </p:cNvSpPr>
          <p:nvPr>
            <p:ph type="sldNum" sz="quarter" idx="10"/>
          </p:nvPr>
        </p:nvSpPr>
        <p:spPr/>
        <p:txBody>
          <a:bodyPr/>
          <a:lstStyle/>
          <a:p>
            <a:fld id="{12AA374B-8330-4BF2-88A5-5A2633069F38}" type="slidenum">
              <a:rPr lang="en-US" smtClean="0"/>
              <a:pPr/>
              <a:t>26</a:t>
            </a:fld>
            <a:endParaRPr lang="en-US"/>
          </a:p>
        </p:txBody>
      </p:sp>
      <p:sp>
        <p:nvSpPr>
          <p:cNvPr id="6" name="Footer Placeholder 5"/>
          <p:cNvSpPr>
            <a:spLocks noGrp="1"/>
          </p:cNvSpPr>
          <p:nvPr>
            <p:ph type="ftr" sz="quarter" idx="11"/>
          </p:nvPr>
        </p:nvSpPr>
        <p:spPr/>
        <p:txBody>
          <a:bodyPr/>
          <a:lstStyle/>
          <a:p>
            <a:pPr>
              <a:defRPr/>
            </a:pPr>
            <a:r>
              <a:rPr lang="nn-NO"/>
              <a:t>J. Leskovec, A. Rajaraman, J. Ullman: Mining of Massive Datasets, http://www.mmds.org</a:t>
            </a:r>
            <a:endParaRPr lang="en-US"/>
          </a:p>
        </p:txBody>
      </p:sp>
      <p:grpSp>
        <p:nvGrpSpPr>
          <p:cNvPr id="16" name="Group 20">
            <a:extLst>
              <a:ext uri="{FF2B5EF4-FFF2-40B4-BE49-F238E27FC236}">
                <a16:creationId xmlns:a16="http://schemas.microsoft.com/office/drawing/2014/main" id="{C086226F-F3A1-3043-B033-265AF8AC0286}"/>
              </a:ext>
            </a:extLst>
          </p:cNvPr>
          <p:cNvGrpSpPr/>
          <p:nvPr/>
        </p:nvGrpSpPr>
        <p:grpSpPr>
          <a:xfrm>
            <a:off x="2209800" y="4343400"/>
            <a:ext cx="1752600" cy="1371600"/>
            <a:chOff x="5715000" y="1828800"/>
            <a:chExt cx="1752600" cy="1371600"/>
          </a:xfrm>
        </p:grpSpPr>
        <p:cxnSp>
          <p:nvCxnSpPr>
            <p:cNvPr id="18" name="Straight Arrow Connector 17">
              <a:extLst>
                <a:ext uri="{FF2B5EF4-FFF2-40B4-BE49-F238E27FC236}">
                  <a16:creationId xmlns:a16="http://schemas.microsoft.com/office/drawing/2014/main" id="{535D557C-B17D-F34A-A468-1E9F2452F450}"/>
                </a:ext>
              </a:extLst>
            </p:cNvPr>
            <p:cNvCxnSpPr/>
            <p:nvPr/>
          </p:nvCxnSpPr>
          <p:spPr>
            <a:xfrm flipV="1">
              <a:off x="5804720" y="2254605"/>
              <a:ext cx="304800" cy="51491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26" name="Straight Arrow Connector 25">
              <a:extLst>
                <a:ext uri="{FF2B5EF4-FFF2-40B4-BE49-F238E27FC236}">
                  <a16:creationId xmlns:a16="http://schemas.microsoft.com/office/drawing/2014/main" id="{FB5D08EB-4EF6-AA40-B4E3-4284C71B1331}"/>
                </a:ext>
              </a:extLst>
            </p:cNvPr>
            <p:cNvCxnSpPr/>
            <p:nvPr/>
          </p:nvCxnSpPr>
          <p:spPr>
            <a:xfrm flipH="1">
              <a:off x="6057900" y="2194492"/>
              <a:ext cx="304800" cy="51491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27" name="Straight Arrow Connector 26">
              <a:extLst>
                <a:ext uri="{FF2B5EF4-FFF2-40B4-BE49-F238E27FC236}">
                  <a16:creationId xmlns:a16="http://schemas.microsoft.com/office/drawing/2014/main" id="{28247D42-7407-B54A-A532-466E0C6B7EA5}"/>
                </a:ext>
              </a:extLst>
            </p:cNvPr>
            <p:cNvCxnSpPr/>
            <p:nvPr/>
          </p:nvCxnSpPr>
          <p:spPr>
            <a:xfrm>
              <a:off x="6037509" y="2801691"/>
              <a:ext cx="972110" cy="7620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28" name="Straight Arrow Connector 27">
              <a:extLst>
                <a:ext uri="{FF2B5EF4-FFF2-40B4-BE49-F238E27FC236}">
                  <a16:creationId xmlns:a16="http://schemas.microsoft.com/office/drawing/2014/main" id="{0EEAFB77-A04B-3E4F-B6BB-90474CD4C199}"/>
                </a:ext>
              </a:extLst>
            </p:cNvPr>
            <p:cNvCxnSpPr/>
            <p:nvPr/>
          </p:nvCxnSpPr>
          <p:spPr>
            <a:xfrm flipH="1" flipV="1">
              <a:off x="6139113" y="2981042"/>
              <a:ext cx="972110" cy="76200"/>
            </a:xfrm>
            <a:prstGeom prst="straightConnector1">
              <a:avLst/>
            </a:prstGeom>
            <a:ln w="28575">
              <a:solidFill>
                <a:schemeClr val="accent2">
                  <a:lumMod val="50000"/>
                </a:schemeClr>
              </a:solidFill>
              <a:tailEnd type="arrow"/>
            </a:ln>
          </p:spPr>
          <p:style>
            <a:lnRef idx="1">
              <a:schemeClr val="dk1"/>
            </a:lnRef>
            <a:fillRef idx="0">
              <a:schemeClr val="dk1"/>
            </a:fillRef>
            <a:effectRef idx="0">
              <a:schemeClr val="dk1"/>
            </a:effectRef>
            <a:fontRef idx="minor">
              <a:schemeClr val="tx1"/>
            </a:fontRef>
          </p:style>
        </p:cxnSp>
        <p:cxnSp>
          <p:nvCxnSpPr>
            <p:cNvPr id="29" name="Curved Connector 28">
              <a:extLst>
                <a:ext uri="{FF2B5EF4-FFF2-40B4-BE49-F238E27FC236}">
                  <a16:creationId xmlns:a16="http://schemas.microsoft.com/office/drawing/2014/main" id="{8E93C2B3-934E-7644-936B-B2396B62EDC8}"/>
                </a:ext>
              </a:extLst>
            </p:cNvPr>
            <p:cNvCxnSpPr>
              <a:stCxn id="30" idx="6"/>
              <a:endCxn id="30" idx="0"/>
            </p:cNvCxnSpPr>
            <p:nvPr/>
          </p:nvCxnSpPr>
          <p:spPr>
            <a:xfrm flipH="1" flipV="1">
              <a:off x="6248400" y="1828800"/>
              <a:ext cx="228600" cy="228600"/>
            </a:xfrm>
            <a:prstGeom prst="curvedConnector4">
              <a:avLst>
                <a:gd name="adj1" fmla="val -100000"/>
                <a:gd name="adj2" fmla="val 200000"/>
              </a:avLst>
            </a:prstGeom>
            <a:ln w="28575">
              <a:tailEnd type="arrow"/>
            </a:ln>
          </p:spPr>
          <p:style>
            <a:lnRef idx="1">
              <a:schemeClr val="dk1"/>
            </a:lnRef>
            <a:fillRef idx="0">
              <a:schemeClr val="dk1"/>
            </a:fillRef>
            <a:effectRef idx="0">
              <a:schemeClr val="dk1"/>
            </a:effectRef>
            <a:fontRef idx="minor">
              <a:schemeClr val="tx1"/>
            </a:fontRef>
          </p:style>
        </p:cxnSp>
        <p:sp>
          <p:nvSpPr>
            <p:cNvPr id="30" name="Oval 29">
              <a:extLst>
                <a:ext uri="{FF2B5EF4-FFF2-40B4-BE49-F238E27FC236}">
                  <a16:creationId xmlns:a16="http://schemas.microsoft.com/office/drawing/2014/main" id="{21DB2EAD-AEC4-9E48-8945-0304895007EA}"/>
                </a:ext>
              </a:extLst>
            </p:cNvPr>
            <p:cNvSpPr/>
            <p:nvPr/>
          </p:nvSpPr>
          <p:spPr>
            <a:xfrm>
              <a:off x="6019800" y="1828800"/>
              <a:ext cx="457200" cy="457200"/>
            </a:xfrm>
            <a:prstGeom prst="ellipse">
              <a:avLst/>
            </a:prstGeom>
            <a:solidFill>
              <a:srgbClr val="FF000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sz="2400" b="1" dirty="0">
                  <a:solidFill>
                    <a:schemeClr val="bg1"/>
                  </a:solidFill>
                  <a:latin typeface="Arial" pitchFamily="34" charset="0"/>
                  <a:cs typeface="Arial" pitchFamily="34" charset="0"/>
                </a:rPr>
                <a:t>y</a:t>
              </a:r>
            </a:p>
          </p:txBody>
        </p:sp>
        <p:sp>
          <p:nvSpPr>
            <p:cNvPr id="31" name="Oval 30">
              <a:extLst>
                <a:ext uri="{FF2B5EF4-FFF2-40B4-BE49-F238E27FC236}">
                  <a16:creationId xmlns:a16="http://schemas.microsoft.com/office/drawing/2014/main" id="{A233735C-D14A-A947-9037-F9BBA1667122}"/>
                </a:ext>
              </a:extLst>
            </p:cNvPr>
            <p:cNvSpPr/>
            <p:nvPr/>
          </p:nvSpPr>
          <p:spPr>
            <a:xfrm>
              <a:off x="5715000" y="2667000"/>
              <a:ext cx="457200" cy="457200"/>
            </a:xfrm>
            <a:prstGeom prst="ellipse">
              <a:avLst/>
            </a:prstGeom>
            <a:solidFill>
              <a:srgbClr val="FF000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sz="2400" b="1" dirty="0">
                  <a:solidFill>
                    <a:schemeClr val="bg1"/>
                  </a:solidFill>
                  <a:latin typeface="Arial" pitchFamily="34" charset="0"/>
                  <a:cs typeface="Arial" pitchFamily="34" charset="0"/>
                </a:rPr>
                <a:t>a</a:t>
              </a:r>
            </a:p>
          </p:txBody>
        </p:sp>
        <p:sp>
          <p:nvSpPr>
            <p:cNvPr id="32" name="Oval 31">
              <a:extLst>
                <a:ext uri="{FF2B5EF4-FFF2-40B4-BE49-F238E27FC236}">
                  <a16:creationId xmlns:a16="http://schemas.microsoft.com/office/drawing/2014/main" id="{39164159-AF65-1141-AB85-1C3E4F4EF008}"/>
                </a:ext>
              </a:extLst>
            </p:cNvPr>
            <p:cNvSpPr/>
            <p:nvPr/>
          </p:nvSpPr>
          <p:spPr>
            <a:xfrm>
              <a:off x="7010400" y="2743200"/>
              <a:ext cx="457200" cy="457200"/>
            </a:xfrm>
            <a:prstGeom prst="ellipse">
              <a:avLst/>
            </a:prstGeom>
            <a:solidFill>
              <a:srgbClr val="FF000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sz="2400" b="1" dirty="0">
                  <a:solidFill>
                    <a:schemeClr val="bg1"/>
                  </a:solidFill>
                  <a:latin typeface="Arial" pitchFamily="34" charset="0"/>
                  <a:cs typeface="Arial" pitchFamily="34" charset="0"/>
                </a:rPr>
                <a:t>m</a:t>
              </a:r>
            </a:p>
          </p:txBody>
        </p:sp>
      </p:grpSp>
      <p:pic>
        <p:nvPicPr>
          <p:cNvPr id="4" name="Picture 3">
            <a:extLst>
              <a:ext uri="{FF2B5EF4-FFF2-40B4-BE49-F238E27FC236}">
                <a16:creationId xmlns:a16="http://schemas.microsoft.com/office/drawing/2014/main" id="{CF714CE2-A0B7-E54F-882D-9F5F686E07AB}"/>
              </a:ext>
            </a:extLst>
          </p:cNvPr>
          <p:cNvPicPr>
            <a:picLocks noChangeAspect="1"/>
          </p:cNvPicPr>
          <p:nvPr/>
        </p:nvPicPr>
        <p:blipFill>
          <a:blip r:embed="rId4"/>
          <a:stretch>
            <a:fillRect/>
          </a:stretch>
        </p:blipFill>
        <p:spPr>
          <a:xfrm>
            <a:off x="1438946" y="5407308"/>
            <a:ext cx="762000" cy="762000"/>
          </a:xfrm>
          <a:prstGeom prst="rect">
            <a:avLst/>
          </a:prstGeom>
        </p:spPr>
      </p:pic>
      <p:sp>
        <p:nvSpPr>
          <p:cNvPr id="7" name="TextBox 6">
            <a:extLst>
              <a:ext uri="{FF2B5EF4-FFF2-40B4-BE49-F238E27FC236}">
                <a16:creationId xmlns:a16="http://schemas.microsoft.com/office/drawing/2014/main" id="{05FDB8CB-703A-6B41-9DA8-B1B65DAC7DB0}"/>
              </a:ext>
            </a:extLst>
          </p:cNvPr>
          <p:cNvSpPr txBox="1"/>
          <p:nvPr/>
        </p:nvSpPr>
        <p:spPr>
          <a:xfrm>
            <a:off x="794940" y="4493029"/>
            <a:ext cx="875561" cy="461665"/>
          </a:xfrm>
          <a:prstGeom prst="rect">
            <a:avLst/>
          </a:prstGeom>
          <a:noFill/>
        </p:spPr>
        <p:txBody>
          <a:bodyPr wrap="none" rtlCol="0">
            <a:spAutoFit/>
          </a:bodyPr>
          <a:lstStyle/>
          <a:p>
            <a:r>
              <a:rPr lang="en-US" sz="2400" b="0" i="1" dirty="0">
                <a:solidFill>
                  <a:schemeClr val="accent2">
                    <a:lumMod val="50000"/>
                  </a:schemeClr>
                </a:solidFill>
              </a:rPr>
              <a:t>t = 1:</a:t>
            </a:r>
          </a:p>
        </p:txBody>
      </p:sp>
    </p:spTree>
    <p:extLst>
      <p:ext uri="{BB962C8B-B14F-4D97-AF65-F5344CB8AC3E}">
        <p14:creationId xmlns:p14="http://schemas.microsoft.com/office/powerpoint/2010/main" val="1749509719"/>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p:cNvCxnSpPr/>
          <p:nvPr/>
        </p:nvCxnSpPr>
        <p:spPr>
          <a:xfrm>
            <a:off x="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dk1"/>
          </a:lnRef>
          <a:fillRef idx="0">
            <a:schemeClr val="dk1"/>
          </a:fillRef>
          <a:effectRef idx="0">
            <a:schemeClr val="dk1"/>
          </a:effectRef>
          <a:fontRef idx="minor">
            <a:schemeClr val="tx1"/>
          </a:fontRef>
        </p:style>
      </p:cxnSp>
      <p:cxnSp>
        <p:nvCxnSpPr>
          <p:cNvPr id="2" name="Straight Connector 1"/>
          <p:cNvCxnSpPr/>
          <p:nvPr/>
        </p:nvCxnSpPr>
        <p:spPr>
          <a:xfrm>
            <a:off x="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6627" name="Rectangle 3"/>
              <p:cNvSpPr>
                <a:spLocks noGrp="1" noChangeArrowheads="1"/>
              </p:cNvSpPr>
              <p:nvPr>
                <p:ph idx="1"/>
              </p:nvPr>
            </p:nvSpPr>
            <p:spPr/>
            <p:txBody>
              <a:bodyPr/>
              <a:lstStyle/>
              <a:p>
                <a:r>
                  <a:rPr lang="en-US" dirty="0"/>
                  <a:t>Imagine a random web surfer:</a:t>
                </a:r>
              </a:p>
              <a:p>
                <a:pPr lvl="1"/>
                <a:r>
                  <a:rPr lang="en-US" dirty="0"/>
                  <a:t>At time </a:t>
                </a:r>
                <a14:m>
                  <m:oMath xmlns:m="http://schemas.openxmlformats.org/officeDocument/2006/math">
                    <m:r>
                      <a:rPr lang="en-US" dirty="0">
                        <a:latin typeface="Cambria Math" panose="02040503050406030204" pitchFamily="18" charset="0"/>
                      </a:rPr>
                      <m:t>𝒕</m:t>
                    </m:r>
                  </m:oMath>
                </a14:m>
                <a:r>
                  <a:rPr lang="en-US" dirty="0"/>
                  <a:t> = 0, surfer starts on a random page</a:t>
                </a:r>
              </a:p>
              <a:p>
                <a:pPr lvl="1"/>
                <a:r>
                  <a:rPr lang="en-US" dirty="0"/>
                  <a:t>At any time </a:t>
                </a:r>
                <a14:m>
                  <m:oMath xmlns:m="http://schemas.openxmlformats.org/officeDocument/2006/math">
                    <m:r>
                      <a:rPr lang="en-US" dirty="0">
                        <a:latin typeface="Cambria Math" panose="02040503050406030204" pitchFamily="18" charset="0"/>
                      </a:rPr>
                      <m:t>𝒕</m:t>
                    </m:r>
                  </m:oMath>
                </a14:m>
                <a:r>
                  <a:rPr lang="en-US" dirty="0"/>
                  <a:t>, surfer is on some page </a:t>
                </a:r>
                <a14:m>
                  <m:oMath xmlns:m="http://schemas.openxmlformats.org/officeDocument/2006/math">
                    <m:r>
                      <a:rPr lang="en-US" dirty="0">
                        <a:latin typeface="Cambria Math" panose="02040503050406030204" pitchFamily="18" charset="0"/>
                      </a:rPr>
                      <m:t>𝒊</m:t>
                    </m:r>
                  </m:oMath>
                </a14:m>
                <a:endParaRPr lang="en-US" dirty="0"/>
              </a:p>
              <a:p>
                <a:pPr lvl="1"/>
                <a:r>
                  <a:rPr lang="en-US" dirty="0"/>
                  <a:t>At time </a:t>
                </a:r>
                <a14:m>
                  <m:oMath xmlns:m="http://schemas.openxmlformats.org/officeDocument/2006/math">
                    <m:r>
                      <a:rPr lang="en-US" dirty="0">
                        <a:latin typeface="Cambria Math" panose="02040503050406030204" pitchFamily="18" charset="0"/>
                      </a:rPr>
                      <m:t>𝒕</m:t>
                    </m:r>
                    <m:r>
                      <a:rPr lang="en-US" dirty="0">
                        <a:latin typeface="Cambria Math" panose="02040503050406030204" pitchFamily="18" charset="0"/>
                      </a:rPr>
                      <m:t>+</m:t>
                    </m:r>
                    <m:r>
                      <a:rPr lang="en-US" dirty="0">
                        <a:latin typeface="Cambria Math" panose="02040503050406030204" pitchFamily="18" charset="0"/>
                      </a:rPr>
                      <m:t>𝟏</m:t>
                    </m:r>
                  </m:oMath>
                </a14:m>
                <a:r>
                  <a:rPr lang="en-US" dirty="0"/>
                  <a:t>, the surfer follows an out-link from </a:t>
                </a:r>
                <a14:m>
                  <m:oMath xmlns:m="http://schemas.openxmlformats.org/officeDocument/2006/math">
                    <m:r>
                      <a:rPr lang="en-US" dirty="0">
                        <a:latin typeface="Cambria Math" panose="02040503050406030204" pitchFamily="18" charset="0"/>
                      </a:rPr>
                      <m:t>𝒊</m:t>
                    </m:r>
                  </m:oMath>
                </a14:m>
                <a:r>
                  <a:rPr lang="en-US" dirty="0"/>
                  <a:t> uniformly at random</a:t>
                </a:r>
              </a:p>
              <a:p>
                <a:pPr lvl="1"/>
                <a:r>
                  <a:rPr lang="en-US" dirty="0"/>
                  <a:t>Process repeats indefinitely</a:t>
                </a:r>
              </a:p>
            </p:txBody>
          </p:sp>
        </mc:Choice>
        <mc:Fallback xmlns="">
          <p:sp>
            <p:nvSpPr>
              <p:cNvPr id="26627" name="Rectangle 3"/>
              <p:cNvSpPr>
                <a:spLocks noGrp="1" noRot="1" noChangeAspect="1" noMove="1" noResize="1" noEditPoints="1" noAdjustHandles="1" noChangeArrowheads="1" noChangeShapeType="1" noTextEdit="1"/>
              </p:cNvSpPr>
              <p:nvPr>
                <p:ph idx="1"/>
              </p:nvPr>
            </p:nvSpPr>
            <p:spPr>
              <a:blipFill>
                <a:blip r:embed="rId3"/>
                <a:stretch>
                  <a:fillRect l="-450" t="-995"/>
                </a:stretch>
              </a:blipFill>
            </p:spPr>
            <p:txBody>
              <a:bodyPr/>
              <a:lstStyle/>
              <a:p>
                <a:r>
                  <a:rPr lang="en-US">
                    <a:noFill/>
                  </a:rPr>
                  <a:t> </a:t>
                </a:r>
              </a:p>
            </p:txBody>
          </p:sp>
        </mc:Fallback>
      </mc:AlternateContent>
      <p:sp>
        <p:nvSpPr>
          <p:cNvPr id="26626" name="Rectangle 2"/>
          <p:cNvSpPr>
            <a:spLocks noGrp="1" noChangeArrowheads="1"/>
          </p:cNvSpPr>
          <p:nvPr>
            <p:ph type="title"/>
          </p:nvPr>
        </p:nvSpPr>
        <p:spPr/>
        <p:txBody>
          <a:bodyPr/>
          <a:lstStyle/>
          <a:p>
            <a:r>
              <a:rPr lang="en-US"/>
              <a:t>Random Walk Interpretation</a:t>
            </a:r>
            <a:endParaRPr lang="en-US" dirty="0"/>
          </a:p>
        </p:txBody>
      </p:sp>
      <p:sp>
        <p:nvSpPr>
          <p:cNvPr id="5" name="Slide Number Placeholder 4"/>
          <p:cNvSpPr>
            <a:spLocks noGrp="1"/>
          </p:cNvSpPr>
          <p:nvPr>
            <p:ph type="sldNum" sz="quarter" idx="10"/>
          </p:nvPr>
        </p:nvSpPr>
        <p:spPr/>
        <p:txBody>
          <a:bodyPr/>
          <a:lstStyle/>
          <a:p>
            <a:fld id="{12AA374B-8330-4BF2-88A5-5A2633069F38}" type="slidenum">
              <a:rPr lang="en-US" smtClean="0"/>
              <a:pPr/>
              <a:t>27</a:t>
            </a:fld>
            <a:endParaRPr lang="en-US"/>
          </a:p>
        </p:txBody>
      </p:sp>
      <p:sp>
        <p:nvSpPr>
          <p:cNvPr id="6" name="Footer Placeholder 5"/>
          <p:cNvSpPr>
            <a:spLocks noGrp="1"/>
          </p:cNvSpPr>
          <p:nvPr>
            <p:ph type="ftr" sz="quarter" idx="11"/>
          </p:nvPr>
        </p:nvSpPr>
        <p:spPr/>
        <p:txBody>
          <a:bodyPr/>
          <a:lstStyle/>
          <a:p>
            <a:pPr>
              <a:defRPr/>
            </a:pPr>
            <a:r>
              <a:rPr lang="nn-NO"/>
              <a:t>J. Leskovec, A. Rajaraman, J. Ullman: Mining of Massive Datasets, http://www.mmds.org</a:t>
            </a:r>
            <a:endParaRPr lang="en-US"/>
          </a:p>
        </p:txBody>
      </p:sp>
      <p:grpSp>
        <p:nvGrpSpPr>
          <p:cNvPr id="16" name="Group 20">
            <a:extLst>
              <a:ext uri="{FF2B5EF4-FFF2-40B4-BE49-F238E27FC236}">
                <a16:creationId xmlns:a16="http://schemas.microsoft.com/office/drawing/2014/main" id="{C086226F-F3A1-3043-B033-265AF8AC0286}"/>
              </a:ext>
            </a:extLst>
          </p:cNvPr>
          <p:cNvGrpSpPr/>
          <p:nvPr/>
        </p:nvGrpSpPr>
        <p:grpSpPr>
          <a:xfrm>
            <a:off x="2209800" y="4343400"/>
            <a:ext cx="1752600" cy="1371600"/>
            <a:chOff x="5715000" y="1828800"/>
            <a:chExt cx="1752600" cy="1371600"/>
          </a:xfrm>
        </p:grpSpPr>
        <p:cxnSp>
          <p:nvCxnSpPr>
            <p:cNvPr id="18" name="Straight Arrow Connector 17">
              <a:extLst>
                <a:ext uri="{FF2B5EF4-FFF2-40B4-BE49-F238E27FC236}">
                  <a16:creationId xmlns:a16="http://schemas.microsoft.com/office/drawing/2014/main" id="{535D557C-B17D-F34A-A468-1E9F2452F450}"/>
                </a:ext>
              </a:extLst>
            </p:cNvPr>
            <p:cNvCxnSpPr/>
            <p:nvPr/>
          </p:nvCxnSpPr>
          <p:spPr>
            <a:xfrm flipV="1">
              <a:off x="5804720" y="2254605"/>
              <a:ext cx="304800" cy="514910"/>
            </a:xfrm>
            <a:prstGeom prst="straightConnector1">
              <a:avLst/>
            </a:prstGeom>
            <a:ln w="28575">
              <a:solidFill>
                <a:schemeClr val="accent2">
                  <a:lumMod val="50000"/>
                </a:schemeClr>
              </a:solidFill>
              <a:tailEnd type="arrow"/>
            </a:ln>
          </p:spPr>
          <p:style>
            <a:lnRef idx="1">
              <a:schemeClr val="dk1"/>
            </a:lnRef>
            <a:fillRef idx="0">
              <a:schemeClr val="dk1"/>
            </a:fillRef>
            <a:effectRef idx="0">
              <a:schemeClr val="dk1"/>
            </a:effectRef>
            <a:fontRef idx="minor">
              <a:schemeClr val="tx1"/>
            </a:fontRef>
          </p:style>
        </p:cxnSp>
        <p:cxnSp>
          <p:nvCxnSpPr>
            <p:cNvPr id="26" name="Straight Arrow Connector 25">
              <a:extLst>
                <a:ext uri="{FF2B5EF4-FFF2-40B4-BE49-F238E27FC236}">
                  <a16:creationId xmlns:a16="http://schemas.microsoft.com/office/drawing/2014/main" id="{FB5D08EB-4EF6-AA40-B4E3-4284C71B1331}"/>
                </a:ext>
              </a:extLst>
            </p:cNvPr>
            <p:cNvCxnSpPr/>
            <p:nvPr/>
          </p:nvCxnSpPr>
          <p:spPr>
            <a:xfrm flipH="1">
              <a:off x="6057900" y="2194492"/>
              <a:ext cx="304800" cy="51491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27" name="Straight Arrow Connector 26">
              <a:extLst>
                <a:ext uri="{FF2B5EF4-FFF2-40B4-BE49-F238E27FC236}">
                  <a16:creationId xmlns:a16="http://schemas.microsoft.com/office/drawing/2014/main" id="{28247D42-7407-B54A-A532-466E0C6B7EA5}"/>
                </a:ext>
              </a:extLst>
            </p:cNvPr>
            <p:cNvCxnSpPr/>
            <p:nvPr/>
          </p:nvCxnSpPr>
          <p:spPr>
            <a:xfrm>
              <a:off x="6037509" y="2801691"/>
              <a:ext cx="972110" cy="7620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28" name="Straight Arrow Connector 27">
              <a:extLst>
                <a:ext uri="{FF2B5EF4-FFF2-40B4-BE49-F238E27FC236}">
                  <a16:creationId xmlns:a16="http://schemas.microsoft.com/office/drawing/2014/main" id="{0EEAFB77-A04B-3E4F-B6BB-90474CD4C199}"/>
                </a:ext>
              </a:extLst>
            </p:cNvPr>
            <p:cNvCxnSpPr/>
            <p:nvPr/>
          </p:nvCxnSpPr>
          <p:spPr>
            <a:xfrm flipH="1" flipV="1">
              <a:off x="6139113" y="2981042"/>
              <a:ext cx="972110" cy="7620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29" name="Curved Connector 28">
              <a:extLst>
                <a:ext uri="{FF2B5EF4-FFF2-40B4-BE49-F238E27FC236}">
                  <a16:creationId xmlns:a16="http://schemas.microsoft.com/office/drawing/2014/main" id="{8E93C2B3-934E-7644-936B-B2396B62EDC8}"/>
                </a:ext>
              </a:extLst>
            </p:cNvPr>
            <p:cNvCxnSpPr>
              <a:stCxn id="30" idx="6"/>
              <a:endCxn id="30" idx="0"/>
            </p:cNvCxnSpPr>
            <p:nvPr/>
          </p:nvCxnSpPr>
          <p:spPr>
            <a:xfrm flipH="1" flipV="1">
              <a:off x="6248400" y="1828800"/>
              <a:ext cx="228600" cy="228600"/>
            </a:xfrm>
            <a:prstGeom prst="curvedConnector4">
              <a:avLst>
                <a:gd name="adj1" fmla="val -100000"/>
                <a:gd name="adj2" fmla="val 200000"/>
              </a:avLst>
            </a:prstGeom>
            <a:ln w="28575">
              <a:tailEnd type="arrow"/>
            </a:ln>
          </p:spPr>
          <p:style>
            <a:lnRef idx="1">
              <a:schemeClr val="dk1"/>
            </a:lnRef>
            <a:fillRef idx="0">
              <a:schemeClr val="dk1"/>
            </a:fillRef>
            <a:effectRef idx="0">
              <a:schemeClr val="dk1"/>
            </a:effectRef>
            <a:fontRef idx="minor">
              <a:schemeClr val="tx1"/>
            </a:fontRef>
          </p:style>
        </p:cxnSp>
        <p:sp>
          <p:nvSpPr>
            <p:cNvPr id="30" name="Oval 29">
              <a:extLst>
                <a:ext uri="{FF2B5EF4-FFF2-40B4-BE49-F238E27FC236}">
                  <a16:creationId xmlns:a16="http://schemas.microsoft.com/office/drawing/2014/main" id="{21DB2EAD-AEC4-9E48-8945-0304895007EA}"/>
                </a:ext>
              </a:extLst>
            </p:cNvPr>
            <p:cNvSpPr/>
            <p:nvPr/>
          </p:nvSpPr>
          <p:spPr>
            <a:xfrm>
              <a:off x="6019800" y="1828800"/>
              <a:ext cx="457200" cy="457200"/>
            </a:xfrm>
            <a:prstGeom prst="ellipse">
              <a:avLst/>
            </a:prstGeom>
            <a:solidFill>
              <a:srgbClr val="FF000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sz="2400" b="1" dirty="0">
                  <a:solidFill>
                    <a:schemeClr val="bg1"/>
                  </a:solidFill>
                  <a:latin typeface="Arial" pitchFamily="34" charset="0"/>
                  <a:cs typeface="Arial" pitchFamily="34" charset="0"/>
                </a:rPr>
                <a:t>y</a:t>
              </a:r>
            </a:p>
          </p:txBody>
        </p:sp>
        <p:sp>
          <p:nvSpPr>
            <p:cNvPr id="31" name="Oval 30">
              <a:extLst>
                <a:ext uri="{FF2B5EF4-FFF2-40B4-BE49-F238E27FC236}">
                  <a16:creationId xmlns:a16="http://schemas.microsoft.com/office/drawing/2014/main" id="{A233735C-D14A-A947-9037-F9BBA1667122}"/>
                </a:ext>
              </a:extLst>
            </p:cNvPr>
            <p:cNvSpPr/>
            <p:nvPr/>
          </p:nvSpPr>
          <p:spPr>
            <a:xfrm>
              <a:off x="5715000" y="2667000"/>
              <a:ext cx="457200" cy="457200"/>
            </a:xfrm>
            <a:prstGeom prst="ellipse">
              <a:avLst/>
            </a:prstGeom>
            <a:solidFill>
              <a:srgbClr val="FF000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sz="2400" b="1" dirty="0">
                  <a:solidFill>
                    <a:schemeClr val="bg1"/>
                  </a:solidFill>
                  <a:latin typeface="Arial" pitchFamily="34" charset="0"/>
                  <a:cs typeface="Arial" pitchFamily="34" charset="0"/>
                </a:rPr>
                <a:t>a</a:t>
              </a:r>
            </a:p>
          </p:txBody>
        </p:sp>
        <p:sp>
          <p:nvSpPr>
            <p:cNvPr id="32" name="Oval 31">
              <a:extLst>
                <a:ext uri="{FF2B5EF4-FFF2-40B4-BE49-F238E27FC236}">
                  <a16:creationId xmlns:a16="http://schemas.microsoft.com/office/drawing/2014/main" id="{39164159-AF65-1141-AB85-1C3E4F4EF008}"/>
                </a:ext>
              </a:extLst>
            </p:cNvPr>
            <p:cNvSpPr/>
            <p:nvPr/>
          </p:nvSpPr>
          <p:spPr>
            <a:xfrm>
              <a:off x="7010400" y="2743200"/>
              <a:ext cx="457200" cy="457200"/>
            </a:xfrm>
            <a:prstGeom prst="ellipse">
              <a:avLst/>
            </a:prstGeom>
            <a:solidFill>
              <a:srgbClr val="FF000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sz="2400" b="1" dirty="0">
                  <a:solidFill>
                    <a:schemeClr val="bg1"/>
                  </a:solidFill>
                  <a:latin typeface="Arial" pitchFamily="34" charset="0"/>
                  <a:cs typeface="Arial" pitchFamily="34" charset="0"/>
                </a:rPr>
                <a:t>m</a:t>
              </a:r>
            </a:p>
          </p:txBody>
        </p:sp>
      </p:grpSp>
      <p:pic>
        <p:nvPicPr>
          <p:cNvPr id="4" name="Picture 3">
            <a:extLst>
              <a:ext uri="{FF2B5EF4-FFF2-40B4-BE49-F238E27FC236}">
                <a16:creationId xmlns:a16="http://schemas.microsoft.com/office/drawing/2014/main" id="{CF714CE2-A0B7-E54F-882D-9F5F686E07AB}"/>
              </a:ext>
            </a:extLst>
          </p:cNvPr>
          <p:cNvPicPr>
            <a:picLocks noChangeAspect="1"/>
          </p:cNvPicPr>
          <p:nvPr/>
        </p:nvPicPr>
        <p:blipFill>
          <a:blip r:embed="rId4"/>
          <a:stretch>
            <a:fillRect/>
          </a:stretch>
        </p:blipFill>
        <p:spPr>
          <a:xfrm>
            <a:off x="1943100" y="3553883"/>
            <a:ext cx="762000" cy="762000"/>
          </a:xfrm>
          <a:prstGeom prst="rect">
            <a:avLst/>
          </a:prstGeom>
        </p:spPr>
      </p:pic>
      <p:sp>
        <p:nvSpPr>
          <p:cNvPr id="7" name="TextBox 6">
            <a:extLst>
              <a:ext uri="{FF2B5EF4-FFF2-40B4-BE49-F238E27FC236}">
                <a16:creationId xmlns:a16="http://schemas.microsoft.com/office/drawing/2014/main" id="{05FDB8CB-703A-6B41-9DA8-B1B65DAC7DB0}"/>
              </a:ext>
            </a:extLst>
          </p:cNvPr>
          <p:cNvSpPr txBox="1"/>
          <p:nvPr/>
        </p:nvSpPr>
        <p:spPr>
          <a:xfrm>
            <a:off x="794940" y="4493029"/>
            <a:ext cx="875561" cy="461665"/>
          </a:xfrm>
          <a:prstGeom prst="rect">
            <a:avLst/>
          </a:prstGeom>
          <a:noFill/>
        </p:spPr>
        <p:txBody>
          <a:bodyPr wrap="none" rtlCol="0">
            <a:spAutoFit/>
          </a:bodyPr>
          <a:lstStyle/>
          <a:p>
            <a:r>
              <a:rPr lang="en-US" sz="2400" b="0" i="1" dirty="0">
                <a:solidFill>
                  <a:schemeClr val="accent2">
                    <a:lumMod val="50000"/>
                  </a:schemeClr>
                </a:solidFill>
              </a:rPr>
              <a:t>t = 2:</a:t>
            </a:r>
          </a:p>
        </p:txBody>
      </p:sp>
    </p:spTree>
    <p:extLst>
      <p:ext uri="{BB962C8B-B14F-4D97-AF65-F5344CB8AC3E}">
        <p14:creationId xmlns:p14="http://schemas.microsoft.com/office/powerpoint/2010/main" val="3045953599"/>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p:cNvCxnSpPr/>
          <p:nvPr/>
        </p:nvCxnSpPr>
        <p:spPr>
          <a:xfrm>
            <a:off x="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dk1"/>
          </a:lnRef>
          <a:fillRef idx="0">
            <a:schemeClr val="dk1"/>
          </a:fillRef>
          <a:effectRef idx="0">
            <a:schemeClr val="dk1"/>
          </a:effectRef>
          <a:fontRef idx="minor">
            <a:schemeClr val="tx1"/>
          </a:fontRef>
        </p:style>
      </p:cxnSp>
      <p:cxnSp>
        <p:nvCxnSpPr>
          <p:cNvPr id="2" name="Straight Connector 1"/>
          <p:cNvCxnSpPr/>
          <p:nvPr/>
        </p:nvCxnSpPr>
        <p:spPr>
          <a:xfrm>
            <a:off x="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6627" name="Rectangle 3"/>
              <p:cNvSpPr>
                <a:spLocks noGrp="1" noChangeArrowheads="1"/>
              </p:cNvSpPr>
              <p:nvPr>
                <p:ph idx="1"/>
              </p:nvPr>
            </p:nvSpPr>
            <p:spPr/>
            <p:txBody>
              <a:bodyPr/>
              <a:lstStyle/>
              <a:p>
                <a:r>
                  <a:rPr lang="en-US" dirty="0"/>
                  <a:t>Imagine a random web surfer:</a:t>
                </a:r>
              </a:p>
              <a:p>
                <a:pPr lvl="1"/>
                <a:r>
                  <a:rPr lang="en-US" dirty="0"/>
                  <a:t>At time </a:t>
                </a:r>
                <a14:m>
                  <m:oMath xmlns:m="http://schemas.openxmlformats.org/officeDocument/2006/math">
                    <m:r>
                      <a:rPr lang="en-US" dirty="0">
                        <a:latin typeface="Cambria Math" panose="02040503050406030204" pitchFamily="18" charset="0"/>
                      </a:rPr>
                      <m:t>𝒕</m:t>
                    </m:r>
                  </m:oMath>
                </a14:m>
                <a:r>
                  <a:rPr lang="en-US" dirty="0"/>
                  <a:t> = 0, surfer starts on a random page</a:t>
                </a:r>
              </a:p>
              <a:p>
                <a:pPr lvl="1"/>
                <a:r>
                  <a:rPr lang="en-US" dirty="0"/>
                  <a:t>At any time </a:t>
                </a:r>
                <a14:m>
                  <m:oMath xmlns:m="http://schemas.openxmlformats.org/officeDocument/2006/math">
                    <m:r>
                      <a:rPr lang="en-US" dirty="0">
                        <a:latin typeface="Cambria Math" panose="02040503050406030204" pitchFamily="18" charset="0"/>
                      </a:rPr>
                      <m:t>𝒕</m:t>
                    </m:r>
                  </m:oMath>
                </a14:m>
                <a:r>
                  <a:rPr lang="en-US" dirty="0"/>
                  <a:t>, surfer is on some page </a:t>
                </a:r>
                <a14:m>
                  <m:oMath xmlns:m="http://schemas.openxmlformats.org/officeDocument/2006/math">
                    <m:r>
                      <a:rPr lang="en-US" dirty="0">
                        <a:latin typeface="Cambria Math" panose="02040503050406030204" pitchFamily="18" charset="0"/>
                      </a:rPr>
                      <m:t>𝒊</m:t>
                    </m:r>
                  </m:oMath>
                </a14:m>
                <a:endParaRPr lang="en-US" dirty="0"/>
              </a:p>
              <a:p>
                <a:pPr lvl="1"/>
                <a:r>
                  <a:rPr lang="en-US" dirty="0"/>
                  <a:t>At time </a:t>
                </a:r>
                <a14:m>
                  <m:oMath xmlns:m="http://schemas.openxmlformats.org/officeDocument/2006/math">
                    <m:r>
                      <a:rPr lang="en-US" dirty="0">
                        <a:latin typeface="Cambria Math" panose="02040503050406030204" pitchFamily="18" charset="0"/>
                      </a:rPr>
                      <m:t>𝒕</m:t>
                    </m:r>
                    <m:r>
                      <a:rPr lang="en-US" dirty="0">
                        <a:latin typeface="Cambria Math" panose="02040503050406030204" pitchFamily="18" charset="0"/>
                      </a:rPr>
                      <m:t>+</m:t>
                    </m:r>
                    <m:r>
                      <a:rPr lang="en-US" dirty="0">
                        <a:latin typeface="Cambria Math" panose="02040503050406030204" pitchFamily="18" charset="0"/>
                      </a:rPr>
                      <m:t>𝟏</m:t>
                    </m:r>
                  </m:oMath>
                </a14:m>
                <a:r>
                  <a:rPr lang="en-US" dirty="0"/>
                  <a:t>, the surfer follows an out-link from </a:t>
                </a:r>
                <a14:m>
                  <m:oMath xmlns:m="http://schemas.openxmlformats.org/officeDocument/2006/math">
                    <m:r>
                      <a:rPr lang="en-US" dirty="0">
                        <a:latin typeface="Cambria Math" panose="02040503050406030204" pitchFamily="18" charset="0"/>
                      </a:rPr>
                      <m:t>𝒊</m:t>
                    </m:r>
                  </m:oMath>
                </a14:m>
                <a:r>
                  <a:rPr lang="en-US" dirty="0"/>
                  <a:t> uniformly at random</a:t>
                </a:r>
              </a:p>
              <a:p>
                <a:pPr lvl="1"/>
                <a:r>
                  <a:rPr lang="en-US" dirty="0"/>
                  <a:t>Process repeats indefinitely</a:t>
                </a:r>
              </a:p>
            </p:txBody>
          </p:sp>
        </mc:Choice>
        <mc:Fallback xmlns="">
          <p:sp>
            <p:nvSpPr>
              <p:cNvPr id="26627" name="Rectangle 3"/>
              <p:cNvSpPr>
                <a:spLocks noGrp="1" noRot="1" noChangeAspect="1" noMove="1" noResize="1" noEditPoints="1" noAdjustHandles="1" noChangeArrowheads="1" noChangeShapeType="1" noTextEdit="1"/>
              </p:cNvSpPr>
              <p:nvPr>
                <p:ph idx="1"/>
              </p:nvPr>
            </p:nvSpPr>
            <p:spPr>
              <a:blipFill>
                <a:blip r:embed="rId3"/>
                <a:stretch>
                  <a:fillRect l="-450" t="-995"/>
                </a:stretch>
              </a:blipFill>
            </p:spPr>
            <p:txBody>
              <a:bodyPr/>
              <a:lstStyle/>
              <a:p>
                <a:r>
                  <a:rPr lang="en-US">
                    <a:noFill/>
                  </a:rPr>
                  <a:t> </a:t>
                </a:r>
              </a:p>
            </p:txBody>
          </p:sp>
        </mc:Fallback>
      </mc:AlternateContent>
      <p:sp>
        <p:nvSpPr>
          <p:cNvPr id="26626" name="Rectangle 2"/>
          <p:cNvSpPr>
            <a:spLocks noGrp="1" noChangeArrowheads="1"/>
          </p:cNvSpPr>
          <p:nvPr>
            <p:ph type="title"/>
          </p:nvPr>
        </p:nvSpPr>
        <p:spPr/>
        <p:txBody>
          <a:bodyPr/>
          <a:lstStyle/>
          <a:p>
            <a:r>
              <a:rPr lang="en-US"/>
              <a:t>Random Walk Interpretation</a:t>
            </a:r>
            <a:endParaRPr lang="en-US" dirty="0"/>
          </a:p>
        </p:txBody>
      </p:sp>
      <p:sp>
        <p:nvSpPr>
          <p:cNvPr id="5" name="Slide Number Placeholder 4"/>
          <p:cNvSpPr>
            <a:spLocks noGrp="1"/>
          </p:cNvSpPr>
          <p:nvPr>
            <p:ph type="sldNum" sz="quarter" idx="10"/>
          </p:nvPr>
        </p:nvSpPr>
        <p:spPr/>
        <p:txBody>
          <a:bodyPr/>
          <a:lstStyle/>
          <a:p>
            <a:fld id="{12AA374B-8330-4BF2-88A5-5A2633069F38}" type="slidenum">
              <a:rPr lang="en-US" smtClean="0"/>
              <a:pPr/>
              <a:t>28</a:t>
            </a:fld>
            <a:endParaRPr lang="en-US"/>
          </a:p>
        </p:txBody>
      </p:sp>
      <p:sp>
        <p:nvSpPr>
          <p:cNvPr id="6" name="Footer Placeholder 5"/>
          <p:cNvSpPr>
            <a:spLocks noGrp="1"/>
          </p:cNvSpPr>
          <p:nvPr>
            <p:ph type="ftr" sz="quarter" idx="11"/>
          </p:nvPr>
        </p:nvSpPr>
        <p:spPr/>
        <p:txBody>
          <a:bodyPr/>
          <a:lstStyle/>
          <a:p>
            <a:pPr>
              <a:defRPr/>
            </a:pPr>
            <a:r>
              <a:rPr lang="nn-NO"/>
              <a:t>J. Leskovec, A. Rajaraman, J. Ullman: Mining of Massive Datasets, http://www.mmds.org</a:t>
            </a:r>
            <a:endParaRPr lang="en-US"/>
          </a:p>
        </p:txBody>
      </p:sp>
      <p:grpSp>
        <p:nvGrpSpPr>
          <p:cNvPr id="16" name="Group 20">
            <a:extLst>
              <a:ext uri="{FF2B5EF4-FFF2-40B4-BE49-F238E27FC236}">
                <a16:creationId xmlns:a16="http://schemas.microsoft.com/office/drawing/2014/main" id="{C086226F-F3A1-3043-B033-265AF8AC0286}"/>
              </a:ext>
            </a:extLst>
          </p:cNvPr>
          <p:cNvGrpSpPr/>
          <p:nvPr/>
        </p:nvGrpSpPr>
        <p:grpSpPr>
          <a:xfrm>
            <a:off x="2209800" y="4343400"/>
            <a:ext cx="1752600" cy="1371600"/>
            <a:chOff x="5715000" y="1828800"/>
            <a:chExt cx="1752600" cy="1371600"/>
          </a:xfrm>
        </p:grpSpPr>
        <p:cxnSp>
          <p:nvCxnSpPr>
            <p:cNvPr id="18" name="Straight Arrow Connector 17">
              <a:extLst>
                <a:ext uri="{FF2B5EF4-FFF2-40B4-BE49-F238E27FC236}">
                  <a16:creationId xmlns:a16="http://schemas.microsoft.com/office/drawing/2014/main" id="{535D557C-B17D-F34A-A468-1E9F2452F450}"/>
                </a:ext>
              </a:extLst>
            </p:cNvPr>
            <p:cNvCxnSpPr/>
            <p:nvPr/>
          </p:nvCxnSpPr>
          <p:spPr>
            <a:xfrm flipV="1">
              <a:off x="5804720" y="2254605"/>
              <a:ext cx="304800" cy="51491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26" name="Straight Arrow Connector 25">
              <a:extLst>
                <a:ext uri="{FF2B5EF4-FFF2-40B4-BE49-F238E27FC236}">
                  <a16:creationId xmlns:a16="http://schemas.microsoft.com/office/drawing/2014/main" id="{FB5D08EB-4EF6-AA40-B4E3-4284C71B1331}"/>
                </a:ext>
              </a:extLst>
            </p:cNvPr>
            <p:cNvCxnSpPr/>
            <p:nvPr/>
          </p:nvCxnSpPr>
          <p:spPr>
            <a:xfrm flipH="1">
              <a:off x="6057900" y="2194492"/>
              <a:ext cx="304800" cy="51491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27" name="Straight Arrow Connector 26">
              <a:extLst>
                <a:ext uri="{FF2B5EF4-FFF2-40B4-BE49-F238E27FC236}">
                  <a16:creationId xmlns:a16="http://schemas.microsoft.com/office/drawing/2014/main" id="{28247D42-7407-B54A-A532-466E0C6B7EA5}"/>
                </a:ext>
              </a:extLst>
            </p:cNvPr>
            <p:cNvCxnSpPr/>
            <p:nvPr/>
          </p:nvCxnSpPr>
          <p:spPr>
            <a:xfrm>
              <a:off x="6037509" y="2801691"/>
              <a:ext cx="972110" cy="7620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28" name="Straight Arrow Connector 27">
              <a:extLst>
                <a:ext uri="{FF2B5EF4-FFF2-40B4-BE49-F238E27FC236}">
                  <a16:creationId xmlns:a16="http://schemas.microsoft.com/office/drawing/2014/main" id="{0EEAFB77-A04B-3E4F-B6BB-90474CD4C199}"/>
                </a:ext>
              </a:extLst>
            </p:cNvPr>
            <p:cNvCxnSpPr/>
            <p:nvPr/>
          </p:nvCxnSpPr>
          <p:spPr>
            <a:xfrm flipH="1" flipV="1">
              <a:off x="6139113" y="2981042"/>
              <a:ext cx="972110" cy="7620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29" name="Curved Connector 28">
              <a:extLst>
                <a:ext uri="{FF2B5EF4-FFF2-40B4-BE49-F238E27FC236}">
                  <a16:creationId xmlns:a16="http://schemas.microsoft.com/office/drawing/2014/main" id="{8E93C2B3-934E-7644-936B-B2396B62EDC8}"/>
                </a:ext>
              </a:extLst>
            </p:cNvPr>
            <p:cNvCxnSpPr>
              <a:stCxn id="30" idx="6"/>
              <a:endCxn id="30" idx="0"/>
            </p:cNvCxnSpPr>
            <p:nvPr/>
          </p:nvCxnSpPr>
          <p:spPr>
            <a:xfrm flipH="1" flipV="1">
              <a:off x="6248400" y="1828800"/>
              <a:ext cx="228600" cy="228600"/>
            </a:xfrm>
            <a:prstGeom prst="curvedConnector4">
              <a:avLst>
                <a:gd name="adj1" fmla="val -100000"/>
                <a:gd name="adj2" fmla="val 200000"/>
              </a:avLst>
            </a:prstGeom>
            <a:ln w="28575">
              <a:solidFill>
                <a:schemeClr val="accent2">
                  <a:lumMod val="50000"/>
                </a:schemeClr>
              </a:solidFill>
              <a:tailEnd type="arrow"/>
            </a:ln>
          </p:spPr>
          <p:style>
            <a:lnRef idx="1">
              <a:schemeClr val="dk1"/>
            </a:lnRef>
            <a:fillRef idx="0">
              <a:schemeClr val="dk1"/>
            </a:fillRef>
            <a:effectRef idx="0">
              <a:schemeClr val="dk1"/>
            </a:effectRef>
            <a:fontRef idx="minor">
              <a:schemeClr val="tx1"/>
            </a:fontRef>
          </p:style>
        </p:cxnSp>
        <p:sp>
          <p:nvSpPr>
            <p:cNvPr id="30" name="Oval 29">
              <a:extLst>
                <a:ext uri="{FF2B5EF4-FFF2-40B4-BE49-F238E27FC236}">
                  <a16:creationId xmlns:a16="http://schemas.microsoft.com/office/drawing/2014/main" id="{21DB2EAD-AEC4-9E48-8945-0304895007EA}"/>
                </a:ext>
              </a:extLst>
            </p:cNvPr>
            <p:cNvSpPr/>
            <p:nvPr/>
          </p:nvSpPr>
          <p:spPr>
            <a:xfrm>
              <a:off x="6019800" y="1828800"/>
              <a:ext cx="457200" cy="457200"/>
            </a:xfrm>
            <a:prstGeom prst="ellipse">
              <a:avLst/>
            </a:prstGeom>
            <a:solidFill>
              <a:srgbClr val="FF000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sz="2400" b="1" dirty="0">
                  <a:solidFill>
                    <a:schemeClr val="bg1"/>
                  </a:solidFill>
                  <a:latin typeface="Arial" pitchFamily="34" charset="0"/>
                  <a:cs typeface="Arial" pitchFamily="34" charset="0"/>
                </a:rPr>
                <a:t>y</a:t>
              </a:r>
            </a:p>
          </p:txBody>
        </p:sp>
        <p:sp>
          <p:nvSpPr>
            <p:cNvPr id="31" name="Oval 30">
              <a:extLst>
                <a:ext uri="{FF2B5EF4-FFF2-40B4-BE49-F238E27FC236}">
                  <a16:creationId xmlns:a16="http://schemas.microsoft.com/office/drawing/2014/main" id="{A233735C-D14A-A947-9037-F9BBA1667122}"/>
                </a:ext>
              </a:extLst>
            </p:cNvPr>
            <p:cNvSpPr/>
            <p:nvPr/>
          </p:nvSpPr>
          <p:spPr>
            <a:xfrm>
              <a:off x="5715000" y="2667000"/>
              <a:ext cx="457200" cy="457200"/>
            </a:xfrm>
            <a:prstGeom prst="ellipse">
              <a:avLst/>
            </a:prstGeom>
            <a:solidFill>
              <a:srgbClr val="FF000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sz="2400" b="1" dirty="0">
                  <a:solidFill>
                    <a:schemeClr val="bg1"/>
                  </a:solidFill>
                  <a:latin typeface="Arial" pitchFamily="34" charset="0"/>
                  <a:cs typeface="Arial" pitchFamily="34" charset="0"/>
                </a:rPr>
                <a:t>a</a:t>
              </a:r>
            </a:p>
          </p:txBody>
        </p:sp>
        <p:sp>
          <p:nvSpPr>
            <p:cNvPr id="32" name="Oval 31">
              <a:extLst>
                <a:ext uri="{FF2B5EF4-FFF2-40B4-BE49-F238E27FC236}">
                  <a16:creationId xmlns:a16="http://schemas.microsoft.com/office/drawing/2014/main" id="{39164159-AF65-1141-AB85-1C3E4F4EF008}"/>
                </a:ext>
              </a:extLst>
            </p:cNvPr>
            <p:cNvSpPr/>
            <p:nvPr/>
          </p:nvSpPr>
          <p:spPr>
            <a:xfrm>
              <a:off x="7010400" y="2743200"/>
              <a:ext cx="457200" cy="457200"/>
            </a:xfrm>
            <a:prstGeom prst="ellipse">
              <a:avLst/>
            </a:prstGeom>
            <a:solidFill>
              <a:srgbClr val="FF000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sz="2400" b="1" dirty="0">
                  <a:solidFill>
                    <a:schemeClr val="bg1"/>
                  </a:solidFill>
                  <a:latin typeface="Arial" pitchFamily="34" charset="0"/>
                  <a:cs typeface="Arial" pitchFamily="34" charset="0"/>
                </a:rPr>
                <a:t>m</a:t>
              </a:r>
            </a:p>
          </p:txBody>
        </p:sp>
      </p:grpSp>
      <p:pic>
        <p:nvPicPr>
          <p:cNvPr id="4" name="Picture 3">
            <a:extLst>
              <a:ext uri="{FF2B5EF4-FFF2-40B4-BE49-F238E27FC236}">
                <a16:creationId xmlns:a16="http://schemas.microsoft.com/office/drawing/2014/main" id="{CF714CE2-A0B7-E54F-882D-9F5F686E07AB}"/>
              </a:ext>
            </a:extLst>
          </p:cNvPr>
          <p:cNvPicPr>
            <a:picLocks noChangeAspect="1"/>
          </p:cNvPicPr>
          <p:nvPr/>
        </p:nvPicPr>
        <p:blipFill>
          <a:blip r:embed="rId4"/>
          <a:stretch>
            <a:fillRect/>
          </a:stretch>
        </p:blipFill>
        <p:spPr>
          <a:xfrm>
            <a:off x="1785690" y="3626205"/>
            <a:ext cx="762000" cy="762000"/>
          </a:xfrm>
          <a:prstGeom prst="rect">
            <a:avLst/>
          </a:prstGeom>
        </p:spPr>
      </p:pic>
      <p:sp>
        <p:nvSpPr>
          <p:cNvPr id="7" name="TextBox 6">
            <a:extLst>
              <a:ext uri="{FF2B5EF4-FFF2-40B4-BE49-F238E27FC236}">
                <a16:creationId xmlns:a16="http://schemas.microsoft.com/office/drawing/2014/main" id="{05FDB8CB-703A-6B41-9DA8-B1B65DAC7DB0}"/>
              </a:ext>
            </a:extLst>
          </p:cNvPr>
          <p:cNvSpPr txBox="1"/>
          <p:nvPr/>
        </p:nvSpPr>
        <p:spPr>
          <a:xfrm>
            <a:off x="794940" y="4493029"/>
            <a:ext cx="875561" cy="461665"/>
          </a:xfrm>
          <a:prstGeom prst="rect">
            <a:avLst/>
          </a:prstGeom>
          <a:noFill/>
        </p:spPr>
        <p:txBody>
          <a:bodyPr wrap="none" rtlCol="0">
            <a:spAutoFit/>
          </a:bodyPr>
          <a:lstStyle/>
          <a:p>
            <a:r>
              <a:rPr lang="en-US" sz="2400" b="0" i="1" dirty="0">
                <a:solidFill>
                  <a:schemeClr val="accent2">
                    <a:lumMod val="50000"/>
                  </a:schemeClr>
                </a:solidFill>
              </a:rPr>
              <a:t>t = 3:</a:t>
            </a:r>
          </a:p>
        </p:txBody>
      </p:sp>
    </p:spTree>
    <p:extLst>
      <p:ext uri="{BB962C8B-B14F-4D97-AF65-F5344CB8AC3E}">
        <p14:creationId xmlns:p14="http://schemas.microsoft.com/office/powerpoint/2010/main" val="3813137128"/>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p:cNvCxnSpPr/>
          <p:nvPr/>
        </p:nvCxnSpPr>
        <p:spPr>
          <a:xfrm>
            <a:off x="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dk1"/>
          </a:lnRef>
          <a:fillRef idx="0">
            <a:schemeClr val="dk1"/>
          </a:fillRef>
          <a:effectRef idx="0">
            <a:schemeClr val="dk1"/>
          </a:effectRef>
          <a:fontRef idx="minor">
            <a:schemeClr val="tx1"/>
          </a:fontRef>
        </p:style>
      </p:cxnSp>
      <p:cxnSp>
        <p:nvCxnSpPr>
          <p:cNvPr id="2" name="Straight Connector 1"/>
          <p:cNvCxnSpPr/>
          <p:nvPr/>
        </p:nvCxnSpPr>
        <p:spPr>
          <a:xfrm>
            <a:off x="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6627" name="Rectangle 3"/>
              <p:cNvSpPr>
                <a:spLocks noGrp="1" noChangeArrowheads="1"/>
              </p:cNvSpPr>
              <p:nvPr>
                <p:ph idx="1"/>
              </p:nvPr>
            </p:nvSpPr>
            <p:spPr>
              <a:xfrm>
                <a:off x="381000" y="1066800"/>
                <a:ext cx="8763000" cy="5105400"/>
              </a:xfrm>
            </p:spPr>
            <p:txBody>
              <a:bodyPr/>
              <a:lstStyle/>
              <a:p>
                <a:r>
                  <a:rPr lang="en-US" dirty="0"/>
                  <a:t>Imagine a random web surfer:</a:t>
                </a:r>
              </a:p>
              <a:p>
                <a:pPr lvl="1"/>
                <a:r>
                  <a:rPr lang="en-US" dirty="0"/>
                  <a:t>At time </a:t>
                </a:r>
                <a14:m>
                  <m:oMath xmlns:m="http://schemas.openxmlformats.org/officeDocument/2006/math">
                    <m:r>
                      <a:rPr lang="en-US" dirty="0">
                        <a:latin typeface="Cambria Math" panose="02040503050406030204" pitchFamily="18" charset="0"/>
                      </a:rPr>
                      <m:t>𝒕</m:t>
                    </m:r>
                  </m:oMath>
                </a14:m>
                <a:r>
                  <a:rPr lang="en-US" dirty="0"/>
                  <a:t> = 0, surfer starts on a random page</a:t>
                </a:r>
              </a:p>
              <a:p>
                <a:pPr lvl="1"/>
                <a:r>
                  <a:rPr lang="en-US" dirty="0"/>
                  <a:t>At any time </a:t>
                </a:r>
                <a14:m>
                  <m:oMath xmlns:m="http://schemas.openxmlformats.org/officeDocument/2006/math">
                    <m:r>
                      <a:rPr lang="en-US" dirty="0">
                        <a:latin typeface="Cambria Math" panose="02040503050406030204" pitchFamily="18" charset="0"/>
                      </a:rPr>
                      <m:t>𝒕</m:t>
                    </m:r>
                  </m:oMath>
                </a14:m>
                <a:r>
                  <a:rPr lang="en-US" dirty="0"/>
                  <a:t>, surfer is on some page </a:t>
                </a:r>
                <a14:m>
                  <m:oMath xmlns:m="http://schemas.openxmlformats.org/officeDocument/2006/math">
                    <m:r>
                      <a:rPr lang="en-US" dirty="0">
                        <a:latin typeface="Cambria Math" panose="02040503050406030204" pitchFamily="18" charset="0"/>
                      </a:rPr>
                      <m:t>𝒊</m:t>
                    </m:r>
                  </m:oMath>
                </a14:m>
                <a:endParaRPr lang="en-US" dirty="0"/>
              </a:p>
              <a:p>
                <a:pPr lvl="1"/>
                <a:r>
                  <a:rPr lang="en-US" dirty="0"/>
                  <a:t>At time </a:t>
                </a:r>
                <a14:m>
                  <m:oMath xmlns:m="http://schemas.openxmlformats.org/officeDocument/2006/math">
                    <m:r>
                      <a:rPr lang="en-US" dirty="0">
                        <a:latin typeface="Cambria Math" panose="02040503050406030204" pitchFamily="18" charset="0"/>
                      </a:rPr>
                      <m:t>𝒕</m:t>
                    </m:r>
                    <m:r>
                      <a:rPr lang="en-US" dirty="0">
                        <a:latin typeface="Cambria Math" panose="02040503050406030204" pitchFamily="18" charset="0"/>
                      </a:rPr>
                      <m:t>+</m:t>
                    </m:r>
                    <m:r>
                      <a:rPr lang="en-US" dirty="0">
                        <a:latin typeface="Cambria Math" panose="02040503050406030204" pitchFamily="18" charset="0"/>
                      </a:rPr>
                      <m:t>𝟏</m:t>
                    </m:r>
                  </m:oMath>
                </a14:m>
                <a:r>
                  <a:rPr lang="en-US" dirty="0"/>
                  <a:t>, the surfer follows an out-link from </a:t>
                </a:r>
                <a14:m>
                  <m:oMath xmlns:m="http://schemas.openxmlformats.org/officeDocument/2006/math">
                    <m:r>
                      <a:rPr lang="en-US" dirty="0">
                        <a:latin typeface="Cambria Math" panose="02040503050406030204" pitchFamily="18" charset="0"/>
                      </a:rPr>
                      <m:t>𝒊</m:t>
                    </m:r>
                  </m:oMath>
                </a14:m>
                <a:r>
                  <a:rPr lang="en-US" dirty="0"/>
                  <a:t> uniformly at random</a:t>
                </a:r>
              </a:p>
              <a:p>
                <a:pPr lvl="1"/>
                <a:r>
                  <a:rPr lang="en-US" dirty="0"/>
                  <a:t>Process repeats indefinitely</a:t>
                </a:r>
              </a:p>
              <a:p>
                <a:r>
                  <a:rPr lang="en-US" dirty="0"/>
                  <a:t>Let:</a:t>
                </a:r>
              </a:p>
              <a:p>
                <a:pPr lvl="1"/>
                <a14:m>
                  <m:oMath xmlns:m="http://schemas.openxmlformats.org/officeDocument/2006/math">
                    <m:r>
                      <a:rPr lang="en-US" dirty="0" smtClean="0">
                        <a:latin typeface="Cambria Math" panose="02040503050406030204" pitchFamily="18" charset="0"/>
                      </a:rPr>
                      <m:t>𝒑</m:t>
                    </m:r>
                    <m:r>
                      <a:rPr lang="en-US" dirty="0" smtClean="0">
                        <a:latin typeface="Cambria Math" panose="02040503050406030204" pitchFamily="18" charset="0"/>
                      </a:rPr>
                      <m:t>(</m:t>
                    </m:r>
                    <m:r>
                      <a:rPr lang="en-US" dirty="0" smtClean="0">
                        <a:latin typeface="Cambria Math" panose="02040503050406030204" pitchFamily="18" charset="0"/>
                      </a:rPr>
                      <m:t>𝒕</m:t>
                    </m:r>
                    <m:r>
                      <a:rPr lang="en-US" dirty="0">
                        <a:latin typeface="Cambria Math" panose="02040503050406030204" pitchFamily="18" charset="0"/>
                      </a:rPr>
                      <m:t>)</m:t>
                    </m:r>
                  </m:oMath>
                </a14:m>
                <a:r>
                  <a:rPr lang="en-US" dirty="0"/>
                  <a:t> … vector whose </a:t>
                </a:r>
                <a14:m>
                  <m:oMath xmlns:m="http://schemas.openxmlformats.org/officeDocument/2006/math">
                    <m:r>
                      <a:rPr lang="en-US" dirty="0" smtClean="0">
                        <a:latin typeface="Cambria Math" panose="02040503050406030204" pitchFamily="18" charset="0"/>
                      </a:rPr>
                      <m:t>𝒊</m:t>
                    </m:r>
                  </m:oMath>
                </a14:m>
                <a:r>
                  <a:rPr lang="en-US" dirty="0" err="1"/>
                  <a:t>th</a:t>
                </a:r>
                <a:r>
                  <a:rPr lang="en-US" dirty="0"/>
                  <a:t> coordinate is the </a:t>
                </a:r>
                <a:br>
                  <a:rPr lang="en-US" dirty="0"/>
                </a:br>
                <a:r>
                  <a:rPr lang="en-US" dirty="0"/>
                  <a:t>prob. that the surfer is at page </a:t>
                </a:r>
                <a14:m>
                  <m:oMath xmlns:m="http://schemas.openxmlformats.org/officeDocument/2006/math">
                    <m:r>
                      <a:rPr lang="en-US" dirty="0" smtClean="0">
                        <a:latin typeface="Cambria Math" panose="02040503050406030204" pitchFamily="18" charset="0"/>
                      </a:rPr>
                      <m:t>𝒊</m:t>
                    </m:r>
                  </m:oMath>
                </a14:m>
                <a:r>
                  <a:rPr lang="en-US" dirty="0"/>
                  <a:t> at time </a:t>
                </a:r>
                <a14:m>
                  <m:oMath xmlns:m="http://schemas.openxmlformats.org/officeDocument/2006/math">
                    <m:r>
                      <a:rPr lang="en-US" dirty="0" smtClean="0">
                        <a:latin typeface="Cambria Math" panose="02040503050406030204" pitchFamily="18" charset="0"/>
                      </a:rPr>
                      <m:t>𝒕</m:t>
                    </m:r>
                  </m:oMath>
                </a14:m>
                <a:endParaRPr lang="en-US" dirty="0"/>
              </a:p>
              <a:p>
                <a:pPr lvl="1"/>
                <a:r>
                  <a:rPr lang="en-US" dirty="0"/>
                  <a:t>So, </a:t>
                </a:r>
                <a14:m>
                  <m:oMath xmlns:m="http://schemas.openxmlformats.org/officeDocument/2006/math">
                    <m:r>
                      <a:rPr lang="en-US" dirty="0" smtClean="0">
                        <a:latin typeface="Cambria Math" panose="02040503050406030204" pitchFamily="18" charset="0"/>
                      </a:rPr>
                      <m:t>𝒑</m:t>
                    </m:r>
                    <m:r>
                      <a:rPr lang="en-US" dirty="0" smtClean="0">
                        <a:latin typeface="Cambria Math" panose="02040503050406030204" pitchFamily="18" charset="0"/>
                      </a:rPr>
                      <m:t>(</m:t>
                    </m:r>
                    <m:r>
                      <a:rPr lang="en-US" dirty="0" smtClean="0">
                        <a:latin typeface="Cambria Math" panose="02040503050406030204" pitchFamily="18" charset="0"/>
                      </a:rPr>
                      <m:t>𝒕</m:t>
                    </m:r>
                    <m:r>
                      <a:rPr lang="en-US" dirty="0" smtClean="0">
                        <a:latin typeface="Cambria Math" panose="02040503050406030204" pitchFamily="18" charset="0"/>
                      </a:rPr>
                      <m:t>)</m:t>
                    </m:r>
                  </m:oMath>
                </a14:m>
                <a:r>
                  <a:rPr lang="en-US" dirty="0"/>
                  <a:t> is a probability distribution over pages</a:t>
                </a:r>
              </a:p>
            </p:txBody>
          </p:sp>
        </mc:Choice>
        <mc:Fallback xmlns="">
          <p:sp>
            <p:nvSpPr>
              <p:cNvPr id="26627" name="Rectangle 3"/>
              <p:cNvSpPr>
                <a:spLocks noGrp="1" noRot="1" noChangeAspect="1" noMove="1" noResize="1" noEditPoints="1" noAdjustHandles="1" noChangeArrowheads="1" noChangeShapeType="1" noTextEdit="1"/>
              </p:cNvSpPr>
              <p:nvPr>
                <p:ph idx="1"/>
              </p:nvPr>
            </p:nvSpPr>
            <p:spPr>
              <a:xfrm>
                <a:off x="381000" y="1066800"/>
                <a:ext cx="8763000" cy="5105400"/>
              </a:xfrm>
              <a:blipFill>
                <a:blip r:embed="rId3"/>
                <a:stretch>
                  <a:fillRect l="-434" t="-995"/>
                </a:stretch>
              </a:blipFill>
            </p:spPr>
            <p:txBody>
              <a:bodyPr/>
              <a:lstStyle/>
              <a:p>
                <a:r>
                  <a:rPr lang="en-US">
                    <a:noFill/>
                  </a:rPr>
                  <a:t> </a:t>
                </a:r>
              </a:p>
            </p:txBody>
          </p:sp>
        </mc:Fallback>
      </mc:AlternateContent>
      <p:sp>
        <p:nvSpPr>
          <p:cNvPr id="26626" name="Rectangle 2"/>
          <p:cNvSpPr>
            <a:spLocks noGrp="1" noChangeArrowheads="1"/>
          </p:cNvSpPr>
          <p:nvPr>
            <p:ph type="title"/>
          </p:nvPr>
        </p:nvSpPr>
        <p:spPr/>
        <p:txBody>
          <a:bodyPr/>
          <a:lstStyle/>
          <a:p>
            <a:r>
              <a:rPr lang="en-US"/>
              <a:t>Random Walk Interpretation</a:t>
            </a:r>
            <a:endParaRPr lang="en-US" dirty="0"/>
          </a:p>
        </p:txBody>
      </p:sp>
      <p:sp>
        <p:nvSpPr>
          <p:cNvPr id="5" name="Slide Number Placeholder 4"/>
          <p:cNvSpPr>
            <a:spLocks noGrp="1"/>
          </p:cNvSpPr>
          <p:nvPr>
            <p:ph type="sldNum" sz="quarter" idx="10"/>
          </p:nvPr>
        </p:nvSpPr>
        <p:spPr/>
        <p:txBody>
          <a:bodyPr/>
          <a:lstStyle/>
          <a:p>
            <a:fld id="{12AA374B-8330-4BF2-88A5-5A2633069F38}" type="slidenum">
              <a:rPr lang="en-US" smtClean="0"/>
              <a:pPr/>
              <a:t>29</a:t>
            </a:fld>
            <a:endParaRPr lang="en-US"/>
          </a:p>
        </p:txBody>
      </p:sp>
      <p:sp>
        <p:nvSpPr>
          <p:cNvPr id="6" name="Footer Placeholder 5"/>
          <p:cNvSpPr>
            <a:spLocks noGrp="1"/>
          </p:cNvSpPr>
          <p:nvPr>
            <p:ph type="ftr" sz="quarter" idx="11"/>
          </p:nvPr>
        </p:nvSpPr>
        <p:spPr/>
        <p:txBody>
          <a:bodyPr/>
          <a:lstStyle/>
          <a:p>
            <a:pPr>
              <a:defRPr/>
            </a:pPr>
            <a:r>
              <a:rPr lang="nn-NO"/>
              <a:t>J. Leskovec, A. Rajaraman, J. Ullman: Mining of Massive Datasets, http://www.mmds.org</a:t>
            </a:r>
            <a:endParaRPr lang="en-US"/>
          </a:p>
        </p:txBody>
      </p:sp>
      <p:grpSp>
        <p:nvGrpSpPr>
          <p:cNvPr id="26" name="Group 20">
            <a:extLst>
              <a:ext uri="{FF2B5EF4-FFF2-40B4-BE49-F238E27FC236}">
                <a16:creationId xmlns:a16="http://schemas.microsoft.com/office/drawing/2014/main" id="{4E8A21DC-5F04-4047-8504-49CBA66D9194}"/>
              </a:ext>
            </a:extLst>
          </p:cNvPr>
          <p:cNvGrpSpPr/>
          <p:nvPr/>
        </p:nvGrpSpPr>
        <p:grpSpPr>
          <a:xfrm>
            <a:off x="6953229" y="4359892"/>
            <a:ext cx="1752600" cy="1371600"/>
            <a:chOff x="5715000" y="1828800"/>
            <a:chExt cx="1752600" cy="1371600"/>
          </a:xfrm>
        </p:grpSpPr>
        <p:cxnSp>
          <p:nvCxnSpPr>
            <p:cNvPr id="27" name="Straight Arrow Connector 26">
              <a:extLst>
                <a:ext uri="{FF2B5EF4-FFF2-40B4-BE49-F238E27FC236}">
                  <a16:creationId xmlns:a16="http://schemas.microsoft.com/office/drawing/2014/main" id="{6B2873E6-0E82-3543-9BE3-1E22301044BB}"/>
                </a:ext>
              </a:extLst>
            </p:cNvPr>
            <p:cNvCxnSpPr/>
            <p:nvPr/>
          </p:nvCxnSpPr>
          <p:spPr>
            <a:xfrm flipV="1">
              <a:off x="5804720" y="2254605"/>
              <a:ext cx="304800" cy="51491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28" name="Straight Arrow Connector 27">
              <a:extLst>
                <a:ext uri="{FF2B5EF4-FFF2-40B4-BE49-F238E27FC236}">
                  <a16:creationId xmlns:a16="http://schemas.microsoft.com/office/drawing/2014/main" id="{131668F3-9145-C640-A14E-842D06AAE8CA}"/>
                </a:ext>
              </a:extLst>
            </p:cNvPr>
            <p:cNvCxnSpPr/>
            <p:nvPr/>
          </p:nvCxnSpPr>
          <p:spPr>
            <a:xfrm flipH="1">
              <a:off x="6057900" y="2194492"/>
              <a:ext cx="304800" cy="51491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29" name="Straight Arrow Connector 28">
              <a:extLst>
                <a:ext uri="{FF2B5EF4-FFF2-40B4-BE49-F238E27FC236}">
                  <a16:creationId xmlns:a16="http://schemas.microsoft.com/office/drawing/2014/main" id="{19E216CB-843F-0046-B9BC-B757BAED137B}"/>
                </a:ext>
              </a:extLst>
            </p:cNvPr>
            <p:cNvCxnSpPr/>
            <p:nvPr/>
          </p:nvCxnSpPr>
          <p:spPr>
            <a:xfrm>
              <a:off x="6037509" y="2801691"/>
              <a:ext cx="972110" cy="7620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30" name="Straight Arrow Connector 29">
              <a:extLst>
                <a:ext uri="{FF2B5EF4-FFF2-40B4-BE49-F238E27FC236}">
                  <a16:creationId xmlns:a16="http://schemas.microsoft.com/office/drawing/2014/main" id="{C091C0A3-FF08-2A45-9E79-6330CA78E487}"/>
                </a:ext>
              </a:extLst>
            </p:cNvPr>
            <p:cNvCxnSpPr/>
            <p:nvPr/>
          </p:nvCxnSpPr>
          <p:spPr>
            <a:xfrm flipH="1" flipV="1">
              <a:off x="6139113" y="2981042"/>
              <a:ext cx="972110" cy="7620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31" name="Curved Connector 30">
              <a:extLst>
                <a:ext uri="{FF2B5EF4-FFF2-40B4-BE49-F238E27FC236}">
                  <a16:creationId xmlns:a16="http://schemas.microsoft.com/office/drawing/2014/main" id="{168618F0-68A1-9A4C-A33E-60A1C4ACA644}"/>
                </a:ext>
              </a:extLst>
            </p:cNvPr>
            <p:cNvCxnSpPr>
              <a:stCxn id="32" idx="6"/>
              <a:endCxn id="32" idx="0"/>
            </p:cNvCxnSpPr>
            <p:nvPr/>
          </p:nvCxnSpPr>
          <p:spPr>
            <a:xfrm flipH="1" flipV="1">
              <a:off x="6248400" y="1828800"/>
              <a:ext cx="228600" cy="228600"/>
            </a:xfrm>
            <a:prstGeom prst="curvedConnector4">
              <a:avLst>
                <a:gd name="adj1" fmla="val -100000"/>
                <a:gd name="adj2" fmla="val 200000"/>
              </a:avLst>
            </a:prstGeom>
            <a:ln w="28575">
              <a:tailEnd type="arrow"/>
            </a:ln>
          </p:spPr>
          <p:style>
            <a:lnRef idx="1">
              <a:schemeClr val="dk1"/>
            </a:lnRef>
            <a:fillRef idx="0">
              <a:schemeClr val="dk1"/>
            </a:fillRef>
            <a:effectRef idx="0">
              <a:schemeClr val="dk1"/>
            </a:effectRef>
            <a:fontRef idx="minor">
              <a:schemeClr val="tx1"/>
            </a:fontRef>
          </p:style>
        </p:cxnSp>
        <p:sp>
          <p:nvSpPr>
            <p:cNvPr id="32" name="Oval 31">
              <a:extLst>
                <a:ext uri="{FF2B5EF4-FFF2-40B4-BE49-F238E27FC236}">
                  <a16:creationId xmlns:a16="http://schemas.microsoft.com/office/drawing/2014/main" id="{C102612B-9C05-4048-ABF3-8F1F77F7A58A}"/>
                </a:ext>
              </a:extLst>
            </p:cNvPr>
            <p:cNvSpPr/>
            <p:nvPr/>
          </p:nvSpPr>
          <p:spPr>
            <a:xfrm>
              <a:off x="6019800" y="1828800"/>
              <a:ext cx="457200" cy="457200"/>
            </a:xfrm>
            <a:prstGeom prst="ellipse">
              <a:avLst/>
            </a:prstGeom>
            <a:solidFill>
              <a:srgbClr val="FF000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sz="2400" b="1" dirty="0">
                  <a:solidFill>
                    <a:schemeClr val="bg1"/>
                  </a:solidFill>
                  <a:latin typeface="Arial" pitchFamily="34" charset="0"/>
                  <a:cs typeface="Arial" pitchFamily="34" charset="0"/>
                </a:rPr>
                <a:t>y</a:t>
              </a:r>
            </a:p>
          </p:txBody>
        </p:sp>
        <p:sp>
          <p:nvSpPr>
            <p:cNvPr id="33" name="Oval 32">
              <a:extLst>
                <a:ext uri="{FF2B5EF4-FFF2-40B4-BE49-F238E27FC236}">
                  <a16:creationId xmlns:a16="http://schemas.microsoft.com/office/drawing/2014/main" id="{7A03EC3A-C4D0-4845-939E-FB4E56ACDDC4}"/>
                </a:ext>
              </a:extLst>
            </p:cNvPr>
            <p:cNvSpPr/>
            <p:nvPr/>
          </p:nvSpPr>
          <p:spPr>
            <a:xfrm>
              <a:off x="5715000" y="2667000"/>
              <a:ext cx="457200" cy="457200"/>
            </a:xfrm>
            <a:prstGeom prst="ellipse">
              <a:avLst/>
            </a:prstGeom>
            <a:solidFill>
              <a:srgbClr val="FF000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sz="2400" b="1" dirty="0">
                  <a:solidFill>
                    <a:schemeClr val="bg1"/>
                  </a:solidFill>
                  <a:latin typeface="Arial" pitchFamily="34" charset="0"/>
                  <a:cs typeface="Arial" pitchFamily="34" charset="0"/>
                </a:rPr>
                <a:t>a</a:t>
              </a:r>
            </a:p>
          </p:txBody>
        </p:sp>
        <p:sp>
          <p:nvSpPr>
            <p:cNvPr id="34" name="Oval 33">
              <a:extLst>
                <a:ext uri="{FF2B5EF4-FFF2-40B4-BE49-F238E27FC236}">
                  <a16:creationId xmlns:a16="http://schemas.microsoft.com/office/drawing/2014/main" id="{3AF66AB9-EADD-2F42-A9F3-0376AE05A96D}"/>
                </a:ext>
              </a:extLst>
            </p:cNvPr>
            <p:cNvSpPr/>
            <p:nvPr/>
          </p:nvSpPr>
          <p:spPr>
            <a:xfrm>
              <a:off x="7010400" y="2743200"/>
              <a:ext cx="457200" cy="457200"/>
            </a:xfrm>
            <a:prstGeom prst="ellipse">
              <a:avLst/>
            </a:prstGeom>
            <a:solidFill>
              <a:srgbClr val="FF000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sz="2400" b="1" dirty="0">
                  <a:solidFill>
                    <a:schemeClr val="bg1"/>
                  </a:solidFill>
                  <a:latin typeface="Arial" pitchFamily="34" charset="0"/>
                  <a:cs typeface="Arial" pitchFamily="34" charset="0"/>
                </a:rPr>
                <a:t>m</a:t>
              </a:r>
            </a:p>
          </p:txBody>
        </p:sp>
      </p:grpSp>
      <p:sp>
        <p:nvSpPr>
          <p:cNvPr id="36" name="TextBox 35">
            <a:extLst>
              <a:ext uri="{FF2B5EF4-FFF2-40B4-BE49-F238E27FC236}">
                <a16:creationId xmlns:a16="http://schemas.microsoft.com/office/drawing/2014/main" id="{F534ABDD-2D3A-F547-BB6D-E036FB762B10}"/>
              </a:ext>
            </a:extLst>
          </p:cNvPr>
          <p:cNvSpPr txBox="1"/>
          <p:nvPr/>
        </p:nvSpPr>
        <p:spPr>
          <a:xfrm>
            <a:off x="6475313" y="3358718"/>
            <a:ext cx="2465740" cy="461665"/>
          </a:xfrm>
          <a:prstGeom prst="rect">
            <a:avLst/>
          </a:prstGeom>
          <a:noFill/>
        </p:spPr>
        <p:txBody>
          <a:bodyPr wrap="none" rtlCol="0">
            <a:spAutoFit/>
          </a:bodyPr>
          <a:lstStyle/>
          <a:p>
            <a:r>
              <a:rPr lang="en-US" sz="2400" i="1" u="sng" dirty="0">
                <a:solidFill>
                  <a:schemeClr val="accent2">
                    <a:lumMod val="50000"/>
                  </a:schemeClr>
                </a:solidFill>
              </a:rPr>
              <a:t>p(t</a:t>
            </a:r>
            <a:r>
              <a:rPr lang="en-US" sz="2400" u="sng" dirty="0">
                <a:solidFill>
                  <a:schemeClr val="accent2">
                    <a:lumMod val="50000"/>
                  </a:schemeClr>
                </a:solidFill>
              </a:rPr>
              <a:t>) where</a:t>
            </a:r>
            <a:r>
              <a:rPr lang="en-US" sz="2400" i="1" u="sng" dirty="0">
                <a:solidFill>
                  <a:schemeClr val="accent2">
                    <a:lumMod val="50000"/>
                  </a:schemeClr>
                </a:solidFill>
              </a:rPr>
              <a:t> t = 0</a:t>
            </a:r>
            <a:r>
              <a:rPr lang="en-US" sz="2400" i="1" dirty="0">
                <a:solidFill>
                  <a:schemeClr val="accent2">
                    <a:lumMod val="50000"/>
                  </a:schemeClr>
                </a:solidFill>
              </a:rPr>
              <a:t>:</a:t>
            </a:r>
          </a:p>
        </p:txBody>
      </p:sp>
      <p:sp>
        <p:nvSpPr>
          <p:cNvPr id="37" name="TextBox 36">
            <a:extLst>
              <a:ext uri="{FF2B5EF4-FFF2-40B4-BE49-F238E27FC236}">
                <a16:creationId xmlns:a16="http://schemas.microsoft.com/office/drawing/2014/main" id="{4AD3063E-AE74-2A42-9E2D-574C08AB75F9}"/>
              </a:ext>
            </a:extLst>
          </p:cNvPr>
          <p:cNvSpPr txBox="1"/>
          <p:nvPr/>
        </p:nvSpPr>
        <p:spPr>
          <a:xfrm>
            <a:off x="6645361" y="3983364"/>
            <a:ext cx="612668" cy="461665"/>
          </a:xfrm>
          <a:prstGeom prst="rect">
            <a:avLst/>
          </a:prstGeom>
          <a:noFill/>
        </p:spPr>
        <p:txBody>
          <a:bodyPr wrap="none" rtlCol="0">
            <a:spAutoFit/>
          </a:bodyPr>
          <a:lstStyle/>
          <a:p>
            <a:r>
              <a:rPr lang="en-US" sz="2400" dirty="0">
                <a:solidFill>
                  <a:schemeClr val="accent2">
                    <a:lumMod val="50000"/>
                  </a:schemeClr>
                </a:solidFill>
              </a:rPr>
              <a:t>1/3</a:t>
            </a:r>
          </a:p>
        </p:txBody>
      </p:sp>
      <p:sp>
        <p:nvSpPr>
          <p:cNvPr id="38" name="TextBox 37">
            <a:extLst>
              <a:ext uri="{FF2B5EF4-FFF2-40B4-BE49-F238E27FC236}">
                <a16:creationId xmlns:a16="http://schemas.microsoft.com/office/drawing/2014/main" id="{2D4FCDCC-14DA-204F-8939-970929D025FB}"/>
              </a:ext>
            </a:extLst>
          </p:cNvPr>
          <p:cNvSpPr txBox="1"/>
          <p:nvPr/>
        </p:nvSpPr>
        <p:spPr>
          <a:xfrm>
            <a:off x="6457950" y="5538703"/>
            <a:ext cx="612668" cy="461665"/>
          </a:xfrm>
          <a:prstGeom prst="rect">
            <a:avLst/>
          </a:prstGeom>
          <a:noFill/>
        </p:spPr>
        <p:txBody>
          <a:bodyPr wrap="none" rtlCol="0">
            <a:spAutoFit/>
          </a:bodyPr>
          <a:lstStyle/>
          <a:p>
            <a:r>
              <a:rPr lang="en-US" sz="2400" dirty="0">
                <a:solidFill>
                  <a:schemeClr val="accent2">
                    <a:lumMod val="50000"/>
                  </a:schemeClr>
                </a:solidFill>
              </a:rPr>
              <a:t>1/3</a:t>
            </a:r>
          </a:p>
        </p:txBody>
      </p:sp>
      <p:sp>
        <p:nvSpPr>
          <p:cNvPr id="39" name="TextBox 38">
            <a:extLst>
              <a:ext uri="{FF2B5EF4-FFF2-40B4-BE49-F238E27FC236}">
                <a16:creationId xmlns:a16="http://schemas.microsoft.com/office/drawing/2014/main" id="{C25D2114-032A-A741-A0DD-698DB140B7D3}"/>
              </a:ext>
            </a:extLst>
          </p:cNvPr>
          <p:cNvSpPr txBox="1"/>
          <p:nvPr/>
        </p:nvSpPr>
        <p:spPr>
          <a:xfrm>
            <a:off x="8346017" y="5691485"/>
            <a:ext cx="612668" cy="461665"/>
          </a:xfrm>
          <a:prstGeom prst="rect">
            <a:avLst/>
          </a:prstGeom>
          <a:noFill/>
        </p:spPr>
        <p:txBody>
          <a:bodyPr wrap="none" rtlCol="0">
            <a:spAutoFit/>
          </a:bodyPr>
          <a:lstStyle/>
          <a:p>
            <a:r>
              <a:rPr lang="en-US" sz="2400" dirty="0">
                <a:solidFill>
                  <a:schemeClr val="accent2">
                    <a:lumMod val="50000"/>
                  </a:schemeClr>
                </a:solidFill>
              </a:rPr>
              <a:t>1/3</a:t>
            </a:r>
          </a:p>
        </p:txBody>
      </p:sp>
    </p:spTree>
    <p:extLst>
      <p:ext uri="{BB962C8B-B14F-4D97-AF65-F5344CB8AC3E}">
        <p14:creationId xmlns:p14="http://schemas.microsoft.com/office/powerpoint/2010/main" val="2211224033"/>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4D8EAF3-9A72-B942-822F-3A7875AA90A1}"/>
              </a:ext>
            </a:extLst>
          </p:cNvPr>
          <p:cNvSpPr>
            <a:spLocks noGrp="1"/>
          </p:cNvSpPr>
          <p:nvPr>
            <p:ph type="title"/>
          </p:nvPr>
        </p:nvSpPr>
        <p:spPr/>
        <p:txBody>
          <a:bodyPr/>
          <a:lstStyle/>
          <a:p>
            <a:r>
              <a:rPr lang="en-US" dirty="0"/>
              <a:t>Graph Data</a:t>
            </a:r>
          </a:p>
        </p:txBody>
      </p:sp>
      <p:sp>
        <p:nvSpPr>
          <p:cNvPr id="4" name="Slide Number Placeholder 3">
            <a:extLst>
              <a:ext uri="{FF2B5EF4-FFF2-40B4-BE49-F238E27FC236}">
                <a16:creationId xmlns:a16="http://schemas.microsoft.com/office/drawing/2014/main" id="{018796FB-3030-B043-9355-21411AF88FC2}"/>
              </a:ext>
            </a:extLst>
          </p:cNvPr>
          <p:cNvSpPr>
            <a:spLocks noGrp="1"/>
          </p:cNvSpPr>
          <p:nvPr>
            <p:ph type="sldNum" sz="quarter" idx="10"/>
          </p:nvPr>
        </p:nvSpPr>
        <p:spPr/>
        <p:txBody>
          <a:bodyPr/>
          <a:lstStyle/>
          <a:p>
            <a:fld id="{95C605C4-1F5B-4B2B-8458-3FC432AF1FAC}" type="slidenum">
              <a:rPr lang="en-US" smtClean="0"/>
              <a:t>3</a:t>
            </a:fld>
            <a:endParaRPr lang="en-US"/>
          </a:p>
        </p:txBody>
      </p:sp>
      <p:pic>
        <p:nvPicPr>
          <p:cNvPr id="5" name="Picture 4">
            <a:extLst>
              <a:ext uri="{FF2B5EF4-FFF2-40B4-BE49-F238E27FC236}">
                <a16:creationId xmlns:a16="http://schemas.microsoft.com/office/drawing/2014/main" id="{EE8A0CA2-9414-894D-AED8-D93AE7253948}"/>
              </a:ext>
            </a:extLst>
          </p:cNvPr>
          <p:cNvPicPr>
            <a:picLocks noChangeAspect="1"/>
          </p:cNvPicPr>
          <p:nvPr/>
        </p:nvPicPr>
        <p:blipFill>
          <a:blip r:embed="rId2"/>
          <a:stretch>
            <a:fillRect/>
          </a:stretch>
        </p:blipFill>
        <p:spPr>
          <a:xfrm>
            <a:off x="381000" y="1906022"/>
            <a:ext cx="7086600" cy="4865556"/>
          </a:xfrm>
          <a:prstGeom prst="rect">
            <a:avLst/>
          </a:prstGeom>
        </p:spPr>
      </p:pic>
      <p:sp>
        <p:nvSpPr>
          <p:cNvPr id="6" name="TextBox 5">
            <a:extLst>
              <a:ext uri="{FF2B5EF4-FFF2-40B4-BE49-F238E27FC236}">
                <a16:creationId xmlns:a16="http://schemas.microsoft.com/office/drawing/2014/main" id="{6411E033-E7CE-8845-9219-A4764CB850EC}"/>
              </a:ext>
            </a:extLst>
          </p:cNvPr>
          <p:cNvSpPr txBox="1"/>
          <p:nvPr/>
        </p:nvSpPr>
        <p:spPr>
          <a:xfrm>
            <a:off x="5062929" y="1490522"/>
            <a:ext cx="3404162" cy="338554"/>
          </a:xfrm>
          <a:prstGeom prst="rect">
            <a:avLst/>
          </a:prstGeom>
          <a:noFill/>
        </p:spPr>
        <p:txBody>
          <a:bodyPr wrap="square" rtlCol="0">
            <a:spAutoFit/>
          </a:bodyPr>
          <a:lstStyle/>
          <a:p>
            <a:r>
              <a:rPr lang="en-US" dirty="0">
                <a:solidFill>
                  <a:schemeClr val="bg1"/>
                </a:solidFill>
              </a:rPr>
              <a:t>Edges </a:t>
            </a:r>
            <a:r>
              <a:rPr lang="en-US" b="0" dirty="0">
                <a:solidFill>
                  <a:schemeClr val="bg1"/>
                </a:solidFill>
              </a:rPr>
              <a:t>represent relationships</a:t>
            </a:r>
            <a:endParaRPr lang="en-US" dirty="0">
              <a:solidFill>
                <a:schemeClr val="bg1"/>
              </a:solidFill>
            </a:endParaRPr>
          </a:p>
        </p:txBody>
      </p:sp>
      <p:sp>
        <p:nvSpPr>
          <p:cNvPr id="7" name="TextBox 6">
            <a:extLst>
              <a:ext uri="{FF2B5EF4-FFF2-40B4-BE49-F238E27FC236}">
                <a16:creationId xmlns:a16="http://schemas.microsoft.com/office/drawing/2014/main" id="{04E1385B-A9F9-0442-ABE5-CDC01BA2689E}"/>
              </a:ext>
            </a:extLst>
          </p:cNvPr>
          <p:cNvSpPr txBox="1"/>
          <p:nvPr/>
        </p:nvSpPr>
        <p:spPr>
          <a:xfrm>
            <a:off x="1271099" y="1244302"/>
            <a:ext cx="2815337" cy="584775"/>
          </a:xfrm>
          <a:prstGeom prst="rect">
            <a:avLst/>
          </a:prstGeom>
          <a:noFill/>
        </p:spPr>
        <p:txBody>
          <a:bodyPr wrap="square" rtlCol="0">
            <a:spAutoFit/>
          </a:bodyPr>
          <a:lstStyle/>
          <a:p>
            <a:r>
              <a:rPr lang="en-US" dirty="0">
                <a:solidFill>
                  <a:schemeClr val="bg1"/>
                </a:solidFill>
              </a:rPr>
              <a:t>Nodes </a:t>
            </a:r>
            <a:r>
              <a:rPr lang="en-US" b="0" dirty="0">
                <a:solidFill>
                  <a:schemeClr val="bg1"/>
                </a:solidFill>
              </a:rPr>
              <a:t>(e.g. people)</a:t>
            </a:r>
          </a:p>
          <a:p>
            <a:endParaRPr lang="en-US" dirty="0"/>
          </a:p>
        </p:txBody>
      </p:sp>
      <p:cxnSp>
        <p:nvCxnSpPr>
          <p:cNvPr id="8" name="Straight Connector 7">
            <a:extLst>
              <a:ext uri="{FF2B5EF4-FFF2-40B4-BE49-F238E27FC236}">
                <a16:creationId xmlns:a16="http://schemas.microsoft.com/office/drawing/2014/main" id="{A6B7F954-4133-D847-A6FA-4AF155BCEB08}"/>
              </a:ext>
            </a:extLst>
          </p:cNvPr>
          <p:cNvCxnSpPr>
            <a:cxnSpLocks/>
          </p:cNvCxnSpPr>
          <p:nvPr/>
        </p:nvCxnSpPr>
        <p:spPr>
          <a:xfrm flipH="1">
            <a:off x="5777089" y="1752600"/>
            <a:ext cx="680861" cy="890300"/>
          </a:xfrm>
          <a:prstGeom prst="line">
            <a:avLst/>
          </a:prstGeom>
          <a:ln w="25400">
            <a:solidFill>
              <a:srgbClr val="00B05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6E86E1D3-B34F-DF4D-B64B-3176AD0111F3}"/>
              </a:ext>
            </a:extLst>
          </p:cNvPr>
          <p:cNvCxnSpPr>
            <a:cxnSpLocks/>
          </p:cNvCxnSpPr>
          <p:nvPr/>
        </p:nvCxnSpPr>
        <p:spPr>
          <a:xfrm>
            <a:off x="2819400" y="1615752"/>
            <a:ext cx="0" cy="866606"/>
          </a:xfrm>
          <a:prstGeom prst="line">
            <a:avLst/>
          </a:prstGeom>
          <a:ln w="25400">
            <a:solidFill>
              <a:srgbClr val="00B050"/>
            </a:solidFill>
            <a:tailEnd type="stealth"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86072262"/>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p:cNvCxnSpPr/>
          <p:nvPr/>
        </p:nvCxnSpPr>
        <p:spPr>
          <a:xfrm>
            <a:off x="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dk1"/>
          </a:lnRef>
          <a:fillRef idx="0">
            <a:schemeClr val="dk1"/>
          </a:fillRef>
          <a:effectRef idx="0">
            <a:schemeClr val="dk1"/>
          </a:effectRef>
          <a:fontRef idx="minor">
            <a:schemeClr val="tx1"/>
          </a:fontRef>
        </p:style>
      </p:cxnSp>
      <p:cxnSp>
        <p:nvCxnSpPr>
          <p:cNvPr id="2" name="Straight Connector 1"/>
          <p:cNvCxnSpPr/>
          <p:nvPr/>
        </p:nvCxnSpPr>
        <p:spPr>
          <a:xfrm>
            <a:off x="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6627" name="Rectangle 3"/>
              <p:cNvSpPr>
                <a:spLocks noGrp="1" noChangeArrowheads="1"/>
              </p:cNvSpPr>
              <p:nvPr>
                <p:ph idx="1"/>
              </p:nvPr>
            </p:nvSpPr>
            <p:spPr>
              <a:xfrm>
                <a:off x="381000" y="1066800"/>
                <a:ext cx="8915400" cy="5105400"/>
              </a:xfrm>
            </p:spPr>
            <p:txBody>
              <a:bodyPr/>
              <a:lstStyle/>
              <a:p>
                <a:r>
                  <a:rPr lang="en-US" dirty="0"/>
                  <a:t>Imagine a random web surfer:</a:t>
                </a:r>
              </a:p>
              <a:p>
                <a:pPr lvl="1"/>
                <a:r>
                  <a:rPr lang="en-US" dirty="0"/>
                  <a:t>At time </a:t>
                </a:r>
                <a14:m>
                  <m:oMath xmlns:m="http://schemas.openxmlformats.org/officeDocument/2006/math">
                    <m:r>
                      <a:rPr lang="en-US" dirty="0">
                        <a:latin typeface="Cambria Math" panose="02040503050406030204" pitchFamily="18" charset="0"/>
                      </a:rPr>
                      <m:t>𝒕</m:t>
                    </m:r>
                  </m:oMath>
                </a14:m>
                <a:r>
                  <a:rPr lang="en-US" dirty="0"/>
                  <a:t> = 0, surfer starts on a random page</a:t>
                </a:r>
              </a:p>
              <a:p>
                <a:pPr lvl="1"/>
                <a:r>
                  <a:rPr lang="en-US" dirty="0"/>
                  <a:t>At any time </a:t>
                </a:r>
                <a14:m>
                  <m:oMath xmlns:m="http://schemas.openxmlformats.org/officeDocument/2006/math">
                    <m:r>
                      <a:rPr lang="en-US" dirty="0">
                        <a:latin typeface="Cambria Math" panose="02040503050406030204" pitchFamily="18" charset="0"/>
                      </a:rPr>
                      <m:t>𝒕</m:t>
                    </m:r>
                  </m:oMath>
                </a14:m>
                <a:r>
                  <a:rPr lang="en-US" dirty="0"/>
                  <a:t>, surfer is on some page </a:t>
                </a:r>
                <a14:m>
                  <m:oMath xmlns:m="http://schemas.openxmlformats.org/officeDocument/2006/math">
                    <m:r>
                      <a:rPr lang="en-US" dirty="0">
                        <a:latin typeface="Cambria Math" panose="02040503050406030204" pitchFamily="18" charset="0"/>
                      </a:rPr>
                      <m:t>𝒊</m:t>
                    </m:r>
                  </m:oMath>
                </a14:m>
                <a:endParaRPr lang="en-US" dirty="0"/>
              </a:p>
              <a:p>
                <a:pPr lvl="1"/>
                <a:r>
                  <a:rPr lang="en-US" dirty="0"/>
                  <a:t>At time </a:t>
                </a:r>
                <a14:m>
                  <m:oMath xmlns:m="http://schemas.openxmlformats.org/officeDocument/2006/math">
                    <m:r>
                      <a:rPr lang="en-US" dirty="0">
                        <a:latin typeface="Cambria Math" panose="02040503050406030204" pitchFamily="18" charset="0"/>
                      </a:rPr>
                      <m:t>𝒕</m:t>
                    </m:r>
                    <m:r>
                      <a:rPr lang="en-US" dirty="0">
                        <a:latin typeface="Cambria Math" panose="02040503050406030204" pitchFamily="18" charset="0"/>
                      </a:rPr>
                      <m:t>+</m:t>
                    </m:r>
                    <m:r>
                      <a:rPr lang="en-US" dirty="0">
                        <a:latin typeface="Cambria Math" panose="02040503050406030204" pitchFamily="18" charset="0"/>
                      </a:rPr>
                      <m:t>𝟏</m:t>
                    </m:r>
                  </m:oMath>
                </a14:m>
                <a:r>
                  <a:rPr lang="en-US" dirty="0"/>
                  <a:t>, the surfer follows an out-link from </a:t>
                </a:r>
                <a14:m>
                  <m:oMath xmlns:m="http://schemas.openxmlformats.org/officeDocument/2006/math">
                    <m:r>
                      <a:rPr lang="en-US" dirty="0">
                        <a:latin typeface="Cambria Math" panose="02040503050406030204" pitchFamily="18" charset="0"/>
                      </a:rPr>
                      <m:t>𝒊</m:t>
                    </m:r>
                  </m:oMath>
                </a14:m>
                <a:r>
                  <a:rPr lang="en-US" dirty="0"/>
                  <a:t> uniformly at random</a:t>
                </a:r>
              </a:p>
              <a:p>
                <a:pPr lvl="1"/>
                <a:r>
                  <a:rPr lang="en-US" dirty="0"/>
                  <a:t>Process repeats indefinitely</a:t>
                </a:r>
              </a:p>
              <a:p>
                <a:r>
                  <a:rPr lang="en-US" dirty="0"/>
                  <a:t>Let:</a:t>
                </a:r>
              </a:p>
              <a:p>
                <a:pPr lvl="1"/>
                <a14:m>
                  <m:oMath xmlns:m="http://schemas.openxmlformats.org/officeDocument/2006/math">
                    <m:r>
                      <a:rPr lang="en-US" dirty="0" smtClean="0">
                        <a:latin typeface="Cambria Math" panose="02040503050406030204" pitchFamily="18" charset="0"/>
                      </a:rPr>
                      <m:t>𝒑</m:t>
                    </m:r>
                    <m:r>
                      <a:rPr lang="en-US" dirty="0" smtClean="0">
                        <a:latin typeface="Cambria Math" panose="02040503050406030204" pitchFamily="18" charset="0"/>
                      </a:rPr>
                      <m:t>(</m:t>
                    </m:r>
                    <m:r>
                      <a:rPr lang="en-US" dirty="0" smtClean="0">
                        <a:latin typeface="Cambria Math" panose="02040503050406030204" pitchFamily="18" charset="0"/>
                      </a:rPr>
                      <m:t>𝒕</m:t>
                    </m:r>
                    <m:r>
                      <a:rPr lang="en-US" dirty="0">
                        <a:latin typeface="Cambria Math" panose="02040503050406030204" pitchFamily="18" charset="0"/>
                      </a:rPr>
                      <m:t>)</m:t>
                    </m:r>
                  </m:oMath>
                </a14:m>
                <a:r>
                  <a:rPr lang="en-US" dirty="0"/>
                  <a:t> … vector whose </a:t>
                </a:r>
                <a14:m>
                  <m:oMath xmlns:m="http://schemas.openxmlformats.org/officeDocument/2006/math">
                    <m:r>
                      <a:rPr lang="en-US" dirty="0" smtClean="0">
                        <a:latin typeface="Cambria Math" panose="02040503050406030204" pitchFamily="18" charset="0"/>
                      </a:rPr>
                      <m:t>𝒊</m:t>
                    </m:r>
                  </m:oMath>
                </a14:m>
                <a:r>
                  <a:rPr lang="en-US" dirty="0" err="1"/>
                  <a:t>th</a:t>
                </a:r>
                <a:r>
                  <a:rPr lang="en-US" dirty="0"/>
                  <a:t> coordinate is the </a:t>
                </a:r>
                <a:br>
                  <a:rPr lang="en-US" dirty="0"/>
                </a:br>
                <a:r>
                  <a:rPr lang="en-US" dirty="0"/>
                  <a:t>prob. that the surfer is at page </a:t>
                </a:r>
                <a14:m>
                  <m:oMath xmlns:m="http://schemas.openxmlformats.org/officeDocument/2006/math">
                    <m:r>
                      <a:rPr lang="en-US" dirty="0" smtClean="0">
                        <a:latin typeface="Cambria Math" panose="02040503050406030204" pitchFamily="18" charset="0"/>
                      </a:rPr>
                      <m:t>𝒊</m:t>
                    </m:r>
                  </m:oMath>
                </a14:m>
                <a:r>
                  <a:rPr lang="en-US" dirty="0"/>
                  <a:t> at time </a:t>
                </a:r>
                <a14:m>
                  <m:oMath xmlns:m="http://schemas.openxmlformats.org/officeDocument/2006/math">
                    <m:r>
                      <a:rPr lang="en-US" dirty="0" smtClean="0">
                        <a:latin typeface="Cambria Math" panose="02040503050406030204" pitchFamily="18" charset="0"/>
                      </a:rPr>
                      <m:t>𝒕</m:t>
                    </m:r>
                  </m:oMath>
                </a14:m>
                <a:endParaRPr lang="en-US" dirty="0"/>
              </a:p>
              <a:p>
                <a:pPr lvl="1"/>
                <a:r>
                  <a:rPr lang="en-US" dirty="0"/>
                  <a:t>So, </a:t>
                </a:r>
                <a14:m>
                  <m:oMath xmlns:m="http://schemas.openxmlformats.org/officeDocument/2006/math">
                    <m:r>
                      <a:rPr lang="en-US" dirty="0" smtClean="0">
                        <a:latin typeface="Cambria Math" panose="02040503050406030204" pitchFamily="18" charset="0"/>
                      </a:rPr>
                      <m:t>𝒑</m:t>
                    </m:r>
                    <m:r>
                      <a:rPr lang="en-US" dirty="0" smtClean="0">
                        <a:latin typeface="Cambria Math" panose="02040503050406030204" pitchFamily="18" charset="0"/>
                      </a:rPr>
                      <m:t>(</m:t>
                    </m:r>
                    <m:r>
                      <a:rPr lang="en-US" dirty="0" smtClean="0">
                        <a:latin typeface="Cambria Math" panose="02040503050406030204" pitchFamily="18" charset="0"/>
                      </a:rPr>
                      <m:t>𝒕</m:t>
                    </m:r>
                    <m:r>
                      <a:rPr lang="en-US" dirty="0" smtClean="0">
                        <a:latin typeface="Cambria Math" panose="02040503050406030204" pitchFamily="18" charset="0"/>
                      </a:rPr>
                      <m:t>)</m:t>
                    </m:r>
                  </m:oMath>
                </a14:m>
                <a:r>
                  <a:rPr lang="en-US" dirty="0"/>
                  <a:t> is a probability distribution over pages</a:t>
                </a:r>
              </a:p>
            </p:txBody>
          </p:sp>
        </mc:Choice>
        <mc:Fallback xmlns="">
          <p:sp>
            <p:nvSpPr>
              <p:cNvPr id="26627" name="Rectangle 3"/>
              <p:cNvSpPr>
                <a:spLocks noGrp="1" noRot="1" noChangeAspect="1" noMove="1" noResize="1" noEditPoints="1" noAdjustHandles="1" noChangeArrowheads="1" noChangeShapeType="1" noTextEdit="1"/>
              </p:cNvSpPr>
              <p:nvPr>
                <p:ph idx="1"/>
              </p:nvPr>
            </p:nvSpPr>
            <p:spPr>
              <a:xfrm>
                <a:off x="381000" y="1066800"/>
                <a:ext cx="8915400" cy="5105400"/>
              </a:xfrm>
              <a:blipFill>
                <a:blip r:embed="rId3"/>
                <a:stretch>
                  <a:fillRect l="-427" t="-995"/>
                </a:stretch>
              </a:blipFill>
            </p:spPr>
            <p:txBody>
              <a:bodyPr/>
              <a:lstStyle/>
              <a:p>
                <a:r>
                  <a:rPr lang="en-US">
                    <a:noFill/>
                  </a:rPr>
                  <a:t> </a:t>
                </a:r>
              </a:p>
            </p:txBody>
          </p:sp>
        </mc:Fallback>
      </mc:AlternateContent>
      <p:sp>
        <p:nvSpPr>
          <p:cNvPr id="26626" name="Rectangle 2"/>
          <p:cNvSpPr>
            <a:spLocks noGrp="1" noChangeArrowheads="1"/>
          </p:cNvSpPr>
          <p:nvPr>
            <p:ph type="title"/>
          </p:nvPr>
        </p:nvSpPr>
        <p:spPr/>
        <p:txBody>
          <a:bodyPr/>
          <a:lstStyle/>
          <a:p>
            <a:r>
              <a:rPr lang="en-US"/>
              <a:t>Random Walk Interpretation</a:t>
            </a:r>
            <a:endParaRPr lang="en-US" dirty="0"/>
          </a:p>
        </p:txBody>
      </p:sp>
      <p:sp>
        <p:nvSpPr>
          <p:cNvPr id="5" name="Slide Number Placeholder 4"/>
          <p:cNvSpPr>
            <a:spLocks noGrp="1"/>
          </p:cNvSpPr>
          <p:nvPr>
            <p:ph type="sldNum" sz="quarter" idx="10"/>
          </p:nvPr>
        </p:nvSpPr>
        <p:spPr/>
        <p:txBody>
          <a:bodyPr/>
          <a:lstStyle/>
          <a:p>
            <a:fld id="{12AA374B-8330-4BF2-88A5-5A2633069F38}" type="slidenum">
              <a:rPr lang="en-US" smtClean="0"/>
              <a:pPr/>
              <a:t>30</a:t>
            </a:fld>
            <a:endParaRPr lang="en-US"/>
          </a:p>
        </p:txBody>
      </p:sp>
      <p:sp>
        <p:nvSpPr>
          <p:cNvPr id="6" name="Footer Placeholder 5"/>
          <p:cNvSpPr>
            <a:spLocks noGrp="1"/>
          </p:cNvSpPr>
          <p:nvPr>
            <p:ph type="ftr" sz="quarter" idx="11"/>
          </p:nvPr>
        </p:nvSpPr>
        <p:spPr/>
        <p:txBody>
          <a:bodyPr/>
          <a:lstStyle/>
          <a:p>
            <a:pPr>
              <a:defRPr/>
            </a:pPr>
            <a:r>
              <a:rPr lang="nn-NO"/>
              <a:t>J. Leskovec, A. Rajaraman, J. Ullman: Mining of Massive Datasets, http://www.mmds.org</a:t>
            </a:r>
            <a:endParaRPr lang="en-US"/>
          </a:p>
        </p:txBody>
      </p:sp>
      <p:grpSp>
        <p:nvGrpSpPr>
          <p:cNvPr id="40" name="Group 20">
            <a:extLst>
              <a:ext uri="{FF2B5EF4-FFF2-40B4-BE49-F238E27FC236}">
                <a16:creationId xmlns:a16="http://schemas.microsoft.com/office/drawing/2014/main" id="{2501F1F1-7CB6-FF4F-BC8C-45971112F03E}"/>
              </a:ext>
            </a:extLst>
          </p:cNvPr>
          <p:cNvGrpSpPr/>
          <p:nvPr/>
        </p:nvGrpSpPr>
        <p:grpSpPr>
          <a:xfrm>
            <a:off x="6953229" y="4359892"/>
            <a:ext cx="1752600" cy="1371600"/>
            <a:chOff x="5715000" y="1828800"/>
            <a:chExt cx="1752600" cy="1371600"/>
          </a:xfrm>
        </p:grpSpPr>
        <p:cxnSp>
          <p:nvCxnSpPr>
            <p:cNvPr id="41" name="Straight Arrow Connector 40">
              <a:extLst>
                <a:ext uri="{FF2B5EF4-FFF2-40B4-BE49-F238E27FC236}">
                  <a16:creationId xmlns:a16="http://schemas.microsoft.com/office/drawing/2014/main" id="{F928382F-5ABE-CD4F-A6AA-8A2F1700FCF1}"/>
                </a:ext>
              </a:extLst>
            </p:cNvPr>
            <p:cNvCxnSpPr/>
            <p:nvPr/>
          </p:nvCxnSpPr>
          <p:spPr>
            <a:xfrm flipV="1">
              <a:off x="5804720" y="2254605"/>
              <a:ext cx="304800" cy="51491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42" name="Straight Arrow Connector 41">
              <a:extLst>
                <a:ext uri="{FF2B5EF4-FFF2-40B4-BE49-F238E27FC236}">
                  <a16:creationId xmlns:a16="http://schemas.microsoft.com/office/drawing/2014/main" id="{EC17A394-F8DF-364C-A8CC-C88B763097C9}"/>
                </a:ext>
              </a:extLst>
            </p:cNvPr>
            <p:cNvCxnSpPr/>
            <p:nvPr/>
          </p:nvCxnSpPr>
          <p:spPr>
            <a:xfrm flipH="1">
              <a:off x="6057900" y="2194492"/>
              <a:ext cx="304800" cy="51491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43" name="Straight Arrow Connector 42">
              <a:extLst>
                <a:ext uri="{FF2B5EF4-FFF2-40B4-BE49-F238E27FC236}">
                  <a16:creationId xmlns:a16="http://schemas.microsoft.com/office/drawing/2014/main" id="{6318B6BC-D53E-4142-B782-7924EEF0EB30}"/>
                </a:ext>
              </a:extLst>
            </p:cNvPr>
            <p:cNvCxnSpPr/>
            <p:nvPr/>
          </p:nvCxnSpPr>
          <p:spPr>
            <a:xfrm>
              <a:off x="6037509" y="2801691"/>
              <a:ext cx="972110" cy="7620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44" name="Straight Arrow Connector 43">
              <a:extLst>
                <a:ext uri="{FF2B5EF4-FFF2-40B4-BE49-F238E27FC236}">
                  <a16:creationId xmlns:a16="http://schemas.microsoft.com/office/drawing/2014/main" id="{D83F9208-8BEC-3F4B-9EE4-727236B49EB9}"/>
                </a:ext>
              </a:extLst>
            </p:cNvPr>
            <p:cNvCxnSpPr/>
            <p:nvPr/>
          </p:nvCxnSpPr>
          <p:spPr>
            <a:xfrm flipH="1" flipV="1">
              <a:off x="6139113" y="2981042"/>
              <a:ext cx="972110" cy="7620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45" name="Curved Connector 44">
              <a:extLst>
                <a:ext uri="{FF2B5EF4-FFF2-40B4-BE49-F238E27FC236}">
                  <a16:creationId xmlns:a16="http://schemas.microsoft.com/office/drawing/2014/main" id="{C31B93D5-3FCD-7848-BF87-27C41734BEA2}"/>
                </a:ext>
              </a:extLst>
            </p:cNvPr>
            <p:cNvCxnSpPr>
              <a:stCxn id="46" idx="6"/>
              <a:endCxn id="46" idx="0"/>
            </p:cNvCxnSpPr>
            <p:nvPr/>
          </p:nvCxnSpPr>
          <p:spPr>
            <a:xfrm flipH="1" flipV="1">
              <a:off x="6248400" y="1828800"/>
              <a:ext cx="228600" cy="228600"/>
            </a:xfrm>
            <a:prstGeom prst="curvedConnector4">
              <a:avLst>
                <a:gd name="adj1" fmla="val -100000"/>
                <a:gd name="adj2" fmla="val 200000"/>
              </a:avLst>
            </a:prstGeom>
            <a:ln w="28575">
              <a:tailEnd type="arrow"/>
            </a:ln>
          </p:spPr>
          <p:style>
            <a:lnRef idx="1">
              <a:schemeClr val="dk1"/>
            </a:lnRef>
            <a:fillRef idx="0">
              <a:schemeClr val="dk1"/>
            </a:fillRef>
            <a:effectRef idx="0">
              <a:schemeClr val="dk1"/>
            </a:effectRef>
            <a:fontRef idx="minor">
              <a:schemeClr val="tx1"/>
            </a:fontRef>
          </p:style>
        </p:cxnSp>
        <p:sp>
          <p:nvSpPr>
            <p:cNvPr id="46" name="Oval 45">
              <a:extLst>
                <a:ext uri="{FF2B5EF4-FFF2-40B4-BE49-F238E27FC236}">
                  <a16:creationId xmlns:a16="http://schemas.microsoft.com/office/drawing/2014/main" id="{858F8446-8781-DD40-A5C6-6346C749C25C}"/>
                </a:ext>
              </a:extLst>
            </p:cNvPr>
            <p:cNvSpPr/>
            <p:nvPr/>
          </p:nvSpPr>
          <p:spPr>
            <a:xfrm>
              <a:off x="6019800" y="1828800"/>
              <a:ext cx="457200" cy="457200"/>
            </a:xfrm>
            <a:prstGeom prst="ellipse">
              <a:avLst/>
            </a:prstGeom>
            <a:solidFill>
              <a:srgbClr val="FF000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sz="2400" b="1" dirty="0">
                  <a:solidFill>
                    <a:schemeClr val="bg1"/>
                  </a:solidFill>
                  <a:latin typeface="Arial" pitchFamily="34" charset="0"/>
                  <a:cs typeface="Arial" pitchFamily="34" charset="0"/>
                </a:rPr>
                <a:t>y</a:t>
              </a:r>
            </a:p>
          </p:txBody>
        </p:sp>
        <p:sp>
          <p:nvSpPr>
            <p:cNvPr id="47" name="Oval 46">
              <a:extLst>
                <a:ext uri="{FF2B5EF4-FFF2-40B4-BE49-F238E27FC236}">
                  <a16:creationId xmlns:a16="http://schemas.microsoft.com/office/drawing/2014/main" id="{06A79ADD-AD0F-8B47-9F4D-13425153CDE6}"/>
                </a:ext>
              </a:extLst>
            </p:cNvPr>
            <p:cNvSpPr/>
            <p:nvPr/>
          </p:nvSpPr>
          <p:spPr>
            <a:xfrm>
              <a:off x="5715000" y="2667000"/>
              <a:ext cx="457200" cy="457200"/>
            </a:xfrm>
            <a:prstGeom prst="ellipse">
              <a:avLst/>
            </a:prstGeom>
            <a:solidFill>
              <a:srgbClr val="FF000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sz="2400" b="1" dirty="0">
                  <a:solidFill>
                    <a:schemeClr val="bg1"/>
                  </a:solidFill>
                  <a:latin typeface="Arial" pitchFamily="34" charset="0"/>
                  <a:cs typeface="Arial" pitchFamily="34" charset="0"/>
                </a:rPr>
                <a:t>a</a:t>
              </a:r>
            </a:p>
          </p:txBody>
        </p:sp>
        <p:sp>
          <p:nvSpPr>
            <p:cNvPr id="48" name="Oval 47">
              <a:extLst>
                <a:ext uri="{FF2B5EF4-FFF2-40B4-BE49-F238E27FC236}">
                  <a16:creationId xmlns:a16="http://schemas.microsoft.com/office/drawing/2014/main" id="{ECB02178-DB5E-1E44-87D4-C495708DAD05}"/>
                </a:ext>
              </a:extLst>
            </p:cNvPr>
            <p:cNvSpPr/>
            <p:nvPr/>
          </p:nvSpPr>
          <p:spPr>
            <a:xfrm>
              <a:off x="7010400" y="2743200"/>
              <a:ext cx="457200" cy="457200"/>
            </a:xfrm>
            <a:prstGeom prst="ellipse">
              <a:avLst/>
            </a:prstGeom>
            <a:solidFill>
              <a:srgbClr val="FF000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sz="2400" b="1" dirty="0">
                  <a:solidFill>
                    <a:schemeClr val="bg1"/>
                  </a:solidFill>
                  <a:latin typeface="Arial" pitchFamily="34" charset="0"/>
                  <a:cs typeface="Arial" pitchFamily="34" charset="0"/>
                </a:rPr>
                <a:t>m</a:t>
              </a:r>
            </a:p>
          </p:txBody>
        </p:sp>
      </p:grpSp>
      <p:sp>
        <p:nvSpPr>
          <p:cNvPr id="49" name="TextBox 48">
            <a:extLst>
              <a:ext uri="{FF2B5EF4-FFF2-40B4-BE49-F238E27FC236}">
                <a16:creationId xmlns:a16="http://schemas.microsoft.com/office/drawing/2014/main" id="{5C57F1D0-D497-3847-8A47-CAE0033AB554}"/>
              </a:ext>
            </a:extLst>
          </p:cNvPr>
          <p:cNvSpPr txBox="1"/>
          <p:nvPr/>
        </p:nvSpPr>
        <p:spPr>
          <a:xfrm>
            <a:off x="6475313" y="3358718"/>
            <a:ext cx="2465740" cy="461665"/>
          </a:xfrm>
          <a:prstGeom prst="rect">
            <a:avLst/>
          </a:prstGeom>
          <a:noFill/>
        </p:spPr>
        <p:txBody>
          <a:bodyPr wrap="none" rtlCol="0">
            <a:spAutoFit/>
          </a:bodyPr>
          <a:lstStyle/>
          <a:p>
            <a:r>
              <a:rPr lang="en-US" sz="2400" i="1" u="sng" dirty="0">
                <a:solidFill>
                  <a:schemeClr val="accent2">
                    <a:lumMod val="50000"/>
                  </a:schemeClr>
                </a:solidFill>
              </a:rPr>
              <a:t>p(t</a:t>
            </a:r>
            <a:r>
              <a:rPr lang="en-US" sz="2400" u="sng" dirty="0">
                <a:solidFill>
                  <a:schemeClr val="accent2">
                    <a:lumMod val="50000"/>
                  </a:schemeClr>
                </a:solidFill>
              </a:rPr>
              <a:t>) where</a:t>
            </a:r>
            <a:r>
              <a:rPr lang="en-US" sz="2400" i="1" u="sng" dirty="0">
                <a:solidFill>
                  <a:schemeClr val="accent2">
                    <a:lumMod val="50000"/>
                  </a:schemeClr>
                </a:solidFill>
              </a:rPr>
              <a:t> t = 1</a:t>
            </a:r>
            <a:r>
              <a:rPr lang="en-US" sz="2400" i="1" dirty="0">
                <a:solidFill>
                  <a:schemeClr val="accent2">
                    <a:lumMod val="50000"/>
                  </a:schemeClr>
                </a:solidFill>
              </a:rPr>
              <a:t>:</a:t>
            </a:r>
          </a:p>
        </p:txBody>
      </p:sp>
      <p:sp>
        <p:nvSpPr>
          <p:cNvPr id="50" name="TextBox 49">
            <a:extLst>
              <a:ext uri="{FF2B5EF4-FFF2-40B4-BE49-F238E27FC236}">
                <a16:creationId xmlns:a16="http://schemas.microsoft.com/office/drawing/2014/main" id="{DDF0F7AB-1404-A944-AB33-F182B07ACEA3}"/>
              </a:ext>
            </a:extLst>
          </p:cNvPr>
          <p:cNvSpPr txBox="1"/>
          <p:nvPr/>
        </p:nvSpPr>
        <p:spPr>
          <a:xfrm>
            <a:off x="6645361" y="3983364"/>
            <a:ext cx="612668" cy="461665"/>
          </a:xfrm>
          <a:prstGeom prst="rect">
            <a:avLst/>
          </a:prstGeom>
          <a:noFill/>
        </p:spPr>
        <p:txBody>
          <a:bodyPr wrap="none" rtlCol="0">
            <a:spAutoFit/>
          </a:bodyPr>
          <a:lstStyle/>
          <a:p>
            <a:r>
              <a:rPr lang="en-US" sz="2400" dirty="0">
                <a:solidFill>
                  <a:schemeClr val="accent2">
                    <a:lumMod val="50000"/>
                  </a:schemeClr>
                </a:solidFill>
              </a:rPr>
              <a:t>1/3</a:t>
            </a:r>
          </a:p>
        </p:txBody>
      </p:sp>
      <p:sp>
        <p:nvSpPr>
          <p:cNvPr id="51" name="TextBox 50">
            <a:extLst>
              <a:ext uri="{FF2B5EF4-FFF2-40B4-BE49-F238E27FC236}">
                <a16:creationId xmlns:a16="http://schemas.microsoft.com/office/drawing/2014/main" id="{3877D57F-9538-2445-985B-E150D72A5450}"/>
              </a:ext>
            </a:extLst>
          </p:cNvPr>
          <p:cNvSpPr txBox="1"/>
          <p:nvPr/>
        </p:nvSpPr>
        <p:spPr>
          <a:xfrm>
            <a:off x="6457950" y="5538703"/>
            <a:ext cx="612668" cy="461665"/>
          </a:xfrm>
          <a:prstGeom prst="rect">
            <a:avLst/>
          </a:prstGeom>
          <a:noFill/>
        </p:spPr>
        <p:txBody>
          <a:bodyPr wrap="none" rtlCol="0">
            <a:spAutoFit/>
          </a:bodyPr>
          <a:lstStyle/>
          <a:p>
            <a:r>
              <a:rPr lang="en-US" sz="2400" dirty="0">
                <a:solidFill>
                  <a:schemeClr val="accent2">
                    <a:lumMod val="50000"/>
                  </a:schemeClr>
                </a:solidFill>
              </a:rPr>
              <a:t>1/2</a:t>
            </a:r>
          </a:p>
        </p:txBody>
      </p:sp>
      <p:sp>
        <p:nvSpPr>
          <p:cNvPr id="52" name="TextBox 51">
            <a:extLst>
              <a:ext uri="{FF2B5EF4-FFF2-40B4-BE49-F238E27FC236}">
                <a16:creationId xmlns:a16="http://schemas.microsoft.com/office/drawing/2014/main" id="{242758BD-AC5B-1C4B-8183-1589033DDD90}"/>
              </a:ext>
            </a:extLst>
          </p:cNvPr>
          <p:cNvSpPr txBox="1"/>
          <p:nvPr/>
        </p:nvSpPr>
        <p:spPr>
          <a:xfrm>
            <a:off x="8346017" y="5691485"/>
            <a:ext cx="612668" cy="461665"/>
          </a:xfrm>
          <a:prstGeom prst="rect">
            <a:avLst/>
          </a:prstGeom>
          <a:noFill/>
        </p:spPr>
        <p:txBody>
          <a:bodyPr wrap="none" rtlCol="0">
            <a:spAutoFit/>
          </a:bodyPr>
          <a:lstStyle/>
          <a:p>
            <a:r>
              <a:rPr lang="en-US" sz="2400" dirty="0">
                <a:solidFill>
                  <a:schemeClr val="accent2">
                    <a:lumMod val="50000"/>
                  </a:schemeClr>
                </a:solidFill>
              </a:rPr>
              <a:t>1/6</a:t>
            </a:r>
          </a:p>
        </p:txBody>
      </p:sp>
    </p:spTree>
    <p:extLst>
      <p:ext uri="{BB962C8B-B14F-4D97-AF65-F5344CB8AC3E}">
        <p14:creationId xmlns:p14="http://schemas.microsoft.com/office/powerpoint/2010/main" val="218540531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P spid="51" grpId="0"/>
      <p:bldP spid="5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p:cNvCxnSpPr/>
          <p:nvPr/>
        </p:nvCxnSpPr>
        <p:spPr>
          <a:xfrm>
            <a:off x="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dk1"/>
          </a:lnRef>
          <a:fillRef idx="0">
            <a:schemeClr val="dk1"/>
          </a:fillRef>
          <a:effectRef idx="0">
            <a:schemeClr val="dk1"/>
          </a:effectRef>
          <a:fontRef idx="minor">
            <a:schemeClr val="tx1"/>
          </a:fontRef>
        </p:style>
      </p:cxnSp>
      <p:cxnSp>
        <p:nvCxnSpPr>
          <p:cNvPr id="2" name="Straight Connector 1"/>
          <p:cNvCxnSpPr/>
          <p:nvPr/>
        </p:nvCxnSpPr>
        <p:spPr>
          <a:xfrm>
            <a:off x="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dk1"/>
          </a:lnRef>
          <a:fillRef idx="0">
            <a:schemeClr val="dk1"/>
          </a:fillRef>
          <a:effectRef idx="0">
            <a:schemeClr val="dk1"/>
          </a:effectRef>
          <a:fontRef idx="minor">
            <a:schemeClr val="tx1"/>
          </a:fontRef>
        </p:style>
      </p:cxnSp>
      <mc:AlternateContent xmlns:mc="http://schemas.openxmlformats.org/markup-compatibility/2006">
        <mc:Choice xmlns:a14="http://schemas.microsoft.com/office/drawing/2010/main" Requires="a14">
          <p:sp>
            <p:nvSpPr>
              <p:cNvPr id="26627" name="Rectangle 3"/>
              <p:cNvSpPr>
                <a:spLocks noGrp="1" noChangeArrowheads="1"/>
              </p:cNvSpPr>
              <p:nvPr>
                <p:ph idx="1"/>
              </p:nvPr>
            </p:nvSpPr>
            <p:spPr>
              <a:xfrm>
                <a:off x="381000" y="1066799"/>
                <a:ext cx="5842000" cy="5943601"/>
              </a:xfrm>
            </p:spPr>
            <p:txBody>
              <a:bodyPr>
                <a:normAutofit fontScale="92500" lnSpcReduction="10000"/>
              </a:bodyPr>
              <a:lstStyle/>
              <a:p>
                <a:r>
                  <a:rPr lang="en-US" dirty="0"/>
                  <a:t>Imagine a random web surfer:</a:t>
                </a:r>
              </a:p>
              <a:p>
                <a:pPr lvl="1"/>
                <a:r>
                  <a:rPr lang="en-US" dirty="0"/>
                  <a:t>At time </a:t>
                </a:r>
                <a14:m>
                  <m:oMath xmlns:m="http://schemas.openxmlformats.org/officeDocument/2006/math">
                    <m:r>
                      <a:rPr lang="en-US" dirty="0">
                        <a:latin typeface="Cambria Math" panose="02040503050406030204" pitchFamily="18" charset="0"/>
                      </a:rPr>
                      <m:t>𝒕</m:t>
                    </m:r>
                  </m:oMath>
                </a14:m>
                <a:r>
                  <a:rPr lang="en-US" dirty="0"/>
                  <a:t> = 0, surfer starts on a random page</a:t>
                </a:r>
              </a:p>
              <a:p>
                <a:pPr lvl="1"/>
                <a:r>
                  <a:rPr lang="en-US" dirty="0"/>
                  <a:t>At any time </a:t>
                </a:r>
                <a14:m>
                  <m:oMath xmlns:m="http://schemas.openxmlformats.org/officeDocument/2006/math">
                    <m:r>
                      <a:rPr lang="en-US" dirty="0">
                        <a:latin typeface="Cambria Math" panose="02040503050406030204" pitchFamily="18" charset="0"/>
                      </a:rPr>
                      <m:t>𝒕</m:t>
                    </m:r>
                  </m:oMath>
                </a14:m>
                <a:r>
                  <a:rPr lang="en-US" dirty="0"/>
                  <a:t>, surfer is on some page </a:t>
                </a:r>
                <a14:m>
                  <m:oMath xmlns:m="http://schemas.openxmlformats.org/officeDocument/2006/math">
                    <m:r>
                      <a:rPr lang="en-US" dirty="0">
                        <a:latin typeface="Cambria Math" panose="02040503050406030204" pitchFamily="18" charset="0"/>
                      </a:rPr>
                      <m:t>𝒊</m:t>
                    </m:r>
                  </m:oMath>
                </a14:m>
                <a:endParaRPr lang="en-US" dirty="0"/>
              </a:p>
              <a:p>
                <a:pPr lvl="1"/>
                <a:r>
                  <a:rPr lang="en-US" dirty="0"/>
                  <a:t>At time </a:t>
                </a:r>
                <a14:m>
                  <m:oMath xmlns:m="http://schemas.openxmlformats.org/officeDocument/2006/math">
                    <m:r>
                      <a:rPr lang="en-US" dirty="0">
                        <a:latin typeface="Cambria Math" panose="02040503050406030204" pitchFamily="18" charset="0"/>
                      </a:rPr>
                      <m:t>𝒕</m:t>
                    </m:r>
                    <m:r>
                      <a:rPr lang="en-US" dirty="0">
                        <a:latin typeface="Cambria Math" panose="02040503050406030204" pitchFamily="18" charset="0"/>
                      </a:rPr>
                      <m:t>+</m:t>
                    </m:r>
                    <m:r>
                      <a:rPr lang="en-US" dirty="0">
                        <a:latin typeface="Cambria Math" panose="02040503050406030204" pitchFamily="18" charset="0"/>
                      </a:rPr>
                      <m:t>𝟏</m:t>
                    </m:r>
                  </m:oMath>
                </a14:m>
                <a:r>
                  <a:rPr lang="en-US" dirty="0"/>
                  <a:t>, the surfer follows an out-link from </a:t>
                </a:r>
                <a14:m>
                  <m:oMath xmlns:m="http://schemas.openxmlformats.org/officeDocument/2006/math">
                    <m:r>
                      <a:rPr lang="en-US" dirty="0">
                        <a:latin typeface="Cambria Math" panose="02040503050406030204" pitchFamily="18" charset="0"/>
                      </a:rPr>
                      <m:t>𝒊</m:t>
                    </m:r>
                  </m:oMath>
                </a14:m>
                <a:r>
                  <a:rPr lang="en-US" dirty="0"/>
                  <a:t> uniformly at random</a:t>
                </a:r>
              </a:p>
              <a:p>
                <a:pPr lvl="1"/>
                <a:r>
                  <a:rPr lang="en-US" dirty="0"/>
                  <a:t>Process repeats indefinitely</a:t>
                </a:r>
              </a:p>
              <a:p>
                <a:r>
                  <a:rPr lang="en-US" dirty="0"/>
                  <a:t>Let:</a:t>
                </a:r>
              </a:p>
              <a:p>
                <a:pPr lvl="1"/>
                <a14:m>
                  <m:oMath xmlns:m="http://schemas.openxmlformats.org/officeDocument/2006/math">
                    <m:r>
                      <a:rPr lang="en-US" dirty="0" smtClean="0">
                        <a:latin typeface="Cambria Math" panose="02040503050406030204" pitchFamily="18" charset="0"/>
                      </a:rPr>
                      <m:t>𝒑</m:t>
                    </m:r>
                    <m:r>
                      <a:rPr lang="en-US" dirty="0" smtClean="0">
                        <a:latin typeface="Cambria Math" panose="02040503050406030204" pitchFamily="18" charset="0"/>
                      </a:rPr>
                      <m:t>(</m:t>
                    </m:r>
                    <m:r>
                      <a:rPr lang="en-US" dirty="0" smtClean="0">
                        <a:latin typeface="Cambria Math" panose="02040503050406030204" pitchFamily="18" charset="0"/>
                      </a:rPr>
                      <m:t>𝒕</m:t>
                    </m:r>
                    <m:r>
                      <a:rPr lang="en-US" dirty="0">
                        <a:latin typeface="Cambria Math" panose="02040503050406030204" pitchFamily="18" charset="0"/>
                      </a:rPr>
                      <m:t>)</m:t>
                    </m:r>
                  </m:oMath>
                </a14:m>
                <a:r>
                  <a:rPr lang="en-US" dirty="0"/>
                  <a:t> … vector whose </a:t>
                </a:r>
                <a14:m>
                  <m:oMath xmlns:m="http://schemas.openxmlformats.org/officeDocument/2006/math">
                    <m:r>
                      <a:rPr lang="en-US" dirty="0" smtClean="0">
                        <a:latin typeface="Cambria Math" panose="02040503050406030204" pitchFamily="18" charset="0"/>
                      </a:rPr>
                      <m:t>𝒊</m:t>
                    </m:r>
                  </m:oMath>
                </a14:m>
                <a:r>
                  <a:rPr lang="en-US" dirty="0" err="1"/>
                  <a:t>th</a:t>
                </a:r>
                <a:r>
                  <a:rPr lang="en-US" dirty="0"/>
                  <a:t> coordinate is the </a:t>
                </a:r>
                <a:br>
                  <a:rPr lang="en-US" dirty="0"/>
                </a:br>
                <a:r>
                  <a:rPr lang="en-US" dirty="0"/>
                  <a:t>prob. that the surfer is at page </a:t>
                </a:r>
                <a14:m>
                  <m:oMath xmlns:m="http://schemas.openxmlformats.org/officeDocument/2006/math">
                    <m:r>
                      <a:rPr lang="en-US" dirty="0" smtClean="0">
                        <a:latin typeface="Cambria Math" panose="02040503050406030204" pitchFamily="18" charset="0"/>
                      </a:rPr>
                      <m:t>𝒊</m:t>
                    </m:r>
                  </m:oMath>
                </a14:m>
                <a:r>
                  <a:rPr lang="en-US" dirty="0"/>
                  <a:t> at time </a:t>
                </a:r>
                <a14:m>
                  <m:oMath xmlns:m="http://schemas.openxmlformats.org/officeDocument/2006/math">
                    <m:r>
                      <a:rPr lang="en-US" dirty="0" smtClean="0">
                        <a:latin typeface="Cambria Math" panose="02040503050406030204" pitchFamily="18" charset="0"/>
                      </a:rPr>
                      <m:t>𝒕</m:t>
                    </m:r>
                  </m:oMath>
                </a14:m>
                <a:endParaRPr lang="en-US" dirty="0"/>
              </a:p>
              <a:p>
                <a:pPr lvl="1"/>
                <a:r>
                  <a:rPr lang="en-US" dirty="0"/>
                  <a:t>So, </a:t>
                </a:r>
                <a14:m>
                  <m:oMath xmlns:m="http://schemas.openxmlformats.org/officeDocument/2006/math">
                    <m:r>
                      <a:rPr lang="en-US" dirty="0" smtClean="0">
                        <a:latin typeface="Cambria Math" panose="02040503050406030204" pitchFamily="18" charset="0"/>
                      </a:rPr>
                      <m:t>𝒑</m:t>
                    </m:r>
                    <m:r>
                      <a:rPr lang="en-US" dirty="0" smtClean="0">
                        <a:latin typeface="Cambria Math" panose="02040503050406030204" pitchFamily="18" charset="0"/>
                      </a:rPr>
                      <m:t>(</m:t>
                    </m:r>
                    <m:r>
                      <a:rPr lang="en-US" dirty="0" smtClean="0">
                        <a:latin typeface="Cambria Math" panose="02040503050406030204" pitchFamily="18" charset="0"/>
                      </a:rPr>
                      <m:t>𝒕</m:t>
                    </m:r>
                    <m:r>
                      <a:rPr lang="en-US" dirty="0" smtClean="0">
                        <a:latin typeface="Cambria Math" panose="02040503050406030204" pitchFamily="18" charset="0"/>
                      </a:rPr>
                      <m:t>)</m:t>
                    </m:r>
                  </m:oMath>
                </a14:m>
                <a:r>
                  <a:rPr lang="en-US" dirty="0"/>
                  <a:t> is a probability distribution over pages</a:t>
                </a:r>
              </a:p>
              <a:p>
                <a:r>
                  <a:rPr lang="en-US" b="1" dirty="0"/>
                  <a:t>Stationary Distribution</a:t>
                </a:r>
                <a:r>
                  <a:rPr lang="en-US" dirty="0"/>
                  <a:t>: as </a:t>
                </a:r>
                <a14:m>
                  <m:oMath xmlns:m="http://schemas.openxmlformats.org/officeDocument/2006/math">
                    <m:r>
                      <a:rPr lang="en-US" dirty="0" smtClean="0">
                        <a:solidFill>
                          <a:schemeClr val="bg1"/>
                        </a:solidFill>
                        <a:latin typeface="Cambria Math" panose="02040503050406030204" pitchFamily="18" charset="0"/>
                      </a:rPr>
                      <m:t>𝒕</m:t>
                    </m:r>
                    <m:r>
                      <a:rPr lang="en-US" b="1" i="1" dirty="0">
                        <a:solidFill>
                          <a:schemeClr val="bg1"/>
                        </a:solidFill>
                        <a:latin typeface="Cambria Math" panose="02040503050406030204" pitchFamily="18" charset="0"/>
                      </a:rPr>
                      <m:t>→∞</m:t>
                    </m:r>
                  </m:oMath>
                </a14:m>
                <a:r>
                  <a:rPr lang="en-US" dirty="0"/>
                  <a:t>, the probability distribution approaches a ‘steady state’ representing the long term probability that the random walker is at each node, which are the PageRank scores</a:t>
                </a:r>
              </a:p>
            </p:txBody>
          </p:sp>
        </mc:Choice>
        <mc:Fallback>
          <p:sp>
            <p:nvSpPr>
              <p:cNvPr id="26627" name="Rectangle 3"/>
              <p:cNvSpPr>
                <a:spLocks noGrp="1" noRot="1" noChangeAspect="1" noMove="1" noResize="1" noEditPoints="1" noAdjustHandles="1" noChangeArrowheads="1" noChangeShapeType="1" noTextEdit="1"/>
              </p:cNvSpPr>
              <p:nvPr>
                <p:ph idx="1"/>
              </p:nvPr>
            </p:nvSpPr>
            <p:spPr>
              <a:xfrm>
                <a:off x="381000" y="1066799"/>
                <a:ext cx="5842000" cy="5943601"/>
              </a:xfrm>
              <a:blipFill>
                <a:blip r:embed="rId3"/>
                <a:stretch>
                  <a:fillRect l="-522" t="-1231"/>
                </a:stretch>
              </a:blipFill>
            </p:spPr>
            <p:txBody>
              <a:bodyPr/>
              <a:lstStyle/>
              <a:p>
                <a:r>
                  <a:rPr lang="en-SG">
                    <a:noFill/>
                  </a:rPr>
                  <a:t> </a:t>
                </a:r>
              </a:p>
            </p:txBody>
          </p:sp>
        </mc:Fallback>
      </mc:AlternateContent>
      <p:sp>
        <p:nvSpPr>
          <p:cNvPr id="26626" name="Rectangle 2"/>
          <p:cNvSpPr>
            <a:spLocks noGrp="1" noChangeArrowheads="1"/>
          </p:cNvSpPr>
          <p:nvPr>
            <p:ph type="title"/>
          </p:nvPr>
        </p:nvSpPr>
        <p:spPr/>
        <p:txBody>
          <a:bodyPr/>
          <a:lstStyle/>
          <a:p>
            <a:r>
              <a:rPr lang="en-US"/>
              <a:t>Random Walk Interpretation</a:t>
            </a:r>
            <a:endParaRPr lang="en-US" dirty="0"/>
          </a:p>
        </p:txBody>
      </p:sp>
      <p:sp>
        <p:nvSpPr>
          <p:cNvPr id="5" name="Slide Number Placeholder 4"/>
          <p:cNvSpPr>
            <a:spLocks noGrp="1"/>
          </p:cNvSpPr>
          <p:nvPr>
            <p:ph type="sldNum" sz="quarter" idx="10"/>
          </p:nvPr>
        </p:nvSpPr>
        <p:spPr/>
        <p:txBody>
          <a:bodyPr/>
          <a:lstStyle/>
          <a:p>
            <a:fld id="{12AA374B-8330-4BF2-88A5-5A2633069F38}" type="slidenum">
              <a:rPr lang="en-US" smtClean="0"/>
              <a:pPr/>
              <a:t>31</a:t>
            </a:fld>
            <a:endParaRPr lang="en-US" dirty="0"/>
          </a:p>
        </p:txBody>
      </p:sp>
      <p:sp>
        <p:nvSpPr>
          <p:cNvPr id="6" name="Footer Placeholder 5"/>
          <p:cNvSpPr>
            <a:spLocks noGrp="1"/>
          </p:cNvSpPr>
          <p:nvPr>
            <p:ph type="ftr" sz="quarter" idx="11"/>
          </p:nvPr>
        </p:nvSpPr>
        <p:spPr/>
        <p:txBody>
          <a:bodyPr/>
          <a:lstStyle/>
          <a:p>
            <a:pPr>
              <a:defRPr/>
            </a:pPr>
            <a:r>
              <a:rPr lang="nn-NO"/>
              <a:t>J. Leskovec, A. Rajaraman, J. Ullman: Mining of Massive Datasets, http://www.mmds.org</a:t>
            </a:r>
            <a:endParaRPr lang="en-US"/>
          </a:p>
        </p:txBody>
      </p:sp>
      <p:grpSp>
        <p:nvGrpSpPr>
          <p:cNvPr id="73" name="Group 20">
            <a:extLst>
              <a:ext uri="{FF2B5EF4-FFF2-40B4-BE49-F238E27FC236}">
                <a16:creationId xmlns:a16="http://schemas.microsoft.com/office/drawing/2014/main" id="{8418F354-63A8-1E43-ADCE-A5BF439BC76B}"/>
              </a:ext>
            </a:extLst>
          </p:cNvPr>
          <p:cNvGrpSpPr/>
          <p:nvPr/>
        </p:nvGrpSpPr>
        <p:grpSpPr>
          <a:xfrm>
            <a:off x="6953229" y="4359892"/>
            <a:ext cx="1752600" cy="1371600"/>
            <a:chOff x="5715000" y="1828800"/>
            <a:chExt cx="1752600" cy="1371600"/>
          </a:xfrm>
        </p:grpSpPr>
        <p:cxnSp>
          <p:nvCxnSpPr>
            <p:cNvPr id="74" name="Straight Arrow Connector 73">
              <a:extLst>
                <a:ext uri="{FF2B5EF4-FFF2-40B4-BE49-F238E27FC236}">
                  <a16:creationId xmlns:a16="http://schemas.microsoft.com/office/drawing/2014/main" id="{0FD6C11F-07FE-5B4D-A964-CABA16EC3BA0}"/>
                </a:ext>
              </a:extLst>
            </p:cNvPr>
            <p:cNvCxnSpPr/>
            <p:nvPr/>
          </p:nvCxnSpPr>
          <p:spPr>
            <a:xfrm flipV="1">
              <a:off x="5804720" y="2254605"/>
              <a:ext cx="304800" cy="51491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75" name="Straight Arrow Connector 74">
              <a:extLst>
                <a:ext uri="{FF2B5EF4-FFF2-40B4-BE49-F238E27FC236}">
                  <a16:creationId xmlns:a16="http://schemas.microsoft.com/office/drawing/2014/main" id="{411AAF42-867D-AB46-BFA3-9010B420C4DE}"/>
                </a:ext>
              </a:extLst>
            </p:cNvPr>
            <p:cNvCxnSpPr/>
            <p:nvPr/>
          </p:nvCxnSpPr>
          <p:spPr>
            <a:xfrm flipH="1">
              <a:off x="6057900" y="2194492"/>
              <a:ext cx="304800" cy="51491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76" name="Straight Arrow Connector 75">
              <a:extLst>
                <a:ext uri="{FF2B5EF4-FFF2-40B4-BE49-F238E27FC236}">
                  <a16:creationId xmlns:a16="http://schemas.microsoft.com/office/drawing/2014/main" id="{0F52437D-0570-2F42-BE13-AD707F90FE85}"/>
                </a:ext>
              </a:extLst>
            </p:cNvPr>
            <p:cNvCxnSpPr/>
            <p:nvPr/>
          </p:nvCxnSpPr>
          <p:spPr>
            <a:xfrm>
              <a:off x="6037509" y="2801691"/>
              <a:ext cx="972110" cy="7620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77" name="Straight Arrow Connector 76">
              <a:extLst>
                <a:ext uri="{FF2B5EF4-FFF2-40B4-BE49-F238E27FC236}">
                  <a16:creationId xmlns:a16="http://schemas.microsoft.com/office/drawing/2014/main" id="{18615D47-9CA5-E244-A3F0-5B8E5AA19C7F}"/>
                </a:ext>
              </a:extLst>
            </p:cNvPr>
            <p:cNvCxnSpPr/>
            <p:nvPr/>
          </p:nvCxnSpPr>
          <p:spPr>
            <a:xfrm flipH="1" flipV="1">
              <a:off x="6139113" y="2981042"/>
              <a:ext cx="972110" cy="7620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78" name="Curved Connector 77">
              <a:extLst>
                <a:ext uri="{FF2B5EF4-FFF2-40B4-BE49-F238E27FC236}">
                  <a16:creationId xmlns:a16="http://schemas.microsoft.com/office/drawing/2014/main" id="{4BDEEC15-6893-F842-B952-0A620513BD6A}"/>
                </a:ext>
              </a:extLst>
            </p:cNvPr>
            <p:cNvCxnSpPr>
              <a:stCxn id="79" idx="6"/>
              <a:endCxn id="79" idx="0"/>
            </p:cNvCxnSpPr>
            <p:nvPr/>
          </p:nvCxnSpPr>
          <p:spPr>
            <a:xfrm flipH="1" flipV="1">
              <a:off x="6248400" y="1828800"/>
              <a:ext cx="228600" cy="228600"/>
            </a:xfrm>
            <a:prstGeom prst="curvedConnector4">
              <a:avLst>
                <a:gd name="adj1" fmla="val -100000"/>
                <a:gd name="adj2" fmla="val 200000"/>
              </a:avLst>
            </a:prstGeom>
            <a:ln w="28575">
              <a:tailEnd type="arrow"/>
            </a:ln>
          </p:spPr>
          <p:style>
            <a:lnRef idx="1">
              <a:schemeClr val="dk1"/>
            </a:lnRef>
            <a:fillRef idx="0">
              <a:schemeClr val="dk1"/>
            </a:fillRef>
            <a:effectRef idx="0">
              <a:schemeClr val="dk1"/>
            </a:effectRef>
            <a:fontRef idx="minor">
              <a:schemeClr val="tx1"/>
            </a:fontRef>
          </p:style>
        </p:cxnSp>
        <p:sp>
          <p:nvSpPr>
            <p:cNvPr id="79" name="Oval 78">
              <a:extLst>
                <a:ext uri="{FF2B5EF4-FFF2-40B4-BE49-F238E27FC236}">
                  <a16:creationId xmlns:a16="http://schemas.microsoft.com/office/drawing/2014/main" id="{7108F870-AFEB-924C-AB27-AC60FB40EA0E}"/>
                </a:ext>
              </a:extLst>
            </p:cNvPr>
            <p:cNvSpPr/>
            <p:nvPr/>
          </p:nvSpPr>
          <p:spPr>
            <a:xfrm>
              <a:off x="6019800" y="1828800"/>
              <a:ext cx="457200" cy="457200"/>
            </a:xfrm>
            <a:prstGeom prst="ellipse">
              <a:avLst/>
            </a:prstGeom>
            <a:solidFill>
              <a:srgbClr val="FF000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sz="2400" b="1" dirty="0">
                  <a:solidFill>
                    <a:schemeClr val="bg1"/>
                  </a:solidFill>
                  <a:latin typeface="Arial" pitchFamily="34" charset="0"/>
                  <a:cs typeface="Arial" pitchFamily="34" charset="0"/>
                </a:rPr>
                <a:t>y</a:t>
              </a:r>
            </a:p>
          </p:txBody>
        </p:sp>
        <p:sp>
          <p:nvSpPr>
            <p:cNvPr id="80" name="Oval 79">
              <a:extLst>
                <a:ext uri="{FF2B5EF4-FFF2-40B4-BE49-F238E27FC236}">
                  <a16:creationId xmlns:a16="http://schemas.microsoft.com/office/drawing/2014/main" id="{C99DFCD1-AADF-CF41-9288-AC5CE5FA6C29}"/>
                </a:ext>
              </a:extLst>
            </p:cNvPr>
            <p:cNvSpPr/>
            <p:nvPr/>
          </p:nvSpPr>
          <p:spPr>
            <a:xfrm>
              <a:off x="5715000" y="2667000"/>
              <a:ext cx="457200" cy="457200"/>
            </a:xfrm>
            <a:prstGeom prst="ellipse">
              <a:avLst/>
            </a:prstGeom>
            <a:solidFill>
              <a:srgbClr val="FF000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sz="2400" b="1" dirty="0">
                  <a:solidFill>
                    <a:schemeClr val="bg1"/>
                  </a:solidFill>
                  <a:latin typeface="Arial" pitchFamily="34" charset="0"/>
                  <a:cs typeface="Arial" pitchFamily="34" charset="0"/>
                </a:rPr>
                <a:t>a</a:t>
              </a:r>
            </a:p>
          </p:txBody>
        </p:sp>
        <p:sp>
          <p:nvSpPr>
            <p:cNvPr id="81" name="Oval 80">
              <a:extLst>
                <a:ext uri="{FF2B5EF4-FFF2-40B4-BE49-F238E27FC236}">
                  <a16:creationId xmlns:a16="http://schemas.microsoft.com/office/drawing/2014/main" id="{32D2B28A-4F05-AA47-933F-2A45121329AD}"/>
                </a:ext>
              </a:extLst>
            </p:cNvPr>
            <p:cNvSpPr/>
            <p:nvPr/>
          </p:nvSpPr>
          <p:spPr>
            <a:xfrm>
              <a:off x="7010400" y="2743200"/>
              <a:ext cx="457200" cy="457200"/>
            </a:xfrm>
            <a:prstGeom prst="ellipse">
              <a:avLst/>
            </a:prstGeom>
            <a:solidFill>
              <a:srgbClr val="FF000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sz="2400" b="1" dirty="0">
                  <a:solidFill>
                    <a:schemeClr val="bg1"/>
                  </a:solidFill>
                  <a:latin typeface="Arial" pitchFamily="34" charset="0"/>
                  <a:cs typeface="Arial" pitchFamily="34" charset="0"/>
                </a:rPr>
                <a:t>m</a:t>
              </a:r>
            </a:p>
          </p:txBody>
        </p:sp>
      </p:grpSp>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25CB0F45-0290-8942-80DC-3DCB4483891E}"/>
                  </a:ext>
                </a:extLst>
              </p:cNvPr>
              <p:cNvSpPr txBox="1"/>
              <p:nvPr/>
            </p:nvSpPr>
            <p:spPr>
              <a:xfrm>
                <a:off x="6475313" y="3358718"/>
                <a:ext cx="2729658" cy="461665"/>
              </a:xfrm>
              <a:prstGeom prst="rect">
                <a:avLst/>
              </a:prstGeom>
              <a:noFill/>
            </p:spPr>
            <p:txBody>
              <a:bodyPr wrap="none" rtlCol="0">
                <a:spAutoFit/>
              </a:bodyPr>
              <a:lstStyle/>
              <a:p>
                <a:r>
                  <a:rPr lang="en-US" sz="2400" i="1" u="sng" dirty="0">
                    <a:solidFill>
                      <a:schemeClr val="accent2">
                        <a:lumMod val="50000"/>
                      </a:schemeClr>
                    </a:solidFill>
                  </a:rPr>
                  <a:t>p(t</a:t>
                </a:r>
                <a:r>
                  <a:rPr lang="en-US" sz="2400" u="sng" dirty="0">
                    <a:solidFill>
                      <a:schemeClr val="accent2">
                        <a:lumMod val="50000"/>
                      </a:schemeClr>
                    </a:solidFill>
                  </a:rPr>
                  <a:t>) where</a:t>
                </a:r>
                <a:r>
                  <a:rPr lang="en-US" sz="2400" i="1" u="sng" dirty="0">
                    <a:solidFill>
                      <a:schemeClr val="accent2">
                        <a:lumMod val="50000"/>
                      </a:schemeClr>
                    </a:solidFill>
                  </a:rPr>
                  <a:t> </a:t>
                </a:r>
                <a14:m>
                  <m:oMath xmlns:m="http://schemas.openxmlformats.org/officeDocument/2006/math">
                    <m:r>
                      <a:rPr lang="en-US" sz="2400" u="sng" dirty="0">
                        <a:solidFill>
                          <a:schemeClr val="accent2">
                            <a:lumMod val="50000"/>
                          </a:schemeClr>
                        </a:solidFill>
                        <a:latin typeface="Cambria Math" panose="02040503050406030204" pitchFamily="18" charset="0"/>
                      </a:rPr>
                      <m:t>𝒕</m:t>
                    </m:r>
                    <m:r>
                      <a:rPr lang="en-US" sz="2400" i="1" u="sng" dirty="0">
                        <a:solidFill>
                          <a:schemeClr val="accent2">
                            <a:lumMod val="50000"/>
                          </a:schemeClr>
                        </a:solidFill>
                        <a:latin typeface="Cambria Math" panose="02040503050406030204" pitchFamily="18" charset="0"/>
                      </a:rPr>
                      <m:t>→∞ </m:t>
                    </m:r>
                  </m:oMath>
                </a14:m>
                <a:r>
                  <a:rPr lang="en-US" sz="2400" i="1" dirty="0">
                    <a:solidFill>
                      <a:schemeClr val="accent2">
                        <a:lumMod val="50000"/>
                      </a:schemeClr>
                    </a:solidFill>
                  </a:rPr>
                  <a:t>:</a:t>
                </a:r>
              </a:p>
            </p:txBody>
          </p:sp>
        </mc:Choice>
        <mc:Fallback xmlns="">
          <p:sp>
            <p:nvSpPr>
              <p:cNvPr id="82" name="TextBox 81">
                <a:extLst>
                  <a:ext uri="{FF2B5EF4-FFF2-40B4-BE49-F238E27FC236}">
                    <a16:creationId xmlns:a16="http://schemas.microsoft.com/office/drawing/2014/main" id="{25CB0F45-0290-8942-80DC-3DCB4483891E}"/>
                  </a:ext>
                </a:extLst>
              </p:cNvPr>
              <p:cNvSpPr txBox="1">
                <a:spLocks noRot="1" noChangeAspect="1" noMove="1" noResize="1" noEditPoints="1" noAdjustHandles="1" noChangeArrowheads="1" noChangeShapeType="1" noTextEdit="1"/>
              </p:cNvSpPr>
              <p:nvPr/>
            </p:nvSpPr>
            <p:spPr>
              <a:xfrm>
                <a:off x="6475313" y="3358718"/>
                <a:ext cx="2729658" cy="461665"/>
              </a:xfrm>
              <a:prstGeom prst="rect">
                <a:avLst/>
              </a:prstGeom>
              <a:blipFill>
                <a:blip r:embed="rId4"/>
                <a:stretch>
                  <a:fillRect l="-3241" t="-10811" r="-2315" b="-27027"/>
                </a:stretch>
              </a:blipFill>
            </p:spPr>
            <p:txBody>
              <a:bodyPr/>
              <a:lstStyle/>
              <a:p>
                <a:r>
                  <a:rPr lang="en-US">
                    <a:noFill/>
                  </a:rPr>
                  <a:t> </a:t>
                </a:r>
              </a:p>
            </p:txBody>
          </p:sp>
        </mc:Fallback>
      </mc:AlternateContent>
      <p:sp>
        <p:nvSpPr>
          <p:cNvPr id="83" name="TextBox 82">
            <a:extLst>
              <a:ext uri="{FF2B5EF4-FFF2-40B4-BE49-F238E27FC236}">
                <a16:creationId xmlns:a16="http://schemas.microsoft.com/office/drawing/2014/main" id="{8B5A2591-CD76-7948-ABE7-39FEDB904E6F}"/>
              </a:ext>
            </a:extLst>
          </p:cNvPr>
          <p:cNvSpPr txBox="1"/>
          <p:nvPr/>
        </p:nvSpPr>
        <p:spPr>
          <a:xfrm>
            <a:off x="6645361" y="3983364"/>
            <a:ext cx="612668" cy="461665"/>
          </a:xfrm>
          <a:prstGeom prst="rect">
            <a:avLst/>
          </a:prstGeom>
          <a:noFill/>
        </p:spPr>
        <p:txBody>
          <a:bodyPr wrap="none" rtlCol="0">
            <a:spAutoFit/>
          </a:bodyPr>
          <a:lstStyle/>
          <a:p>
            <a:r>
              <a:rPr lang="en-US" sz="2400" dirty="0">
                <a:solidFill>
                  <a:schemeClr val="accent2">
                    <a:lumMod val="50000"/>
                  </a:schemeClr>
                </a:solidFill>
              </a:rPr>
              <a:t>2/5</a:t>
            </a:r>
          </a:p>
        </p:txBody>
      </p:sp>
      <p:sp>
        <p:nvSpPr>
          <p:cNvPr id="84" name="TextBox 83">
            <a:extLst>
              <a:ext uri="{FF2B5EF4-FFF2-40B4-BE49-F238E27FC236}">
                <a16:creationId xmlns:a16="http://schemas.microsoft.com/office/drawing/2014/main" id="{B1BAD59D-8F8B-D442-A076-4A436EBD89F8}"/>
              </a:ext>
            </a:extLst>
          </p:cNvPr>
          <p:cNvSpPr txBox="1"/>
          <p:nvPr/>
        </p:nvSpPr>
        <p:spPr>
          <a:xfrm>
            <a:off x="6457950" y="5538703"/>
            <a:ext cx="612668" cy="461665"/>
          </a:xfrm>
          <a:prstGeom prst="rect">
            <a:avLst/>
          </a:prstGeom>
          <a:noFill/>
        </p:spPr>
        <p:txBody>
          <a:bodyPr wrap="none" rtlCol="0">
            <a:spAutoFit/>
          </a:bodyPr>
          <a:lstStyle/>
          <a:p>
            <a:r>
              <a:rPr lang="en-US" sz="2400" dirty="0">
                <a:solidFill>
                  <a:schemeClr val="accent2">
                    <a:lumMod val="50000"/>
                  </a:schemeClr>
                </a:solidFill>
              </a:rPr>
              <a:t>2/5</a:t>
            </a:r>
          </a:p>
        </p:txBody>
      </p:sp>
      <p:sp>
        <p:nvSpPr>
          <p:cNvPr id="85" name="TextBox 84">
            <a:extLst>
              <a:ext uri="{FF2B5EF4-FFF2-40B4-BE49-F238E27FC236}">
                <a16:creationId xmlns:a16="http://schemas.microsoft.com/office/drawing/2014/main" id="{1F0876D1-98EA-E148-9447-5CADD8020C57}"/>
              </a:ext>
            </a:extLst>
          </p:cNvPr>
          <p:cNvSpPr txBox="1"/>
          <p:nvPr/>
        </p:nvSpPr>
        <p:spPr>
          <a:xfrm>
            <a:off x="8346017" y="5691485"/>
            <a:ext cx="612668" cy="461665"/>
          </a:xfrm>
          <a:prstGeom prst="rect">
            <a:avLst/>
          </a:prstGeom>
          <a:noFill/>
        </p:spPr>
        <p:txBody>
          <a:bodyPr wrap="none" rtlCol="0">
            <a:spAutoFit/>
          </a:bodyPr>
          <a:lstStyle/>
          <a:p>
            <a:r>
              <a:rPr lang="en-US" sz="2400" dirty="0">
                <a:solidFill>
                  <a:schemeClr val="accent2">
                    <a:lumMod val="50000"/>
                  </a:schemeClr>
                </a:solidFill>
              </a:rPr>
              <a:t>1/5</a:t>
            </a:r>
          </a:p>
        </p:txBody>
      </p:sp>
    </p:spTree>
    <p:extLst>
      <p:ext uri="{BB962C8B-B14F-4D97-AF65-F5344CB8AC3E}">
        <p14:creationId xmlns:p14="http://schemas.microsoft.com/office/powerpoint/2010/main" val="3126764538"/>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7651" name="Rectangle 3"/>
              <p:cNvSpPr>
                <a:spLocks noGrp="1" noChangeArrowheads="1"/>
              </p:cNvSpPr>
              <p:nvPr>
                <p:ph idx="1"/>
              </p:nvPr>
            </p:nvSpPr>
            <p:spPr>
              <a:xfrm>
                <a:off x="381000" y="1066800"/>
                <a:ext cx="5410587" cy="5486400"/>
              </a:xfrm>
            </p:spPr>
            <p:txBody>
              <a:bodyPr>
                <a:normAutofit/>
              </a:bodyPr>
              <a:lstStyle/>
              <a:p>
                <a:endParaRPr lang="en-US" dirty="0"/>
              </a:p>
              <a:p>
                <a:r>
                  <a:rPr lang="en-US" dirty="0"/>
                  <a:t>Where is the surfer at time t+1?</a:t>
                </a:r>
              </a:p>
              <a:p>
                <a:pPr lvl="1"/>
                <a:r>
                  <a:rPr lang="en-US" dirty="0"/>
                  <a:t>Follows a link uniformly at random</a:t>
                </a:r>
              </a:p>
              <a:p>
                <a:pPr marL="0" indent="0">
                  <a:buNone/>
                </a:pPr>
                <a:r>
                  <a:rPr lang="en-US" dirty="0"/>
                  <a:t>		</a:t>
                </a:r>
                <a14:m>
                  <m:oMath xmlns:m="http://schemas.openxmlformats.org/officeDocument/2006/math">
                    <m:r>
                      <a:rPr lang="en-US" dirty="0" smtClean="0">
                        <a:latin typeface="Cambria Math" panose="02040503050406030204" pitchFamily="18" charset="0"/>
                      </a:rPr>
                      <m:t>𝒑</m:t>
                    </m:r>
                    <m:d>
                      <m:dPr>
                        <m:ctrlPr>
                          <a:rPr lang="en-US" i="1" dirty="0" smtClean="0">
                            <a:latin typeface="Cambria Math" panose="02040503050406030204" pitchFamily="18" charset="0"/>
                          </a:rPr>
                        </m:ctrlPr>
                      </m:dPr>
                      <m:e>
                        <m:r>
                          <a:rPr lang="en-US" dirty="0" smtClean="0">
                            <a:latin typeface="Cambria Math" panose="02040503050406030204" pitchFamily="18" charset="0"/>
                          </a:rPr>
                          <m:t>𝒕</m:t>
                        </m:r>
                        <m:r>
                          <a:rPr lang="en-US" dirty="0" smtClean="0">
                            <a:latin typeface="Cambria Math" panose="02040503050406030204" pitchFamily="18" charset="0"/>
                          </a:rPr>
                          <m:t>+</m:t>
                        </m:r>
                        <m:r>
                          <a:rPr lang="en-US" dirty="0" smtClean="0">
                            <a:latin typeface="Cambria Math" panose="02040503050406030204" pitchFamily="18" charset="0"/>
                          </a:rPr>
                          <m:t>𝟏</m:t>
                        </m:r>
                      </m:e>
                    </m:d>
                    <m:r>
                      <a:rPr lang="en-US" dirty="0">
                        <a:latin typeface="Cambria Math" panose="02040503050406030204" pitchFamily="18" charset="0"/>
                      </a:rPr>
                      <m:t>= </m:t>
                    </m:r>
                    <m:r>
                      <a:rPr lang="en-US" dirty="0" smtClean="0">
                        <a:latin typeface="Cambria Math" panose="02040503050406030204" pitchFamily="18" charset="0"/>
                      </a:rPr>
                      <m:t>𝑴</m:t>
                    </m:r>
                    <m:r>
                      <a:rPr lang="en-US" dirty="0" smtClean="0">
                        <a:latin typeface="Cambria Math" panose="02040503050406030204" pitchFamily="18" charset="0"/>
                      </a:rPr>
                      <m:t>⋅</m:t>
                    </m:r>
                    <m:r>
                      <a:rPr lang="en-US" dirty="0" smtClean="0">
                        <a:latin typeface="Cambria Math" panose="02040503050406030204" pitchFamily="18" charset="0"/>
                      </a:rPr>
                      <m:t>𝒑</m:t>
                    </m:r>
                    <m:r>
                      <a:rPr lang="en-US" dirty="0" smtClean="0">
                        <a:latin typeface="Cambria Math" panose="02040503050406030204" pitchFamily="18" charset="0"/>
                      </a:rPr>
                      <m:t>(</m:t>
                    </m:r>
                    <m:r>
                      <a:rPr lang="en-US" dirty="0" smtClean="0">
                        <a:latin typeface="Cambria Math" panose="02040503050406030204" pitchFamily="18" charset="0"/>
                      </a:rPr>
                      <m:t>𝒕</m:t>
                    </m:r>
                    <m:r>
                      <a:rPr lang="en-US" b="0" i="0" dirty="0" smtClean="0">
                        <a:latin typeface="Cambria Math" panose="02040503050406030204" pitchFamily="18" charset="0"/>
                      </a:rPr>
                      <m:t>)</m:t>
                    </m:r>
                  </m:oMath>
                </a14:m>
                <a:endParaRPr lang="en-US" dirty="0"/>
              </a:p>
              <a:p>
                <a:r>
                  <a:rPr lang="en-US" dirty="0"/>
                  <a:t>Suppose the random walk reaches a stationary state </a:t>
                </a:r>
                <a14:m>
                  <m:oMath xmlns:m="http://schemas.openxmlformats.org/officeDocument/2006/math">
                    <m:sSub>
                      <m:sSubPr>
                        <m:ctrlPr>
                          <a:rPr lang="en-US" b="0" i="1" dirty="0" smtClean="0">
                            <a:latin typeface="Cambria Math" panose="02040503050406030204" pitchFamily="18" charset="0"/>
                          </a:rPr>
                        </m:ctrlPr>
                      </m:sSubPr>
                      <m:e>
                        <m:r>
                          <a:rPr lang="en-US" dirty="0" smtClean="0">
                            <a:latin typeface="Cambria Math" panose="02040503050406030204" pitchFamily="18" charset="0"/>
                          </a:rPr>
                          <m:t>𝒑</m:t>
                        </m:r>
                      </m:e>
                      <m:sub>
                        <m:r>
                          <m:rPr>
                            <m:sty m:val="p"/>
                          </m:rPr>
                          <a:rPr lang="en-US" b="0" i="0" dirty="0" smtClean="0">
                            <a:latin typeface="Cambria Math" panose="02040503050406030204" pitchFamily="18" charset="0"/>
                          </a:rPr>
                          <m:t>s</m:t>
                        </m:r>
                      </m:sub>
                    </m:sSub>
                  </m:oMath>
                </a14:m>
                <a:r>
                  <a:rPr lang="en-US" dirty="0"/>
                  <a:t>: then </a:t>
                </a:r>
                <a14:m>
                  <m:oMath xmlns:m="http://schemas.openxmlformats.org/officeDocument/2006/math">
                    <m:r>
                      <a:rPr lang="en-US" dirty="0" smtClean="0">
                        <a:latin typeface="Cambria Math" panose="02040503050406030204" pitchFamily="18" charset="0"/>
                      </a:rPr>
                      <m:t>	</m:t>
                    </m:r>
                    <m:sSub>
                      <m:sSubPr>
                        <m:ctrlPr>
                          <a:rPr lang="en-US" b="0" i="1" dirty="0" smtClean="0">
                            <a:latin typeface="Cambria Math" panose="02040503050406030204" pitchFamily="18" charset="0"/>
                          </a:rPr>
                        </m:ctrlPr>
                      </m:sSubPr>
                      <m:e>
                        <m:r>
                          <a:rPr lang="en-US" dirty="0" smtClean="0">
                            <a:latin typeface="Cambria Math" panose="02040503050406030204" pitchFamily="18" charset="0"/>
                          </a:rPr>
                          <m:t>𝒑</m:t>
                        </m:r>
                      </m:e>
                      <m:sub>
                        <m:r>
                          <m:rPr>
                            <m:sty m:val="p"/>
                          </m:rPr>
                          <a:rPr lang="en-US" b="0" i="0" dirty="0" smtClean="0">
                            <a:latin typeface="Cambria Math" panose="02040503050406030204" pitchFamily="18" charset="0"/>
                          </a:rPr>
                          <m:t>s</m:t>
                        </m:r>
                      </m:sub>
                    </m:sSub>
                    <m:r>
                      <a:rPr lang="en-US" dirty="0">
                        <a:latin typeface="Cambria Math" panose="02040503050406030204" pitchFamily="18" charset="0"/>
                      </a:rPr>
                      <m:t>= </m:t>
                    </m:r>
                    <m:r>
                      <a:rPr lang="en-US" dirty="0">
                        <a:latin typeface="Cambria Math" panose="02040503050406030204" pitchFamily="18" charset="0"/>
                      </a:rPr>
                      <m:t>𝑴</m:t>
                    </m:r>
                    <m:r>
                      <a:rPr lang="en-US"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dirty="0">
                            <a:latin typeface="Cambria Math" panose="02040503050406030204" pitchFamily="18" charset="0"/>
                          </a:rPr>
                          <m:t>𝒑</m:t>
                        </m:r>
                      </m:e>
                      <m:sub>
                        <m:r>
                          <m:rPr>
                            <m:sty m:val="p"/>
                          </m:rPr>
                          <a:rPr lang="en-US" b="0" i="0" dirty="0" smtClean="0">
                            <a:latin typeface="Cambria Math" panose="02040503050406030204" pitchFamily="18" charset="0"/>
                          </a:rPr>
                          <m:t>s</m:t>
                        </m:r>
                      </m:sub>
                    </m:sSub>
                    <m:r>
                      <a:rPr lang="en-US" dirty="0">
                        <a:latin typeface="Cambria Math" panose="02040503050406030204" pitchFamily="18" charset="0"/>
                      </a:rPr>
                      <m:t> </m:t>
                    </m:r>
                  </m:oMath>
                </a14:m>
                <a:endParaRPr lang="en-US" dirty="0"/>
              </a:p>
              <a:p>
                <a:r>
                  <a:rPr lang="en-US" dirty="0"/>
                  <a:t>In the previous ‘flow’ formulation of PageRank, the rank vector </a:t>
                </a:r>
                <a14:m>
                  <m:oMath xmlns:m="http://schemas.openxmlformats.org/officeDocument/2006/math">
                    <m:r>
                      <a:rPr lang="en-US" dirty="0" smtClean="0">
                        <a:latin typeface="Cambria Math" panose="02040503050406030204" pitchFamily="18" charset="0"/>
                      </a:rPr>
                      <m:t>𝒓</m:t>
                    </m:r>
                  </m:oMath>
                </a14:m>
                <a:r>
                  <a:rPr lang="en-US" dirty="0"/>
                  <a:t> was also defined by  </a:t>
                </a:r>
                <a14:m>
                  <m:oMath xmlns:m="http://schemas.openxmlformats.org/officeDocument/2006/math">
                    <m:r>
                      <a:rPr lang="en-US" dirty="0" smtClean="0">
                        <a:latin typeface="Cambria Math" panose="02040503050406030204" pitchFamily="18" charset="0"/>
                      </a:rPr>
                      <m:t>𝒓</m:t>
                    </m:r>
                    <m:r>
                      <a:rPr lang="en-US" dirty="0" smtClean="0">
                        <a:latin typeface="Cambria Math" panose="02040503050406030204" pitchFamily="18" charset="0"/>
                      </a:rPr>
                      <m:t> = </m:t>
                    </m:r>
                    <m:r>
                      <a:rPr lang="en-US" dirty="0" err="1" smtClean="0">
                        <a:latin typeface="Cambria Math" panose="02040503050406030204" pitchFamily="18" charset="0"/>
                      </a:rPr>
                      <m:t>𝑴</m:t>
                    </m:r>
                    <m:r>
                      <a:rPr lang="en-US" dirty="0" smtClean="0">
                        <a:latin typeface="Cambria Math" panose="02040503050406030204" pitchFamily="18" charset="0"/>
                      </a:rPr>
                      <m:t>⋅</m:t>
                    </m:r>
                    <m:r>
                      <a:rPr lang="en-US" dirty="0" err="1" smtClean="0">
                        <a:latin typeface="Cambria Math" panose="02040503050406030204" pitchFamily="18" charset="0"/>
                      </a:rPr>
                      <m:t>𝒓</m:t>
                    </m:r>
                  </m:oMath>
                </a14:m>
                <a:endParaRPr lang="en-US" dirty="0"/>
              </a:p>
              <a:p>
                <a:pPr lvl="1"/>
                <a:r>
                  <a:rPr lang="en-US" dirty="0"/>
                  <a:t>Thus, the two (recursive) definitions are the same!</a:t>
                </a:r>
              </a:p>
              <a:p>
                <a:endParaRPr lang="en-US" dirty="0"/>
              </a:p>
              <a:p>
                <a:endParaRPr lang="en-US" dirty="0"/>
              </a:p>
            </p:txBody>
          </p:sp>
        </mc:Choice>
        <mc:Fallback xmlns="">
          <p:sp>
            <p:nvSpPr>
              <p:cNvPr id="27651" name="Rectangle 3"/>
              <p:cNvSpPr>
                <a:spLocks noGrp="1" noRot="1" noChangeAspect="1" noMove="1" noResize="1" noEditPoints="1" noAdjustHandles="1" noChangeArrowheads="1" noChangeShapeType="1" noTextEdit="1"/>
              </p:cNvSpPr>
              <p:nvPr>
                <p:ph idx="1"/>
              </p:nvPr>
            </p:nvSpPr>
            <p:spPr>
              <a:xfrm>
                <a:off x="381000" y="1066800"/>
                <a:ext cx="5410587" cy="5486400"/>
              </a:xfrm>
              <a:blipFill>
                <a:blip r:embed="rId3"/>
                <a:stretch>
                  <a:fillRect l="-703"/>
                </a:stretch>
              </a:blipFill>
            </p:spPr>
            <p:txBody>
              <a:bodyPr/>
              <a:lstStyle/>
              <a:p>
                <a:r>
                  <a:rPr lang="en-US">
                    <a:noFill/>
                  </a:rPr>
                  <a:t> </a:t>
                </a:r>
              </a:p>
            </p:txBody>
          </p:sp>
        </mc:Fallback>
      </mc:AlternateContent>
      <p:sp>
        <p:nvSpPr>
          <p:cNvPr id="27650" name="Rectangle 2"/>
          <p:cNvSpPr>
            <a:spLocks noGrp="1" noChangeArrowheads="1"/>
          </p:cNvSpPr>
          <p:nvPr>
            <p:ph type="title"/>
          </p:nvPr>
        </p:nvSpPr>
        <p:spPr/>
        <p:txBody>
          <a:bodyPr/>
          <a:lstStyle/>
          <a:p>
            <a:r>
              <a:rPr lang="en-US" dirty="0"/>
              <a:t>Equivalence between Random Walk and Flow Formulations</a:t>
            </a:r>
          </a:p>
        </p:txBody>
      </p:sp>
      <p:sp>
        <p:nvSpPr>
          <p:cNvPr id="4" name="Slide Number Placeholder 3"/>
          <p:cNvSpPr>
            <a:spLocks noGrp="1"/>
          </p:cNvSpPr>
          <p:nvPr>
            <p:ph type="sldNum" sz="quarter" idx="4294967295"/>
          </p:nvPr>
        </p:nvSpPr>
        <p:spPr/>
        <p:txBody>
          <a:bodyPr/>
          <a:lstStyle/>
          <a:p>
            <a:fld id="{19B12225-5612-419B-A8D5-4B8EEE4C217E}" type="slidenum">
              <a:rPr lang="en-US" smtClean="0"/>
              <a:pPr/>
              <a:t>32</a:t>
            </a:fld>
            <a:endParaRPr lang="en-US"/>
          </a:p>
        </p:txBody>
      </p:sp>
      <p:sp>
        <p:nvSpPr>
          <p:cNvPr id="3" name="Footer Placeholder 2"/>
          <p:cNvSpPr>
            <a:spLocks noGrp="1"/>
          </p:cNvSpPr>
          <p:nvPr>
            <p:ph type="ftr" sz="quarter" idx="11"/>
          </p:nvPr>
        </p:nvSpPr>
        <p:spPr/>
        <p:txBody>
          <a:bodyPr/>
          <a:lstStyle/>
          <a:p>
            <a:r>
              <a:rPr lang="en-US"/>
              <a:t>J. Leskovec, A. Rajaraman, J. Ullman: Mining of Massive Datasets, http://www.mmds.org</a:t>
            </a:r>
          </a:p>
        </p:txBody>
      </p:sp>
      <p:grpSp>
        <p:nvGrpSpPr>
          <p:cNvPr id="42" name="Group 20">
            <a:extLst>
              <a:ext uri="{FF2B5EF4-FFF2-40B4-BE49-F238E27FC236}">
                <a16:creationId xmlns:a16="http://schemas.microsoft.com/office/drawing/2014/main" id="{F4BD7E3B-150E-3D4E-B1E9-6F81AACB1DD5}"/>
              </a:ext>
            </a:extLst>
          </p:cNvPr>
          <p:cNvGrpSpPr/>
          <p:nvPr/>
        </p:nvGrpSpPr>
        <p:grpSpPr>
          <a:xfrm>
            <a:off x="6953229" y="4359892"/>
            <a:ext cx="1752600" cy="1371600"/>
            <a:chOff x="5715000" y="1828800"/>
            <a:chExt cx="1752600" cy="1371600"/>
          </a:xfrm>
        </p:grpSpPr>
        <p:cxnSp>
          <p:nvCxnSpPr>
            <p:cNvPr id="43" name="Straight Arrow Connector 42">
              <a:extLst>
                <a:ext uri="{FF2B5EF4-FFF2-40B4-BE49-F238E27FC236}">
                  <a16:creationId xmlns:a16="http://schemas.microsoft.com/office/drawing/2014/main" id="{90171512-57B5-E042-8D9B-16DE93FC116C}"/>
                </a:ext>
              </a:extLst>
            </p:cNvPr>
            <p:cNvCxnSpPr/>
            <p:nvPr/>
          </p:nvCxnSpPr>
          <p:spPr>
            <a:xfrm flipV="1">
              <a:off x="5804720" y="2254605"/>
              <a:ext cx="304800" cy="51491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44" name="Straight Arrow Connector 43">
              <a:extLst>
                <a:ext uri="{FF2B5EF4-FFF2-40B4-BE49-F238E27FC236}">
                  <a16:creationId xmlns:a16="http://schemas.microsoft.com/office/drawing/2014/main" id="{E6437CC4-D760-094B-8FD0-DB508D82DF63}"/>
                </a:ext>
              </a:extLst>
            </p:cNvPr>
            <p:cNvCxnSpPr/>
            <p:nvPr/>
          </p:nvCxnSpPr>
          <p:spPr>
            <a:xfrm flipH="1">
              <a:off x="6057900" y="2194492"/>
              <a:ext cx="304800" cy="51491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45" name="Straight Arrow Connector 44">
              <a:extLst>
                <a:ext uri="{FF2B5EF4-FFF2-40B4-BE49-F238E27FC236}">
                  <a16:creationId xmlns:a16="http://schemas.microsoft.com/office/drawing/2014/main" id="{EAB4AFE9-8064-A949-8985-9D86BAFD6DCC}"/>
                </a:ext>
              </a:extLst>
            </p:cNvPr>
            <p:cNvCxnSpPr/>
            <p:nvPr/>
          </p:nvCxnSpPr>
          <p:spPr>
            <a:xfrm>
              <a:off x="6037509" y="2801691"/>
              <a:ext cx="972110" cy="7620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46" name="Straight Arrow Connector 45">
              <a:extLst>
                <a:ext uri="{FF2B5EF4-FFF2-40B4-BE49-F238E27FC236}">
                  <a16:creationId xmlns:a16="http://schemas.microsoft.com/office/drawing/2014/main" id="{1FCE14F0-BE65-1843-8C1A-D0D29EE94AEA}"/>
                </a:ext>
              </a:extLst>
            </p:cNvPr>
            <p:cNvCxnSpPr/>
            <p:nvPr/>
          </p:nvCxnSpPr>
          <p:spPr>
            <a:xfrm flipH="1" flipV="1">
              <a:off x="6139113" y="2981042"/>
              <a:ext cx="972110" cy="7620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47" name="Curved Connector 46">
              <a:extLst>
                <a:ext uri="{FF2B5EF4-FFF2-40B4-BE49-F238E27FC236}">
                  <a16:creationId xmlns:a16="http://schemas.microsoft.com/office/drawing/2014/main" id="{0C94F39F-5BDA-4942-9A28-801BD6594CB4}"/>
                </a:ext>
              </a:extLst>
            </p:cNvPr>
            <p:cNvCxnSpPr>
              <a:stCxn id="48" idx="6"/>
              <a:endCxn id="48" idx="0"/>
            </p:cNvCxnSpPr>
            <p:nvPr/>
          </p:nvCxnSpPr>
          <p:spPr>
            <a:xfrm flipH="1" flipV="1">
              <a:off x="6248400" y="1828800"/>
              <a:ext cx="228600" cy="228600"/>
            </a:xfrm>
            <a:prstGeom prst="curvedConnector4">
              <a:avLst>
                <a:gd name="adj1" fmla="val -100000"/>
                <a:gd name="adj2" fmla="val 200000"/>
              </a:avLst>
            </a:prstGeom>
            <a:ln w="28575">
              <a:tailEnd type="arrow"/>
            </a:ln>
          </p:spPr>
          <p:style>
            <a:lnRef idx="1">
              <a:schemeClr val="dk1"/>
            </a:lnRef>
            <a:fillRef idx="0">
              <a:schemeClr val="dk1"/>
            </a:fillRef>
            <a:effectRef idx="0">
              <a:schemeClr val="dk1"/>
            </a:effectRef>
            <a:fontRef idx="minor">
              <a:schemeClr val="tx1"/>
            </a:fontRef>
          </p:style>
        </p:cxnSp>
        <p:sp>
          <p:nvSpPr>
            <p:cNvPr id="48" name="Oval 47">
              <a:extLst>
                <a:ext uri="{FF2B5EF4-FFF2-40B4-BE49-F238E27FC236}">
                  <a16:creationId xmlns:a16="http://schemas.microsoft.com/office/drawing/2014/main" id="{07DCFE37-274D-E948-9B50-BD3D26DB12A9}"/>
                </a:ext>
              </a:extLst>
            </p:cNvPr>
            <p:cNvSpPr/>
            <p:nvPr/>
          </p:nvSpPr>
          <p:spPr>
            <a:xfrm>
              <a:off x="6019800" y="1828800"/>
              <a:ext cx="457200" cy="457200"/>
            </a:xfrm>
            <a:prstGeom prst="ellipse">
              <a:avLst/>
            </a:prstGeom>
            <a:solidFill>
              <a:srgbClr val="FF000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sz="2400" b="1" dirty="0">
                  <a:solidFill>
                    <a:schemeClr val="bg1"/>
                  </a:solidFill>
                  <a:latin typeface="Arial" pitchFamily="34" charset="0"/>
                  <a:cs typeface="Arial" pitchFamily="34" charset="0"/>
                </a:rPr>
                <a:t>y</a:t>
              </a:r>
            </a:p>
          </p:txBody>
        </p:sp>
        <p:sp>
          <p:nvSpPr>
            <p:cNvPr id="49" name="Oval 48">
              <a:extLst>
                <a:ext uri="{FF2B5EF4-FFF2-40B4-BE49-F238E27FC236}">
                  <a16:creationId xmlns:a16="http://schemas.microsoft.com/office/drawing/2014/main" id="{9E94FC86-3A9E-5A48-BD21-64BC21071A96}"/>
                </a:ext>
              </a:extLst>
            </p:cNvPr>
            <p:cNvSpPr/>
            <p:nvPr/>
          </p:nvSpPr>
          <p:spPr>
            <a:xfrm>
              <a:off x="5715000" y="2667000"/>
              <a:ext cx="457200" cy="457200"/>
            </a:xfrm>
            <a:prstGeom prst="ellipse">
              <a:avLst/>
            </a:prstGeom>
            <a:solidFill>
              <a:srgbClr val="FF000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sz="2400" b="1" dirty="0">
                  <a:solidFill>
                    <a:schemeClr val="bg1"/>
                  </a:solidFill>
                  <a:latin typeface="Arial" pitchFamily="34" charset="0"/>
                  <a:cs typeface="Arial" pitchFamily="34" charset="0"/>
                </a:rPr>
                <a:t>a</a:t>
              </a:r>
            </a:p>
          </p:txBody>
        </p:sp>
        <p:sp>
          <p:nvSpPr>
            <p:cNvPr id="50" name="Oval 49">
              <a:extLst>
                <a:ext uri="{FF2B5EF4-FFF2-40B4-BE49-F238E27FC236}">
                  <a16:creationId xmlns:a16="http://schemas.microsoft.com/office/drawing/2014/main" id="{C1CBD711-FA39-3844-94AC-3983D72D4530}"/>
                </a:ext>
              </a:extLst>
            </p:cNvPr>
            <p:cNvSpPr/>
            <p:nvPr/>
          </p:nvSpPr>
          <p:spPr>
            <a:xfrm>
              <a:off x="7010400" y="2743200"/>
              <a:ext cx="457200" cy="457200"/>
            </a:xfrm>
            <a:prstGeom prst="ellipse">
              <a:avLst/>
            </a:prstGeom>
            <a:solidFill>
              <a:srgbClr val="FF000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sz="2400" b="1" dirty="0">
                  <a:solidFill>
                    <a:schemeClr val="bg1"/>
                  </a:solidFill>
                  <a:latin typeface="Arial" pitchFamily="34" charset="0"/>
                  <a:cs typeface="Arial" pitchFamily="34" charset="0"/>
                </a:rPr>
                <a:t>m</a:t>
              </a:r>
            </a:p>
          </p:txBody>
        </p:sp>
      </p:gr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DA2C62C7-85F5-4549-972E-4EF30B955083}"/>
                  </a:ext>
                </a:extLst>
              </p:cNvPr>
              <p:cNvSpPr txBox="1"/>
              <p:nvPr/>
            </p:nvSpPr>
            <p:spPr>
              <a:xfrm>
                <a:off x="6475313" y="3358718"/>
                <a:ext cx="2729658" cy="461665"/>
              </a:xfrm>
              <a:prstGeom prst="rect">
                <a:avLst/>
              </a:prstGeom>
              <a:noFill/>
            </p:spPr>
            <p:txBody>
              <a:bodyPr wrap="none" rtlCol="0">
                <a:spAutoFit/>
              </a:bodyPr>
              <a:lstStyle/>
              <a:p>
                <a:r>
                  <a:rPr lang="en-US" sz="2400" i="1" u="sng" dirty="0">
                    <a:solidFill>
                      <a:schemeClr val="accent2">
                        <a:lumMod val="50000"/>
                      </a:schemeClr>
                    </a:solidFill>
                  </a:rPr>
                  <a:t>p(t</a:t>
                </a:r>
                <a:r>
                  <a:rPr lang="en-US" sz="2400" u="sng" dirty="0">
                    <a:solidFill>
                      <a:schemeClr val="accent2">
                        <a:lumMod val="50000"/>
                      </a:schemeClr>
                    </a:solidFill>
                  </a:rPr>
                  <a:t>) where</a:t>
                </a:r>
                <a:r>
                  <a:rPr lang="en-US" sz="2400" i="1" u="sng" dirty="0">
                    <a:solidFill>
                      <a:schemeClr val="accent2">
                        <a:lumMod val="50000"/>
                      </a:schemeClr>
                    </a:solidFill>
                  </a:rPr>
                  <a:t> </a:t>
                </a:r>
                <a14:m>
                  <m:oMath xmlns:m="http://schemas.openxmlformats.org/officeDocument/2006/math">
                    <m:r>
                      <a:rPr lang="en-US" sz="2400" u="sng" dirty="0">
                        <a:solidFill>
                          <a:schemeClr val="accent2">
                            <a:lumMod val="50000"/>
                          </a:schemeClr>
                        </a:solidFill>
                        <a:latin typeface="Cambria Math" panose="02040503050406030204" pitchFamily="18" charset="0"/>
                      </a:rPr>
                      <m:t>𝒕</m:t>
                    </m:r>
                    <m:r>
                      <a:rPr lang="en-US" sz="2400" i="1" u="sng" dirty="0">
                        <a:solidFill>
                          <a:schemeClr val="accent2">
                            <a:lumMod val="50000"/>
                          </a:schemeClr>
                        </a:solidFill>
                        <a:latin typeface="Cambria Math" panose="02040503050406030204" pitchFamily="18" charset="0"/>
                      </a:rPr>
                      <m:t>→∞ </m:t>
                    </m:r>
                  </m:oMath>
                </a14:m>
                <a:r>
                  <a:rPr lang="en-US" sz="2400" i="1" dirty="0">
                    <a:solidFill>
                      <a:schemeClr val="accent2">
                        <a:lumMod val="50000"/>
                      </a:schemeClr>
                    </a:solidFill>
                  </a:rPr>
                  <a:t>:</a:t>
                </a:r>
              </a:p>
            </p:txBody>
          </p:sp>
        </mc:Choice>
        <mc:Fallback xmlns="">
          <p:sp>
            <p:nvSpPr>
              <p:cNvPr id="51" name="TextBox 50">
                <a:extLst>
                  <a:ext uri="{FF2B5EF4-FFF2-40B4-BE49-F238E27FC236}">
                    <a16:creationId xmlns:a16="http://schemas.microsoft.com/office/drawing/2014/main" id="{DA2C62C7-85F5-4549-972E-4EF30B955083}"/>
                  </a:ext>
                </a:extLst>
              </p:cNvPr>
              <p:cNvSpPr txBox="1">
                <a:spLocks noRot="1" noChangeAspect="1" noMove="1" noResize="1" noEditPoints="1" noAdjustHandles="1" noChangeArrowheads="1" noChangeShapeType="1" noTextEdit="1"/>
              </p:cNvSpPr>
              <p:nvPr/>
            </p:nvSpPr>
            <p:spPr>
              <a:xfrm>
                <a:off x="6475313" y="3358718"/>
                <a:ext cx="2729658" cy="461665"/>
              </a:xfrm>
              <a:prstGeom prst="rect">
                <a:avLst/>
              </a:prstGeom>
              <a:blipFill>
                <a:blip r:embed="rId4"/>
                <a:stretch>
                  <a:fillRect l="-3241" t="-10811" r="-2315" b="-27027"/>
                </a:stretch>
              </a:blipFill>
            </p:spPr>
            <p:txBody>
              <a:bodyPr/>
              <a:lstStyle/>
              <a:p>
                <a:r>
                  <a:rPr lang="en-US">
                    <a:noFill/>
                  </a:rPr>
                  <a:t> </a:t>
                </a:r>
              </a:p>
            </p:txBody>
          </p:sp>
        </mc:Fallback>
      </mc:AlternateContent>
      <p:sp>
        <p:nvSpPr>
          <p:cNvPr id="52" name="TextBox 51">
            <a:extLst>
              <a:ext uri="{FF2B5EF4-FFF2-40B4-BE49-F238E27FC236}">
                <a16:creationId xmlns:a16="http://schemas.microsoft.com/office/drawing/2014/main" id="{10547837-3F93-A447-BE5E-FA8B0A3C7A84}"/>
              </a:ext>
            </a:extLst>
          </p:cNvPr>
          <p:cNvSpPr txBox="1"/>
          <p:nvPr/>
        </p:nvSpPr>
        <p:spPr>
          <a:xfrm>
            <a:off x="6645361" y="3983364"/>
            <a:ext cx="612668" cy="461665"/>
          </a:xfrm>
          <a:prstGeom prst="rect">
            <a:avLst/>
          </a:prstGeom>
          <a:noFill/>
        </p:spPr>
        <p:txBody>
          <a:bodyPr wrap="none" rtlCol="0">
            <a:spAutoFit/>
          </a:bodyPr>
          <a:lstStyle/>
          <a:p>
            <a:r>
              <a:rPr lang="en-US" sz="2400" dirty="0">
                <a:solidFill>
                  <a:schemeClr val="accent2">
                    <a:lumMod val="50000"/>
                  </a:schemeClr>
                </a:solidFill>
              </a:rPr>
              <a:t>2/5</a:t>
            </a:r>
          </a:p>
        </p:txBody>
      </p:sp>
      <p:sp>
        <p:nvSpPr>
          <p:cNvPr id="53" name="TextBox 52">
            <a:extLst>
              <a:ext uri="{FF2B5EF4-FFF2-40B4-BE49-F238E27FC236}">
                <a16:creationId xmlns:a16="http://schemas.microsoft.com/office/drawing/2014/main" id="{0040BEF6-9CE7-6A45-ACC6-D1F67ABFDAA3}"/>
              </a:ext>
            </a:extLst>
          </p:cNvPr>
          <p:cNvSpPr txBox="1"/>
          <p:nvPr/>
        </p:nvSpPr>
        <p:spPr>
          <a:xfrm>
            <a:off x="6457950" y="5538703"/>
            <a:ext cx="612668" cy="461665"/>
          </a:xfrm>
          <a:prstGeom prst="rect">
            <a:avLst/>
          </a:prstGeom>
          <a:noFill/>
        </p:spPr>
        <p:txBody>
          <a:bodyPr wrap="none" rtlCol="0">
            <a:spAutoFit/>
          </a:bodyPr>
          <a:lstStyle/>
          <a:p>
            <a:r>
              <a:rPr lang="en-US" sz="2400" dirty="0">
                <a:solidFill>
                  <a:schemeClr val="accent2">
                    <a:lumMod val="50000"/>
                  </a:schemeClr>
                </a:solidFill>
              </a:rPr>
              <a:t>2/5</a:t>
            </a:r>
          </a:p>
        </p:txBody>
      </p:sp>
      <p:sp>
        <p:nvSpPr>
          <p:cNvPr id="54" name="TextBox 53">
            <a:extLst>
              <a:ext uri="{FF2B5EF4-FFF2-40B4-BE49-F238E27FC236}">
                <a16:creationId xmlns:a16="http://schemas.microsoft.com/office/drawing/2014/main" id="{40459FF5-28C6-764A-9A77-230D019F30CF}"/>
              </a:ext>
            </a:extLst>
          </p:cNvPr>
          <p:cNvSpPr txBox="1"/>
          <p:nvPr/>
        </p:nvSpPr>
        <p:spPr>
          <a:xfrm>
            <a:off x="8346017" y="5691485"/>
            <a:ext cx="612668" cy="461665"/>
          </a:xfrm>
          <a:prstGeom prst="rect">
            <a:avLst/>
          </a:prstGeom>
          <a:noFill/>
        </p:spPr>
        <p:txBody>
          <a:bodyPr wrap="none" rtlCol="0">
            <a:spAutoFit/>
          </a:bodyPr>
          <a:lstStyle/>
          <a:p>
            <a:r>
              <a:rPr lang="en-US" sz="2400" dirty="0">
                <a:solidFill>
                  <a:schemeClr val="accent2">
                    <a:lumMod val="50000"/>
                  </a:schemeClr>
                </a:solidFill>
              </a:rPr>
              <a:t>1/5</a:t>
            </a:r>
          </a:p>
        </p:txBody>
      </p:sp>
    </p:spTree>
    <p:extLst>
      <p:ext uri="{BB962C8B-B14F-4D97-AF65-F5344CB8AC3E}">
        <p14:creationId xmlns:p14="http://schemas.microsoft.com/office/powerpoint/2010/main" val="4099266409"/>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23FC45A-6A00-4544-8336-6A6ECF394BB5}"/>
              </a:ext>
            </a:extLst>
          </p:cNvPr>
          <p:cNvSpPr>
            <a:spLocks noGrp="1"/>
          </p:cNvSpPr>
          <p:nvPr>
            <p:ph idx="1"/>
          </p:nvPr>
        </p:nvSpPr>
        <p:spPr/>
        <p:txBody>
          <a:bodyPr/>
          <a:lstStyle/>
          <a:p>
            <a:r>
              <a:rPr lang="en-US" dirty="0">
                <a:hlinkClick r:id="rId3"/>
              </a:rPr>
              <a:t>https://www.learnforeverlearn.com/pagerank/</a:t>
            </a:r>
            <a:r>
              <a:rPr lang="en-US" dirty="0"/>
              <a:t> </a:t>
            </a:r>
          </a:p>
        </p:txBody>
      </p:sp>
      <p:sp>
        <p:nvSpPr>
          <p:cNvPr id="3" name="Title 2">
            <a:extLst>
              <a:ext uri="{FF2B5EF4-FFF2-40B4-BE49-F238E27FC236}">
                <a16:creationId xmlns:a16="http://schemas.microsoft.com/office/drawing/2014/main" id="{2C87EF77-C55C-E04D-B19E-4DFFA49E421D}"/>
              </a:ext>
            </a:extLst>
          </p:cNvPr>
          <p:cNvSpPr>
            <a:spLocks noGrp="1"/>
          </p:cNvSpPr>
          <p:nvPr>
            <p:ph type="title"/>
          </p:nvPr>
        </p:nvSpPr>
        <p:spPr/>
        <p:txBody>
          <a:bodyPr/>
          <a:lstStyle/>
          <a:p>
            <a:r>
              <a:rPr lang="en-US" dirty="0"/>
              <a:t>PageRank: Animation</a:t>
            </a:r>
          </a:p>
        </p:txBody>
      </p:sp>
      <p:sp>
        <p:nvSpPr>
          <p:cNvPr id="4" name="Slide Number Placeholder 3">
            <a:extLst>
              <a:ext uri="{FF2B5EF4-FFF2-40B4-BE49-F238E27FC236}">
                <a16:creationId xmlns:a16="http://schemas.microsoft.com/office/drawing/2014/main" id="{F6CDD8D6-CC3A-0147-A97B-A0872416BAE6}"/>
              </a:ext>
            </a:extLst>
          </p:cNvPr>
          <p:cNvSpPr>
            <a:spLocks noGrp="1"/>
          </p:cNvSpPr>
          <p:nvPr>
            <p:ph type="sldNum" sz="quarter" idx="10"/>
          </p:nvPr>
        </p:nvSpPr>
        <p:spPr/>
        <p:txBody>
          <a:bodyPr/>
          <a:lstStyle/>
          <a:p>
            <a:fld id="{95C605C4-1F5B-4B2B-8458-3FC432AF1FAC}" type="slidenum">
              <a:rPr lang="en-US" smtClean="0"/>
              <a:t>33</a:t>
            </a:fld>
            <a:endParaRPr lang="en-US"/>
          </a:p>
        </p:txBody>
      </p:sp>
      <p:pic>
        <p:nvPicPr>
          <p:cNvPr id="5" name="Picture 4">
            <a:extLst>
              <a:ext uri="{FF2B5EF4-FFF2-40B4-BE49-F238E27FC236}">
                <a16:creationId xmlns:a16="http://schemas.microsoft.com/office/drawing/2014/main" id="{326FCEC8-BDA3-6F46-9784-97CBF8EB2619}"/>
              </a:ext>
            </a:extLst>
          </p:cNvPr>
          <p:cNvPicPr>
            <a:picLocks noChangeAspect="1"/>
          </p:cNvPicPr>
          <p:nvPr/>
        </p:nvPicPr>
        <p:blipFill>
          <a:blip r:embed="rId4"/>
          <a:stretch>
            <a:fillRect/>
          </a:stretch>
        </p:blipFill>
        <p:spPr>
          <a:xfrm>
            <a:off x="1238250" y="2061136"/>
            <a:ext cx="5848350" cy="4477776"/>
          </a:xfrm>
          <a:prstGeom prst="rect">
            <a:avLst/>
          </a:prstGeom>
        </p:spPr>
      </p:pic>
    </p:spTree>
    <p:extLst>
      <p:ext uri="{BB962C8B-B14F-4D97-AF65-F5344CB8AC3E}">
        <p14:creationId xmlns:p14="http://schemas.microsoft.com/office/powerpoint/2010/main" val="2868105061"/>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Today’s Plan</a:t>
            </a:r>
          </a:p>
        </p:txBody>
      </p:sp>
      <p:sp>
        <p:nvSpPr>
          <p:cNvPr id="6" name="Slide Number Placeholder 5"/>
          <p:cNvSpPr>
            <a:spLocks noGrp="1"/>
          </p:cNvSpPr>
          <p:nvPr>
            <p:ph type="sldNum" sz="quarter" idx="10"/>
          </p:nvPr>
        </p:nvSpPr>
        <p:spPr/>
        <p:txBody>
          <a:bodyPr/>
          <a:lstStyle/>
          <a:p>
            <a:fld id="{95C605C4-1F5B-4B2B-8458-3FC432AF1FAC}" type="slidenum">
              <a:rPr lang="en-US" smtClean="0"/>
              <a:t>34</a:t>
            </a:fld>
            <a:endParaRPr lang="en-US"/>
          </a:p>
        </p:txBody>
      </p:sp>
      <p:sp>
        <p:nvSpPr>
          <p:cNvPr id="11" name="Rectangle 10">
            <a:extLst>
              <a:ext uri="{FF2B5EF4-FFF2-40B4-BE49-F238E27FC236}">
                <a16:creationId xmlns:a16="http://schemas.microsoft.com/office/drawing/2014/main" id="{4B5956F3-666A-C640-B2A7-EA21592BC5A3}"/>
              </a:ext>
            </a:extLst>
          </p:cNvPr>
          <p:cNvSpPr/>
          <p:nvPr/>
        </p:nvSpPr>
        <p:spPr>
          <a:xfrm>
            <a:off x="347133" y="2895600"/>
            <a:ext cx="5619750" cy="533400"/>
          </a:xfrm>
          <a:prstGeom prst="rect">
            <a:avLst/>
          </a:prstGeom>
          <a:solidFill>
            <a:srgbClr val="CC99FF">
              <a:alpha val="24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1"/>
              </a:solidFill>
            </a:endParaRPr>
          </a:p>
        </p:txBody>
      </p:sp>
      <p:sp>
        <p:nvSpPr>
          <p:cNvPr id="5" name="Content Placeholder 4">
            <a:extLst>
              <a:ext uri="{FF2B5EF4-FFF2-40B4-BE49-F238E27FC236}">
                <a16:creationId xmlns:a16="http://schemas.microsoft.com/office/drawing/2014/main" id="{5144881D-9822-764D-9B91-17C203DFF684}"/>
              </a:ext>
            </a:extLst>
          </p:cNvPr>
          <p:cNvSpPr>
            <a:spLocks noGrp="1"/>
          </p:cNvSpPr>
          <p:nvPr>
            <p:ph idx="1"/>
          </p:nvPr>
        </p:nvSpPr>
        <p:spPr>
          <a:xfrm>
            <a:off x="381000" y="1066800"/>
            <a:ext cx="6858000" cy="4572000"/>
          </a:xfrm>
        </p:spPr>
        <p:txBody>
          <a:bodyPr>
            <a:normAutofit/>
          </a:bodyPr>
          <a:lstStyle/>
          <a:p>
            <a:r>
              <a:rPr lang="en-US" dirty="0"/>
              <a:t>Graphs: Introduction</a:t>
            </a:r>
          </a:p>
          <a:p>
            <a:r>
              <a:rPr lang="en-US" dirty="0"/>
              <a:t>Simplified PageRank</a:t>
            </a:r>
          </a:p>
          <a:p>
            <a:pPr lvl="1"/>
            <a:r>
              <a:rPr lang="en-US" dirty="0"/>
              <a:t>Flow Formulation</a:t>
            </a:r>
          </a:p>
          <a:p>
            <a:pPr lvl="1"/>
            <a:r>
              <a:rPr lang="en-US" dirty="0"/>
              <a:t>Random Walk Formulation</a:t>
            </a:r>
          </a:p>
          <a:p>
            <a:r>
              <a:rPr lang="en-US" b="1" dirty="0"/>
              <a:t>PageRank (with Teleports)</a:t>
            </a:r>
          </a:p>
          <a:p>
            <a:r>
              <a:rPr lang="en-US" dirty="0"/>
              <a:t>Topic Sensitive PageRank</a:t>
            </a:r>
          </a:p>
          <a:p>
            <a:r>
              <a:rPr lang="en-US" dirty="0"/>
              <a:t>PageRank Implementation</a:t>
            </a:r>
          </a:p>
          <a:p>
            <a:endParaRPr lang="en-US" dirty="0"/>
          </a:p>
        </p:txBody>
      </p:sp>
    </p:spTree>
    <p:extLst>
      <p:ext uri="{BB962C8B-B14F-4D97-AF65-F5344CB8AC3E}">
        <p14:creationId xmlns:p14="http://schemas.microsoft.com/office/powerpoint/2010/main" val="4118939148"/>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PageRank: Three Questions</a:t>
            </a:r>
          </a:p>
        </p:txBody>
      </p:sp>
      <p:sp>
        <p:nvSpPr>
          <p:cNvPr id="3" name="Content Placeholder 2"/>
          <p:cNvSpPr>
            <a:spLocks noGrp="1"/>
          </p:cNvSpPr>
          <p:nvPr>
            <p:ph idx="1"/>
          </p:nvPr>
        </p:nvSpPr>
        <p:spPr/>
        <p:txBody>
          <a:bodyPr>
            <a:normAutofit/>
          </a:bodyPr>
          <a:lstStyle/>
          <a:p>
            <a:endParaRPr lang="en-US" b="1" dirty="0"/>
          </a:p>
          <a:p>
            <a:endParaRPr lang="en-US" b="1" dirty="0"/>
          </a:p>
          <a:p>
            <a:endParaRPr lang="en-US" b="1" dirty="0"/>
          </a:p>
          <a:p>
            <a:endParaRPr lang="en-US" b="1" dirty="0"/>
          </a:p>
          <a:p>
            <a:r>
              <a:rPr lang="en-US" sz="2700" b="1" dirty="0">
                <a:solidFill>
                  <a:srgbClr val="D60093"/>
                </a:solidFill>
              </a:rPr>
              <a:t>Does this converge?</a:t>
            </a:r>
          </a:p>
          <a:p>
            <a:pPr lvl="8"/>
            <a:endParaRPr lang="en-US" sz="1500" b="1" dirty="0">
              <a:solidFill>
                <a:srgbClr val="D60093"/>
              </a:solidFill>
            </a:endParaRPr>
          </a:p>
          <a:p>
            <a:r>
              <a:rPr lang="en-US" sz="2700" b="1" dirty="0">
                <a:solidFill>
                  <a:srgbClr val="D60093"/>
                </a:solidFill>
              </a:rPr>
              <a:t>Does it converge to what we want?</a:t>
            </a:r>
          </a:p>
          <a:p>
            <a:pPr lvl="8"/>
            <a:endParaRPr lang="en-US" sz="1500" b="1" dirty="0">
              <a:solidFill>
                <a:srgbClr val="D60093"/>
              </a:solidFill>
            </a:endParaRPr>
          </a:p>
          <a:p>
            <a:r>
              <a:rPr lang="en-US" sz="2700" b="1" dirty="0">
                <a:solidFill>
                  <a:srgbClr val="D60093"/>
                </a:solidFill>
              </a:rPr>
              <a:t>Are results reasonable?</a:t>
            </a:r>
          </a:p>
        </p:txBody>
      </p:sp>
      <p:graphicFrame>
        <p:nvGraphicFramePr>
          <p:cNvPr id="7" name="Object 6"/>
          <p:cNvGraphicFramePr>
            <a:graphicFrameLocks noChangeAspect="1"/>
          </p:cNvGraphicFramePr>
          <p:nvPr/>
        </p:nvGraphicFramePr>
        <p:xfrm>
          <a:off x="1714500" y="1885950"/>
          <a:ext cx="2486025" cy="1314450"/>
        </p:xfrm>
        <a:graphic>
          <a:graphicData uri="http://schemas.openxmlformats.org/presentationml/2006/ole">
            <mc:AlternateContent xmlns:mc="http://schemas.openxmlformats.org/markup-compatibility/2006">
              <mc:Choice xmlns:v="urn:schemas-microsoft-com:vml" Requires="v">
                <p:oleObj name="Equation" r:id="rId2" imgW="888840" imgH="469800" progId="Equation.3">
                  <p:embed/>
                </p:oleObj>
              </mc:Choice>
              <mc:Fallback>
                <p:oleObj name="Equation" r:id="rId2" imgW="888840" imgH="469800" progId="Equation.3">
                  <p:embed/>
                  <p:pic>
                    <p:nvPicPr>
                      <p:cNvPr id="7" name="Object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500" y="1885950"/>
                        <a:ext cx="2486025" cy="131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 name="Object 7"/>
          <p:cNvGraphicFramePr>
            <a:graphicFrameLocks noChangeAspect="1"/>
          </p:cNvGraphicFramePr>
          <p:nvPr/>
        </p:nvGraphicFramePr>
        <p:xfrm>
          <a:off x="5715001" y="2286000"/>
          <a:ext cx="1753312" cy="633413"/>
        </p:xfrm>
        <a:graphic>
          <a:graphicData uri="http://schemas.openxmlformats.org/presentationml/2006/ole">
            <mc:AlternateContent xmlns:mc="http://schemas.openxmlformats.org/markup-compatibility/2006">
              <mc:Choice xmlns:v="urn:schemas-microsoft-com:vml" Requires="v">
                <p:oleObj name="Equation" r:id="rId4" imgW="457200" imgH="164880" progId="Equation.3">
                  <p:embed/>
                </p:oleObj>
              </mc:Choice>
              <mc:Fallback>
                <p:oleObj name="Equation" r:id="rId4" imgW="457200" imgH="164880" progId="Equation.3">
                  <p:embed/>
                  <p:pic>
                    <p:nvPicPr>
                      <p:cNvPr id="8" name="Object 7"/>
                      <p:cNvPicPr>
                        <a:picLocks noChangeAspect="1" noChangeArrowheads="1"/>
                      </p:cNvPicPr>
                      <p:nvPr/>
                    </p:nvPicPr>
                    <p:blipFill>
                      <a:blip r:embed="rId5"/>
                      <a:srcRect/>
                      <a:stretch>
                        <a:fillRect/>
                      </a:stretch>
                    </p:blipFill>
                    <p:spPr bwMode="auto">
                      <a:xfrm>
                        <a:off x="5715001" y="2286000"/>
                        <a:ext cx="1753312" cy="633413"/>
                      </a:xfrm>
                      <a:prstGeom prst="rect">
                        <a:avLst/>
                      </a:prstGeom>
                      <a:noFill/>
                      <a:ln>
                        <a:noFill/>
                      </a:ln>
                    </p:spPr>
                  </p:pic>
                </p:oleObj>
              </mc:Fallback>
            </mc:AlternateContent>
          </a:graphicData>
        </a:graphic>
      </p:graphicFrame>
      <p:sp>
        <p:nvSpPr>
          <p:cNvPr id="9" name="TextBox 8"/>
          <p:cNvSpPr txBox="1"/>
          <p:nvPr/>
        </p:nvSpPr>
        <p:spPr>
          <a:xfrm>
            <a:off x="4391893" y="2400301"/>
            <a:ext cx="1117615" cy="461665"/>
          </a:xfrm>
          <a:prstGeom prst="rect">
            <a:avLst/>
          </a:prstGeom>
          <a:noFill/>
        </p:spPr>
        <p:txBody>
          <a:bodyPr wrap="none" rtlCol="0">
            <a:spAutoFit/>
          </a:bodyPr>
          <a:lstStyle/>
          <a:p>
            <a:pPr algn="ctr"/>
            <a:r>
              <a:rPr lang="en-US" sz="1200" dirty="0">
                <a:solidFill>
                  <a:srgbClr val="008000"/>
                </a:solidFill>
                <a:latin typeface="Arial" pitchFamily="34" charset="0"/>
                <a:cs typeface="Arial" pitchFamily="34" charset="0"/>
              </a:rPr>
              <a:t>or</a:t>
            </a:r>
          </a:p>
          <a:p>
            <a:pPr algn="ctr"/>
            <a:r>
              <a:rPr lang="en-US" sz="1200" dirty="0">
                <a:solidFill>
                  <a:srgbClr val="008000"/>
                </a:solidFill>
                <a:latin typeface="Arial" pitchFamily="34" charset="0"/>
                <a:cs typeface="Arial" pitchFamily="34" charset="0"/>
              </a:rPr>
              <a:t> equivalently</a:t>
            </a:r>
          </a:p>
        </p:txBody>
      </p:sp>
      <p:sp>
        <p:nvSpPr>
          <p:cNvPr id="4" name="Slide Number Placeholder 3"/>
          <p:cNvSpPr>
            <a:spLocks noGrp="1"/>
          </p:cNvSpPr>
          <p:nvPr>
            <p:ph type="sldNum" sz="quarter" idx="10"/>
          </p:nvPr>
        </p:nvSpPr>
        <p:spPr/>
        <p:txBody>
          <a:bodyPr/>
          <a:lstStyle/>
          <a:p>
            <a:fld id="{95C605C4-1F5B-4B2B-8458-3FC432AF1FAC}" type="slidenum">
              <a:rPr lang="en-US" smtClean="0"/>
              <a:t>35</a:t>
            </a:fld>
            <a:endParaRPr lang="en-US"/>
          </a:p>
        </p:txBody>
      </p:sp>
    </p:spTree>
    <p:extLst>
      <p:ext uri="{BB962C8B-B14F-4D97-AF65-F5344CB8AC3E}">
        <p14:creationId xmlns:p14="http://schemas.microsoft.com/office/powerpoint/2010/main" val="2666052483"/>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Does this converge?</a:t>
            </a:r>
          </a:p>
        </p:txBody>
      </p:sp>
      <p:sp>
        <p:nvSpPr>
          <p:cNvPr id="3" name="Content Placeholder 2"/>
          <p:cNvSpPr>
            <a:spLocks noGrp="1"/>
          </p:cNvSpPr>
          <p:nvPr>
            <p:ph idx="1"/>
          </p:nvPr>
        </p:nvSpPr>
        <p:spPr/>
        <p:txBody>
          <a:bodyPr/>
          <a:lstStyle/>
          <a:p>
            <a:endParaRPr lang="en-US" b="1" dirty="0">
              <a:solidFill>
                <a:schemeClr val="accent3"/>
              </a:solidFill>
            </a:endParaRPr>
          </a:p>
          <a:p>
            <a:endParaRPr lang="en-US" b="1" dirty="0">
              <a:solidFill>
                <a:schemeClr val="accent3"/>
              </a:solidFill>
            </a:endParaRPr>
          </a:p>
          <a:p>
            <a:endParaRPr lang="en-US" b="1" dirty="0">
              <a:solidFill>
                <a:schemeClr val="accent3"/>
              </a:solidFill>
            </a:endParaRPr>
          </a:p>
          <a:p>
            <a:endParaRPr lang="en-US" b="1" dirty="0">
              <a:solidFill>
                <a:schemeClr val="accent3"/>
              </a:solidFill>
            </a:endParaRPr>
          </a:p>
          <a:p>
            <a:r>
              <a:rPr lang="en-US" b="1" dirty="0">
                <a:solidFill>
                  <a:srgbClr val="D60093"/>
                </a:solidFill>
              </a:rPr>
              <a:t>Answer: not always. Example:</a:t>
            </a:r>
          </a:p>
          <a:p>
            <a:pPr>
              <a:buNone/>
            </a:pPr>
            <a:r>
              <a:rPr lang="en-US" dirty="0"/>
              <a:t>		</a:t>
            </a:r>
            <a:r>
              <a:rPr lang="en-US" dirty="0" err="1">
                <a:latin typeface="Times New Roman" pitchFamily="18" charset="0"/>
                <a:cs typeface="Times New Roman" pitchFamily="18" charset="0"/>
              </a:rPr>
              <a:t>r</a:t>
            </a:r>
            <a:r>
              <a:rPr lang="en-US" baseline="-25000" dirty="0" err="1">
                <a:latin typeface="Times New Roman" pitchFamily="18" charset="0"/>
                <a:cs typeface="Times New Roman" pitchFamily="18" charset="0"/>
              </a:rPr>
              <a:t>a</a:t>
            </a:r>
            <a:r>
              <a:rPr lang="en-US" dirty="0">
                <a:latin typeface="Times New Roman" pitchFamily="18" charset="0"/>
                <a:cs typeface="Times New Roman" pitchFamily="18" charset="0"/>
              </a:rPr>
              <a:t>		1	0	1	0	</a:t>
            </a:r>
          </a:p>
          <a:p>
            <a:pPr>
              <a:buNone/>
            </a:pP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r</a:t>
            </a:r>
            <a:r>
              <a:rPr lang="en-US" baseline="-25000" dirty="0" err="1">
                <a:latin typeface="Times New Roman" pitchFamily="18" charset="0"/>
                <a:cs typeface="Times New Roman" pitchFamily="18" charset="0"/>
              </a:rPr>
              <a:t>b</a:t>
            </a:r>
            <a:r>
              <a:rPr lang="en-US" dirty="0">
                <a:latin typeface="Times New Roman" pitchFamily="18" charset="0"/>
                <a:cs typeface="Times New Roman" pitchFamily="18" charset="0"/>
              </a:rPr>
              <a:t>		0	1	0	1</a:t>
            </a:r>
            <a:endParaRPr lang="en-US" dirty="0"/>
          </a:p>
        </p:txBody>
      </p:sp>
      <p:sp>
        <p:nvSpPr>
          <p:cNvPr id="6" name="Slide Number Placeholder 5"/>
          <p:cNvSpPr>
            <a:spLocks noGrp="1"/>
          </p:cNvSpPr>
          <p:nvPr>
            <p:ph type="sldNum" sz="quarter" idx="4294967295"/>
          </p:nvPr>
        </p:nvSpPr>
        <p:spPr>
          <a:xfrm>
            <a:off x="8204396" y="6583680"/>
            <a:ext cx="733864" cy="274320"/>
          </a:xfrm>
          <a:prstGeom prst="rect">
            <a:avLst/>
          </a:prstGeom>
        </p:spPr>
        <p:txBody>
          <a:bodyPr/>
          <a:lstStyle/>
          <a:p>
            <a:fld id="{19B12225-5612-419B-A8D5-4B8EEE4C217E}" type="slidenum">
              <a:rPr lang="en-US" smtClean="0"/>
              <a:pPr/>
              <a:t>36</a:t>
            </a:fld>
            <a:endParaRPr lang="en-US"/>
          </a:p>
        </p:txBody>
      </p:sp>
      <p:sp>
        <p:nvSpPr>
          <p:cNvPr id="8" name="TextBox 7"/>
          <p:cNvSpPr txBox="1"/>
          <p:nvPr/>
        </p:nvSpPr>
        <p:spPr>
          <a:xfrm>
            <a:off x="2133600" y="4038600"/>
            <a:ext cx="394660" cy="523220"/>
          </a:xfrm>
          <a:prstGeom prst="rect">
            <a:avLst/>
          </a:prstGeom>
          <a:noFill/>
        </p:spPr>
        <p:txBody>
          <a:bodyPr wrap="none" rtlCol="0">
            <a:spAutoFit/>
          </a:bodyPr>
          <a:lstStyle/>
          <a:p>
            <a:r>
              <a:rPr lang="en-US" sz="2800" dirty="0">
                <a:solidFill>
                  <a:schemeClr val="bg1">
                    <a:lumMod val="95000"/>
                    <a:lumOff val="5000"/>
                  </a:schemeClr>
                </a:solidFill>
                <a:latin typeface="Arial" pitchFamily="34" charset="0"/>
                <a:cs typeface="Arial" pitchFamily="34" charset="0"/>
              </a:rPr>
              <a:t>=</a:t>
            </a:r>
          </a:p>
        </p:txBody>
      </p:sp>
      <p:cxnSp>
        <p:nvCxnSpPr>
          <p:cNvPr id="9" name="Straight Arrow Connector 8"/>
          <p:cNvCxnSpPr/>
          <p:nvPr/>
        </p:nvCxnSpPr>
        <p:spPr>
          <a:xfrm>
            <a:off x="3432387" y="2450037"/>
            <a:ext cx="1570929" cy="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10" name="Straight Arrow Connector 9"/>
          <p:cNvCxnSpPr/>
          <p:nvPr/>
        </p:nvCxnSpPr>
        <p:spPr>
          <a:xfrm flipH="1">
            <a:off x="3584787" y="2678637"/>
            <a:ext cx="1570929" cy="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sp>
        <p:nvSpPr>
          <p:cNvPr id="11" name="Oval 10"/>
          <p:cNvSpPr/>
          <p:nvPr/>
        </p:nvSpPr>
        <p:spPr>
          <a:xfrm>
            <a:off x="4998720" y="2255520"/>
            <a:ext cx="640080" cy="640080"/>
          </a:xfrm>
          <a:prstGeom prst="ellipse">
            <a:avLst/>
          </a:prstGeom>
          <a:solidFill>
            <a:srgbClr val="FF000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sz="3200" b="1" dirty="0">
                <a:solidFill>
                  <a:schemeClr val="bg1"/>
                </a:solidFill>
                <a:latin typeface="Arial" pitchFamily="34" charset="0"/>
                <a:cs typeface="Arial" pitchFamily="34" charset="0"/>
              </a:rPr>
              <a:t>b</a:t>
            </a:r>
          </a:p>
        </p:txBody>
      </p:sp>
      <p:sp>
        <p:nvSpPr>
          <p:cNvPr id="12" name="Oval 11"/>
          <p:cNvSpPr/>
          <p:nvPr/>
        </p:nvSpPr>
        <p:spPr>
          <a:xfrm>
            <a:off x="2975187" y="2255520"/>
            <a:ext cx="640080" cy="640080"/>
          </a:xfrm>
          <a:prstGeom prst="ellipse">
            <a:avLst/>
          </a:prstGeom>
          <a:solidFill>
            <a:srgbClr val="FF000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sz="3200" b="1" dirty="0">
                <a:solidFill>
                  <a:schemeClr val="bg1"/>
                </a:solidFill>
                <a:latin typeface="Arial" pitchFamily="34" charset="0"/>
                <a:cs typeface="Arial" pitchFamily="34" charset="0"/>
              </a:rPr>
              <a:t>a</a:t>
            </a:r>
          </a:p>
        </p:txBody>
      </p:sp>
      <p:sp>
        <p:nvSpPr>
          <p:cNvPr id="17" name="TextBox 16"/>
          <p:cNvSpPr txBox="1"/>
          <p:nvPr/>
        </p:nvSpPr>
        <p:spPr>
          <a:xfrm>
            <a:off x="3124200" y="4800600"/>
            <a:ext cx="2082621" cy="369332"/>
          </a:xfrm>
          <a:prstGeom prst="rect">
            <a:avLst/>
          </a:prstGeom>
          <a:noFill/>
        </p:spPr>
        <p:txBody>
          <a:bodyPr wrap="none" rtlCol="0">
            <a:spAutoFit/>
          </a:bodyPr>
          <a:lstStyle/>
          <a:p>
            <a:r>
              <a:rPr lang="en-US" dirty="0">
                <a:solidFill>
                  <a:srgbClr val="008000"/>
                </a:solidFill>
                <a:latin typeface="Arial" pitchFamily="34" charset="0"/>
                <a:cs typeface="Arial" pitchFamily="34" charset="0"/>
              </a:rPr>
              <a:t>Iteration 0, 1, 2, …</a:t>
            </a:r>
          </a:p>
        </p:txBody>
      </p:sp>
      <p:graphicFrame>
        <p:nvGraphicFramePr>
          <p:cNvPr id="7" name="Object 6"/>
          <p:cNvGraphicFramePr>
            <a:graphicFrameLocks noChangeAspect="1"/>
          </p:cNvGraphicFramePr>
          <p:nvPr/>
        </p:nvGraphicFramePr>
        <p:xfrm>
          <a:off x="6438900" y="1881188"/>
          <a:ext cx="2628900" cy="1389062"/>
        </p:xfrm>
        <a:graphic>
          <a:graphicData uri="http://schemas.openxmlformats.org/presentationml/2006/ole">
            <mc:AlternateContent xmlns:mc="http://schemas.openxmlformats.org/markup-compatibility/2006">
              <mc:Choice xmlns:v="urn:schemas-microsoft-com:vml" Requires="v">
                <p:oleObj name="Equation" r:id="rId3" imgW="888840" imgH="469800" progId="Equation.3">
                  <p:embed/>
                </p:oleObj>
              </mc:Choice>
              <mc:Fallback>
                <p:oleObj name="Equation" r:id="rId3" imgW="888840" imgH="469800" progId="Equation.3">
                  <p:embed/>
                  <p:pic>
                    <p:nvPicPr>
                      <p:cNvPr id="7"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38900" y="1881188"/>
                        <a:ext cx="2628900" cy="1389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1863497409"/>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Does it converge to what we want?</a:t>
            </a:r>
          </a:p>
        </p:txBody>
      </p:sp>
      <p:sp>
        <p:nvSpPr>
          <p:cNvPr id="3" name="Content Placeholder 2"/>
          <p:cNvSpPr>
            <a:spLocks noGrp="1"/>
          </p:cNvSpPr>
          <p:nvPr>
            <p:ph idx="1"/>
          </p:nvPr>
        </p:nvSpPr>
        <p:spPr>
          <a:xfrm>
            <a:off x="457199" y="1295400"/>
            <a:ext cx="8244336" cy="5257801"/>
          </a:xfrm>
        </p:spPr>
        <p:txBody>
          <a:bodyPr>
            <a:normAutofit/>
          </a:bodyPr>
          <a:lstStyle/>
          <a:p>
            <a:pPr marL="118872" indent="0">
              <a:buNone/>
            </a:pPr>
            <a:r>
              <a:rPr lang="en-US" b="1" u="sng" dirty="0">
                <a:solidFill>
                  <a:srgbClr val="D60093"/>
                </a:solidFill>
              </a:rPr>
              <a:t>Answer: not always. 2 problems:</a:t>
            </a:r>
          </a:p>
          <a:p>
            <a:r>
              <a:rPr lang="en-US" b="1" dirty="0"/>
              <a:t>(1)</a:t>
            </a:r>
            <a:r>
              <a:rPr lang="en-US" dirty="0"/>
              <a:t> Some pages are </a:t>
            </a:r>
            <a:br>
              <a:rPr lang="en-US" dirty="0"/>
            </a:br>
            <a:r>
              <a:rPr lang="en-US" b="1" dirty="0">
                <a:solidFill>
                  <a:srgbClr val="0000FF"/>
                </a:solidFill>
              </a:rPr>
              <a:t>dead ends</a:t>
            </a:r>
            <a:r>
              <a:rPr lang="en-US" dirty="0"/>
              <a:t> (have no out-links)</a:t>
            </a:r>
          </a:p>
          <a:p>
            <a:pPr lvl="1"/>
            <a:r>
              <a:rPr lang="en-US" dirty="0"/>
              <a:t>Random walk has “nowhere” to go to</a:t>
            </a:r>
          </a:p>
          <a:p>
            <a:pPr lvl="1"/>
            <a:r>
              <a:rPr lang="en-US" dirty="0"/>
              <a:t>Such pages cause importance to “leak out”</a:t>
            </a:r>
          </a:p>
          <a:p>
            <a:endParaRPr lang="en-US" dirty="0"/>
          </a:p>
          <a:p>
            <a:r>
              <a:rPr lang="en-US" b="1" dirty="0"/>
              <a:t>(2)</a:t>
            </a:r>
            <a:r>
              <a:rPr lang="en-US" b="1" dirty="0">
                <a:solidFill>
                  <a:srgbClr val="0000FF"/>
                </a:solidFill>
              </a:rPr>
              <a:t> </a:t>
            </a:r>
            <a:r>
              <a:rPr lang="en-US" b="1" dirty="0">
                <a:solidFill>
                  <a:srgbClr val="008000"/>
                </a:solidFill>
              </a:rPr>
              <a:t>Spider traps:</a:t>
            </a:r>
            <a:r>
              <a:rPr lang="en-US" dirty="0">
                <a:solidFill>
                  <a:srgbClr val="008000"/>
                </a:solidFill>
              </a:rPr>
              <a:t> </a:t>
            </a:r>
            <a:br>
              <a:rPr lang="en-US" dirty="0">
                <a:solidFill>
                  <a:srgbClr val="008000"/>
                </a:solidFill>
              </a:rPr>
            </a:br>
            <a:r>
              <a:rPr lang="en-US" dirty="0"/>
              <a:t>(all out-links are within the group)</a:t>
            </a:r>
          </a:p>
          <a:p>
            <a:pPr lvl="1"/>
            <a:r>
              <a:rPr lang="en-US" dirty="0"/>
              <a:t>Random walk gets “stuck” in a trap</a:t>
            </a:r>
          </a:p>
          <a:p>
            <a:pPr lvl="1"/>
            <a:r>
              <a:rPr lang="en-US" dirty="0"/>
              <a:t>And eventually spider traps absorb all importance</a:t>
            </a:r>
          </a:p>
        </p:txBody>
      </p:sp>
      <p:sp>
        <p:nvSpPr>
          <p:cNvPr id="17" name="Slide Number Placeholder 16"/>
          <p:cNvSpPr>
            <a:spLocks noGrp="1"/>
          </p:cNvSpPr>
          <p:nvPr>
            <p:ph type="sldNum" sz="quarter" idx="4294967295"/>
          </p:nvPr>
        </p:nvSpPr>
        <p:spPr>
          <a:xfrm>
            <a:off x="8204396" y="6583680"/>
            <a:ext cx="733864" cy="274320"/>
          </a:xfrm>
          <a:prstGeom prst="rect">
            <a:avLst/>
          </a:prstGeom>
        </p:spPr>
        <p:txBody>
          <a:bodyPr/>
          <a:lstStyle/>
          <a:p>
            <a:fld id="{19B12225-5612-419B-A8D5-4B8EEE4C217E}" type="slidenum">
              <a:rPr lang="en-US" smtClean="0"/>
              <a:pPr/>
              <a:t>37</a:t>
            </a:fld>
            <a:endParaRPr lang="en-US"/>
          </a:p>
        </p:txBody>
      </p:sp>
      <p:cxnSp>
        <p:nvCxnSpPr>
          <p:cNvPr id="9" name="Straight Arrow Connector 8"/>
          <p:cNvCxnSpPr>
            <a:endCxn id="24" idx="1"/>
          </p:cNvCxnSpPr>
          <p:nvPr/>
        </p:nvCxnSpPr>
        <p:spPr>
          <a:xfrm flipH="1">
            <a:off x="7091842" y="1679845"/>
            <a:ext cx="156098" cy="332069"/>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10" name="Straight Arrow Connector 9"/>
          <p:cNvCxnSpPr/>
          <p:nvPr/>
        </p:nvCxnSpPr>
        <p:spPr>
          <a:xfrm flipV="1">
            <a:off x="7246210" y="1737857"/>
            <a:ext cx="754657" cy="332069"/>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11" name="Straight Arrow Connector 10"/>
          <p:cNvCxnSpPr>
            <a:stCxn id="26" idx="4"/>
            <a:endCxn id="27" idx="0"/>
          </p:cNvCxnSpPr>
          <p:nvPr/>
        </p:nvCxnSpPr>
        <p:spPr>
          <a:xfrm flipH="1">
            <a:off x="8065774" y="1771285"/>
            <a:ext cx="1481" cy="495288"/>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12" name="Straight Arrow Connector 11"/>
          <p:cNvCxnSpPr>
            <a:stCxn id="27" idx="2"/>
            <a:endCxn id="24" idx="5"/>
          </p:cNvCxnSpPr>
          <p:nvPr/>
        </p:nvCxnSpPr>
        <p:spPr>
          <a:xfrm flipH="1" flipV="1">
            <a:off x="7221158" y="2141230"/>
            <a:ext cx="753176" cy="216783"/>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19" name="Straight Arrow Connector 18"/>
          <p:cNvCxnSpPr>
            <a:stCxn id="26" idx="6"/>
            <a:endCxn id="29" idx="2"/>
          </p:cNvCxnSpPr>
          <p:nvPr/>
        </p:nvCxnSpPr>
        <p:spPr>
          <a:xfrm flipV="1">
            <a:off x="8158695" y="1508760"/>
            <a:ext cx="481880" cy="171085"/>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sp>
        <p:nvSpPr>
          <p:cNvPr id="24" name="Oval 23"/>
          <p:cNvSpPr/>
          <p:nvPr/>
        </p:nvSpPr>
        <p:spPr>
          <a:xfrm>
            <a:off x="7065060" y="1985132"/>
            <a:ext cx="182880" cy="182880"/>
          </a:xfrm>
          <a:prstGeom prst="ellipse">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a:p>
        </p:txBody>
      </p:sp>
      <p:sp>
        <p:nvSpPr>
          <p:cNvPr id="25" name="Oval 24"/>
          <p:cNvSpPr/>
          <p:nvPr/>
        </p:nvSpPr>
        <p:spPr>
          <a:xfrm>
            <a:off x="7156500" y="1483097"/>
            <a:ext cx="182880" cy="182880"/>
          </a:xfrm>
          <a:prstGeom prst="ellipse">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a:p>
        </p:txBody>
      </p:sp>
      <p:sp>
        <p:nvSpPr>
          <p:cNvPr id="26" name="Oval 25"/>
          <p:cNvSpPr/>
          <p:nvPr/>
        </p:nvSpPr>
        <p:spPr>
          <a:xfrm>
            <a:off x="7975815" y="1588405"/>
            <a:ext cx="182880" cy="182880"/>
          </a:xfrm>
          <a:prstGeom prst="ellipse">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a:p>
        </p:txBody>
      </p:sp>
      <p:sp>
        <p:nvSpPr>
          <p:cNvPr id="27" name="Oval 26"/>
          <p:cNvSpPr/>
          <p:nvPr/>
        </p:nvSpPr>
        <p:spPr>
          <a:xfrm>
            <a:off x="7974334" y="2266573"/>
            <a:ext cx="182880" cy="182880"/>
          </a:xfrm>
          <a:prstGeom prst="ellipse">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a:p>
        </p:txBody>
      </p:sp>
      <p:sp>
        <p:nvSpPr>
          <p:cNvPr id="29" name="Oval 28"/>
          <p:cNvSpPr/>
          <p:nvPr/>
        </p:nvSpPr>
        <p:spPr>
          <a:xfrm>
            <a:off x="8640575" y="1417320"/>
            <a:ext cx="182880" cy="182880"/>
          </a:xfrm>
          <a:prstGeom prst="ellipse">
            <a:avLst/>
          </a:prstGeom>
          <a:solidFill>
            <a:srgbClr val="0000FF"/>
          </a:solidFill>
          <a:ln>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a:p>
        </p:txBody>
      </p:sp>
      <p:cxnSp>
        <p:nvCxnSpPr>
          <p:cNvPr id="31" name="Straight Arrow Connector 30"/>
          <p:cNvCxnSpPr>
            <a:stCxn id="27" idx="4"/>
            <a:endCxn id="32" idx="0"/>
          </p:cNvCxnSpPr>
          <p:nvPr/>
        </p:nvCxnSpPr>
        <p:spPr>
          <a:xfrm>
            <a:off x="8065774" y="2449453"/>
            <a:ext cx="209041" cy="491867"/>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sp>
        <p:nvSpPr>
          <p:cNvPr id="32" name="Oval 31"/>
          <p:cNvSpPr/>
          <p:nvPr/>
        </p:nvSpPr>
        <p:spPr>
          <a:xfrm>
            <a:off x="8183375" y="2941320"/>
            <a:ext cx="182880" cy="182880"/>
          </a:xfrm>
          <a:prstGeom prst="ellipse">
            <a:avLst/>
          </a:prstGeom>
          <a:solidFill>
            <a:srgbClr val="008000"/>
          </a:solidFill>
          <a:ln>
            <a:solidFill>
              <a:srgbClr val="008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a:p>
        </p:txBody>
      </p:sp>
      <p:cxnSp>
        <p:nvCxnSpPr>
          <p:cNvPr id="33" name="Straight Arrow Connector 32"/>
          <p:cNvCxnSpPr>
            <a:stCxn id="26" idx="1"/>
            <a:endCxn id="25" idx="7"/>
          </p:cNvCxnSpPr>
          <p:nvPr/>
        </p:nvCxnSpPr>
        <p:spPr>
          <a:xfrm flipH="1" flipV="1">
            <a:off x="7312598" y="1509879"/>
            <a:ext cx="689999" cy="105308"/>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sp>
        <p:nvSpPr>
          <p:cNvPr id="34" name="Oval 33"/>
          <p:cNvSpPr/>
          <p:nvPr/>
        </p:nvSpPr>
        <p:spPr>
          <a:xfrm>
            <a:off x="7884375" y="3352800"/>
            <a:ext cx="182880" cy="182880"/>
          </a:xfrm>
          <a:prstGeom prst="ellipse">
            <a:avLst/>
          </a:prstGeom>
          <a:solidFill>
            <a:srgbClr val="008000"/>
          </a:solidFill>
          <a:ln>
            <a:solidFill>
              <a:srgbClr val="008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a:p>
        </p:txBody>
      </p:sp>
      <p:cxnSp>
        <p:nvCxnSpPr>
          <p:cNvPr id="45" name="Straight Arrow Connector 44"/>
          <p:cNvCxnSpPr>
            <a:stCxn id="34" idx="6"/>
          </p:cNvCxnSpPr>
          <p:nvPr/>
        </p:nvCxnSpPr>
        <p:spPr>
          <a:xfrm>
            <a:off x="8067255" y="3444240"/>
            <a:ext cx="484780" cy="9144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46" name="Straight Arrow Connector 45"/>
          <p:cNvCxnSpPr>
            <a:stCxn id="32" idx="3"/>
            <a:endCxn id="34" idx="7"/>
          </p:cNvCxnSpPr>
          <p:nvPr/>
        </p:nvCxnSpPr>
        <p:spPr>
          <a:xfrm flipH="1">
            <a:off x="8040473" y="3097418"/>
            <a:ext cx="169684" cy="282164"/>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sp>
        <p:nvSpPr>
          <p:cNvPr id="51" name="Oval 50"/>
          <p:cNvSpPr/>
          <p:nvPr/>
        </p:nvSpPr>
        <p:spPr>
          <a:xfrm>
            <a:off x="8518655" y="3474720"/>
            <a:ext cx="182880" cy="182880"/>
          </a:xfrm>
          <a:prstGeom prst="ellipse">
            <a:avLst/>
          </a:prstGeom>
          <a:solidFill>
            <a:srgbClr val="008000"/>
          </a:solidFill>
          <a:ln>
            <a:solidFill>
              <a:srgbClr val="008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a:p>
        </p:txBody>
      </p:sp>
      <p:cxnSp>
        <p:nvCxnSpPr>
          <p:cNvPr id="52" name="Straight Arrow Connector 51"/>
          <p:cNvCxnSpPr>
            <a:stCxn id="51" idx="0"/>
            <a:endCxn id="32" idx="5"/>
          </p:cNvCxnSpPr>
          <p:nvPr/>
        </p:nvCxnSpPr>
        <p:spPr>
          <a:xfrm flipH="1" flipV="1">
            <a:off x="8339473" y="3097418"/>
            <a:ext cx="270622" cy="377302"/>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sp>
        <p:nvSpPr>
          <p:cNvPr id="6" name="TextBox 5"/>
          <p:cNvSpPr txBox="1"/>
          <p:nvPr/>
        </p:nvSpPr>
        <p:spPr>
          <a:xfrm>
            <a:off x="7924800" y="1130224"/>
            <a:ext cx="1184940" cy="369332"/>
          </a:xfrm>
          <a:prstGeom prst="rect">
            <a:avLst/>
          </a:prstGeom>
          <a:noFill/>
        </p:spPr>
        <p:txBody>
          <a:bodyPr wrap="none" rtlCol="0">
            <a:spAutoFit/>
          </a:bodyPr>
          <a:lstStyle/>
          <a:p>
            <a:r>
              <a:rPr lang="en-US" dirty="0">
                <a:solidFill>
                  <a:srgbClr val="0000FF"/>
                </a:solidFill>
                <a:latin typeface="Arial" pitchFamily="34" charset="0"/>
                <a:cs typeface="Arial" pitchFamily="34" charset="0"/>
              </a:rPr>
              <a:t>Dead end</a:t>
            </a:r>
          </a:p>
        </p:txBody>
      </p:sp>
      <p:sp>
        <p:nvSpPr>
          <p:cNvPr id="7" name="TextBox 6"/>
          <p:cNvSpPr txBox="1"/>
          <p:nvPr/>
        </p:nvSpPr>
        <p:spPr>
          <a:xfrm rot="622290">
            <a:off x="7636816" y="3523230"/>
            <a:ext cx="1313180" cy="369332"/>
          </a:xfrm>
          <a:prstGeom prst="rect">
            <a:avLst/>
          </a:prstGeom>
          <a:noFill/>
        </p:spPr>
        <p:txBody>
          <a:bodyPr wrap="none" rtlCol="0">
            <a:spAutoFit/>
          </a:bodyPr>
          <a:lstStyle/>
          <a:p>
            <a:r>
              <a:rPr lang="en-US" dirty="0">
                <a:solidFill>
                  <a:srgbClr val="008000"/>
                </a:solidFill>
                <a:latin typeface="Arial" pitchFamily="34" charset="0"/>
                <a:cs typeface="Arial" pitchFamily="34" charset="0"/>
              </a:rPr>
              <a:t>Spider trap</a:t>
            </a:r>
          </a:p>
        </p:txBody>
      </p:sp>
    </p:spTree>
    <p:extLst>
      <p:ext uri="{BB962C8B-B14F-4D97-AF65-F5344CB8AC3E}">
        <p14:creationId xmlns:p14="http://schemas.microsoft.com/office/powerpoint/2010/main" val="15909185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991600" cy="987552"/>
          </a:xfrm>
        </p:spPr>
        <p:txBody>
          <a:bodyPr>
            <a:normAutofit/>
          </a:bodyPr>
          <a:lstStyle/>
          <a:p>
            <a:r>
              <a:rPr lang="en-US" dirty="0"/>
              <a:t>Problem 1: Dead Ends</a:t>
            </a:r>
          </a:p>
        </p:txBody>
      </p:sp>
      <p:sp>
        <p:nvSpPr>
          <p:cNvPr id="3" name="Content Placeholder 2"/>
          <p:cNvSpPr>
            <a:spLocks noGrp="1"/>
          </p:cNvSpPr>
          <p:nvPr>
            <p:ph idx="1"/>
          </p:nvPr>
        </p:nvSpPr>
        <p:spPr/>
        <p:txBody>
          <a:bodyPr/>
          <a:lstStyle/>
          <a:p>
            <a:endParaRPr lang="en-US" b="1" dirty="0"/>
          </a:p>
          <a:p>
            <a:endParaRPr lang="en-US" b="1" dirty="0">
              <a:solidFill>
                <a:schemeClr val="accent3"/>
              </a:solidFill>
            </a:endParaRPr>
          </a:p>
          <a:p>
            <a:endParaRPr lang="en-US" b="1" dirty="0">
              <a:solidFill>
                <a:schemeClr val="accent3"/>
              </a:solidFill>
            </a:endParaRPr>
          </a:p>
          <a:p>
            <a:endParaRPr lang="en-US" b="1" dirty="0">
              <a:solidFill>
                <a:schemeClr val="accent3"/>
              </a:solidFill>
            </a:endParaRPr>
          </a:p>
          <a:p>
            <a:r>
              <a:rPr lang="en-US" b="1" dirty="0">
                <a:solidFill>
                  <a:srgbClr val="D60093"/>
                </a:solidFill>
              </a:rPr>
              <a:t>Example:</a:t>
            </a:r>
          </a:p>
          <a:p>
            <a:pPr>
              <a:buNone/>
            </a:pPr>
            <a:r>
              <a:rPr lang="en-US" dirty="0"/>
              <a:t>		</a:t>
            </a:r>
            <a:r>
              <a:rPr lang="en-US" dirty="0" err="1">
                <a:latin typeface="Times New Roman" pitchFamily="18" charset="0"/>
                <a:cs typeface="Times New Roman" pitchFamily="18" charset="0"/>
              </a:rPr>
              <a:t>r</a:t>
            </a:r>
            <a:r>
              <a:rPr lang="en-US" baseline="-25000" dirty="0" err="1">
                <a:latin typeface="Times New Roman" pitchFamily="18" charset="0"/>
                <a:cs typeface="Times New Roman" pitchFamily="18" charset="0"/>
              </a:rPr>
              <a:t>a</a:t>
            </a:r>
            <a:r>
              <a:rPr lang="en-US" dirty="0">
                <a:latin typeface="Times New Roman" pitchFamily="18" charset="0"/>
                <a:cs typeface="Times New Roman" pitchFamily="18" charset="0"/>
              </a:rPr>
              <a:t>		1	0	0	0	</a:t>
            </a:r>
          </a:p>
          <a:p>
            <a:pPr>
              <a:buNone/>
            </a:pP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r</a:t>
            </a:r>
            <a:r>
              <a:rPr lang="en-US" baseline="-25000" dirty="0" err="1">
                <a:latin typeface="Times New Roman" pitchFamily="18" charset="0"/>
                <a:cs typeface="Times New Roman" pitchFamily="18" charset="0"/>
              </a:rPr>
              <a:t>b</a:t>
            </a:r>
            <a:r>
              <a:rPr lang="en-US" dirty="0">
                <a:latin typeface="Times New Roman" pitchFamily="18" charset="0"/>
                <a:cs typeface="Times New Roman" pitchFamily="18" charset="0"/>
              </a:rPr>
              <a:t>		0	1	0	0</a:t>
            </a:r>
            <a:endParaRPr lang="en-US" dirty="0"/>
          </a:p>
        </p:txBody>
      </p:sp>
      <p:sp>
        <p:nvSpPr>
          <p:cNvPr id="6" name="Slide Number Placeholder 5"/>
          <p:cNvSpPr>
            <a:spLocks noGrp="1"/>
          </p:cNvSpPr>
          <p:nvPr>
            <p:ph type="sldNum" sz="quarter" idx="4294967295"/>
          </p:nvPr>
        </p:nvSpPr>
        <p:spPr>
          <a:xfrm>
            <a:off x="8204396" y="6583680"/>
            <a:ext cx="733864" cy="274320"/>
          </a:xfrm>
          <a:prstGeom prst="rect">
            <a:avLst/>
          </a:prstGeom>
        </p:spPr>
        <p:txBody>
          <a:bodyPr/>
          <a:lstStyle/>
          <a:p>
            <a:fld id="{19B12225-5612-419B-A8D5-4B8EEE4C217E}" type="slidenum">
              <a:rPr lang="en-US" smtClean="0"/>
              <a:pPr/>
              <a:t>38</a:t>
            </a:fld>
            <a:endParaRPr lang="en-US"/>
          </a:p>
        </p:txBody>
      </p:sp>
      <p:sp>
        <p:nvSpPr>
          <p:cNvPr id="8" name="TextBox 7"/>
          <p:cNvSpPr txBox="1"/>
          <p:nvPr/>
        </p:nvSpPr>
        <p:spPr>
          <a:xfrm>
            <a:off x="2133600" y="4038600"/>
            <a:ext cx="394660" cy="523220"/>
          </a:xfrm>
          <a:prstGeom prst="rect">
            <a:avLst/>
          </a:prstGeom>
          <a:noFill/>
        </p:spPr>
        <p:txBody>
          <a:bodyPr wrap="none" rtlCol="0">
            <a:spAutoFit/>
          </a:bodyPr>
          <a:lstStyle/>
          <a:p>
            <a:r>
              <a:rPr lang="en-US" sz="2800" dirty="0">
                <a:solidFill>
                  <a:schemeClr val="bg1">
                    <a:lumMod val="95000"/>
                    <a:lumOff val="5000"/>
                  </a:schemeClr>
                </a:solidFill>
                <a:latin typeface="Arial" pitchFamily="34" charset="0"/>
                <a:cs typeface="Arial" pitchFamily="34" charset="0"/>
              </a:rPr>
              <a:t>=</a:t>
            </a:r>
          </a:p>
        </p:txBody>
      </p:sp>
      <p:cxnSp>
        <p:nvCxnSpPr>
          <p:cNvPr id="9" name="Straight Arrow Connector 8"/>
          <p:cNvCxnSpPr/>
          <p:nvPr/>
        </p:nvCxnSpPr>
        <p:spPr>
          <a:xfrm>
            <a:off x="3432387" y="2612597"/>
            <a:ext cx="1570929" cy="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sp>
        <p:nvSpPr>
          <p:cNvPr id="11" name="Oval 10"/>
          <p:cNvSpPr/>
          <p:nvPr/>
        </p:nvSpPr>
        <p:spPr>
          <a:xfrm>
            <a:off x="4998720" y="2255520"/>
            <a:ext cx="640080" cy="640080"/>
          </a:xfrm>
          <a:prstGeom prst="ellipse">
            <a:avLst/>
          </a:prstGeom>
          <a:solidFill>
            <a:srgbClr val="FF000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sz="3200" b="1" dirty="0">
                <a:solidFill>
                  <a:schemeClr val="bg1"/>
                </a:solidFill>
                <a:latin typeface="Arial" pitchFamily="34" charset="0"/>
                <a:cs typeface="Arial" pitchFamily="34" charset="0"/>
              </a:rPr>
              <a:t>b</a:t>
            </a:r>
          </a:p>
        </p:txBody>
      </p:sp>
      <p:sp>
        <p:nvSpPr>
          <p:cNvPr id="12" name="Oval 11"/>
          <p:cNvSpPr/>
          <p:nvPr/>
        </p:nvSpPr>
        <p:spPr>
          <a:xfrm>
            <a:off x="2975187" y="2255520"/>
            <a:ext cx="640080" cy="640080"/>
          </a:xfrm>
          <a:prstGeom prst="ellipse">
            <a:avLst/>
          </a:prstGeom>
          <a:solidFill>
            <a:srgbClr val="FF000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sz="3200" b="1" dirty="0">
                <a:solidFill>
                  <a:schemeClr val="bg1"/>
                </a:solidFill>
                <a:latin typeface="Arial" pitchFamily="34" charset="0"/>
                <a:cs typeface="Arial" pitchFamily="34" charset="0"/>
              </a:rPr>
              <a:t>a</a:t>
            </a:r>
          </a:p>
        </p:txBody>
      </p:sp>
      <p:sp>
        <p:nvSpPr>
          <p:cNvPr id="13" name="TextBox 12"/>
          <p:cNvSpPr txBox="1"/>
          <p:nvPr/>
        </p:nvSpPr>
        <p:spPr>
          <a:xfrm>
            <a:off x="3200400" y="4812268"/>
            <a:ext cx="2082621" cy="369332"/>
          </a:xfrm>
          <a:prstGeom prst="rect">
            <a:avLst/>
          </a:prstGeom>
          <a:noFill/>
        </p:spPr>
        <p:txBody>
          <a:bodyPr wrap="none" rtlCol="0">
            <a:spAutoFit/>
          </a:bodyPr>
          <a:lstStyle/>
          <a:p>
            <a:r>
              <a:rPr lang="en-US" dirty="0">
                <a:solidFill>
                  <a:srgbClr val="008000"/>
                </a:solidFill>
                <a:latin typeface="Arial" pitchFamily="34" charset="0"/>
                <a:cs typeface="Arial" pitchFamily="34" charset="0"/>
              </a:rPr>
              <a:t>Iteration 0, 1, 2, …</a:t>
            </a:r>
          </a:p>
        </p:txBody>
      </p:sp>
      <p:graphicFrame>
        <p:nvGraphicFramePr>
          <p:cNvPr id="10" name="Object 9"/>
          <p:cNvGraphicFramePr>
            <a:graphicFrameLocks noChangeAspect="1"/>
          </p:cNvGraphicFramePr>
          <p:nvPr/>
        </p:nvGraphicFramePr>
        <p:xfrm>
          <a:off x="6438900" y="1881188"/>
          <a:ext cx="2628900" cy="1389062"/>
        </p:xfrm>
        <a:graphic>
          <a:graphicData uri="http://schemas.openxmlformats.org/presentationml/2006/ole">
            <mc:AlternateContent xmlns:mc="http://schemas.openxmlformats.org/markup-compatibility/2006">
              <mc:Choice xmlns:v="urn:schemas-microsoft-com:vml" Requires="v">
                <p:oleObj name="Equation" r:id="rId3" imgW="888840" imgH="469800" progId="Equation.3">
                  <p:embed/>
                </p:oleObj>
              </mc:Choice>
              <mc:Fallback>
                <p:oleObj name="Equation" r:id="rId3" imgW="888840" imgH="469800" progId="Equation.3">
                  <p:embed/>
                  <p:pic>
                    <p:nvPicPr>
                      <p:cNvPr id="10" name="Object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38900" y="1881188"/>
                        <a:ext cx="2628900" cy="1389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617875598"/>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 2: Spider Traps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endParaRPr lang="en-US" b="1" dirty="0"/>
              </a:p>
              <a:p>
                <a:r>
                  <a:rPr lang="en-US" b="1" dirty="0">
                    <a:solidFill>
                      <a:srgbClr val="008000"/>
                    </a:solidFill>
                  </a:rPr>
                  <a:t>Power Iteration:</a:t>
                </a:r>
              </a:p>
              <a:p>
                <a:pPr lvl="1"/>
                <a:r>
                  <a:rPr lang="en-US" dirty="0"/>
                  <a:t>Set </a:t>
                </a:r>
                <a14:m>
                  <m:oMath xmlns:m="http://schemas.openxmlformats.org/officeDocument/2006/math">
                    <m:sSub>
                      <m:sSubPr>
                        <m:ctrlPr>
                          <a:rPr lang="en-US" i="1">
                            <a:latin typeface="Cambria Math" panose="02040503050406030204" pitchFamily="18" charset="0"/>
                            <a:cs typeface="Times New Roman" pitchFamily="18" charset="0"/>
                          </a:rPr>
                        </m:ctrlPr>
                      </m:sSubPr>
                      <m:e>
                        <m:r>
                          <a:rPr lang="en-US" i="1">
                            <a:latin typeface="Cambria Math"/>
                            <a:cs typeface="Times New Roman" pitchFamily="18" charset="0"/>
                          </a:rPr>
                          <m:t>𝑟</m:t>
                        </m:r>
                      </m:e>
                      <m:sub>
                        <m:r>
                          <a:rPr lang="en-US" i="1">
                            <a:latin typeface="Cambria Math"/>
                            <a:cs typeface="Times New Roman" pitchFamily="18" charset="0"/>
                          </a:rPr>
                          <m:t>𝑗</m:t>
                        </m:r>
                      </m:sub>
                    </m:sSub>
                    <m:r>
                      <a:rPr lang="en-US" i="1">
                        <a:latin typeface="Cambria Math"/>
                        <a:cs typeface="Times New Roman" pitchFamily="18" charset="0"/>
                      </a:rPr>
                      <m:t>=1</m:t>
                    </m:r>
                  </m:oMath>
                </a14:m>
                <a:r>
                  <a:rPr lang="en-US" i="1" dirty="0">
                    <a:latin typeface="Times New Roman" pitchFamily="18" charset="0"/>
                    <a:cs typeface="Times New Roman" pitchFamily="18" charset="0"/>
                  </a:rPr>
                  <a:t>/N</a:t>
                </a:r>
              </a:p>
              <a:p>
                <a:pPr lvl="1"/>
                <a14:m>
                  <m:oMath xmlns:m="http://schemas.openxmlformats.org/officeDocument/2006/math">
                    <m:sSub>
                      <m:sSubPr>
                        <m:ctrlPr>
                          <a:rPr lang="en-US" i="1">
                            <a:latin typeface="Cambria Math" panose="02040503050406030204" pitchFamily="18" charset="0"/>
                            <a:cs typeface="Times New Roman" pitchFamily="18" charset="0"/>
                          </a:rPr>
                        </m:ctrlPr>
                      </m:sSubPr>
                      <m:e>
                        <m:r>
                          <a:rPr lang="en-US" i="1">
                            <a:latin typeface="Cambria Math"/>
                            <a:cs typeface="Times New Roman" pitchFamily="18" charset="0"/>
                          </a:rPr>
                          <m:t>𝑟</m:t>
                        </m:r>
                      </m:e>
                      <m:sub>
                        <m:r>
                          <a:rPr lang="en-US" i="1">
                            <a:latin typeface="Cambria Math"/>
                            <a:cs typeface="Times New Roman" pitchFamily="18" charset="0"/>
                          </a:rPr>
                          <m:t>𝑗</m:t>
                        </m:r>
                      </m:sub>
                    </m:sSub>
                    <m:r>
                      <a:rPr lang="en-US" i="1">
                        <a:latin typeface="Cambria Math"/>
                        <a:cs typeface="Times New Roman" pitchFamily="18" charset="0"/>
                      </a:rPr>
                      <m:t>=</m:t>
                    </m:r>
                    <m:nary>
                      <m:naryPr>
                        <m:chr m:val="∑"/>
                        <m:supHide m:val="on"/>
                        <m:ctrlPr>
                          <a:rPr lang="en-US" i="1">
                            <a:latin typeface="Cambria Math" panose="02040503050406030204" pitchFamily="18" charset="0"/>
                            <a:cs typeface="Times New Roman" pitchFamily="18" charset="0"/>
                          </a:rPr>
                        </m:ctrlPr>
                      </m:naryPr>
                      <m:sub>
                        <m:r>
                          <m:rPr>
                            <m:brk m:alnAt="7"/>
                          </m:rPr>
                          <a:rPr lang="en-US" i="1">
                            <a:latin typeface="Cambria Math"/>
                            <a:cs typeface="Times New Roman" pitchFamily="18" charset="0"/>
                          </a:rPr>
                          <m:t>𝑖</m:t>
                        </m:r>
                        <m:r>
                          <a:rPr lang="en-US" i="1">
                            <a:latin typeface="Cambria Math"/>
                            <a:cs typeface="Times New Roman" pitchFamily="18" charset="0"/>
                          </a:rPr>
                          <m:t>→</m:t>
                        </m:r>
                        <m:r>
                          <a:rPr lang="en-US" i="1">
                            <a:latin typeface="Cambria Math"/>
                            <a:cs typeface="Times New Roman" pitchFamily="18" charset="0"/>
                          </a:rPr>
                          <m:t>𝑗</m:t>
                        </m:r>
                      </m:sub>
                      <m:sup/>
                      <m:e>
                        <m:f>
                          <m:fPr>
                            <m:ctrlPr>
                              <a:rPr lang="en-US" i="1">
                                <a:latin typeface="Cambria Math" panose="02040503050406030204" pitchFamily="18" charset="0"/>
                                <a:cs typeface="Times New Roman" pitchFamily="18" charset="0"/>
                              </a:rPr>
                            </m:ctrlPr>
                          </m:fPr>
                          <m:num>
                            <m:sSub>
                              <m:sSubPr>
                                <m:ctrlPr>
                                  <a:rPr lang="en-US" i="1">
                                    <a:latin typeface="Cambria Math" panose="02040503050406030204" pitchFamily="18" charset="0"/>
                                    <a:cs typeface="Times New Roman" pitchFamily="18" charset="0"/>
                                  </a:rPr>
                                </m:ctrlPr>
                              </m:sSubPr>
                              <m:e>
                                <m:r>
                                  <a:rPr lang="en-US" i="1">
                                    <a:latin typeface="Cambria Math"/>
                                    <a:cs typeface="Times New Roman" pitchFamily="18" charset="0"/>
                                  </a:rPr>
                                  <m:t>𝑟</m:t>
                                </m:r>
                              </m:e>
                              <m:sub>
                                <m:r>
                                  <a:rPr lang="en-US" i="1">
                                    <a:latin typeface="Cambria Math"/>
                                    <a:cs typeface="Times New Roman" pitchFamily="18" charset="0"/>
                                  </a:rPr>
                                  <m:t>𝑖</m:t>
                                </m:r>
                              </m:sub>
                            </m:sSub>
                          </m:num>
                          <m:den>
                            <m:sSub>
                              <m:sSubPr>
                                <m:ctrlPr>
                                  <a:rPr lang="en-US" i="1">
                                    <a:latin typeface="Cambria Math" panose="02040503050406030204" pitchFamily="18" charset="0"/>
                                    <a:cs typeface="Times New Roman" pitchFamily="18" charset="0"/>
                                  </a:rPr>
                                </m:ctrlPr>
                              </m:sSubPr>
                              <m:e>
                                <m:r>
                                  <a:rPr lang="en-US" i="1">
                                    <a:latin typeface="Cambria Math"/>
                                    <a:cs typeface="Times New Roman" pitchFamily="18" charset="0"/>
                                  </a:rPr>
                                  <m:t>𝑑</m:t>
                                </m:r>
                              </m:e>
                              <m:sub>
                                <m:r>
                                  <a:rPr lang="en-US" i="1">
                                    <a:latin typeface="Cambria Math"/>
                                    <a:cs typeface="Times New Roman" pitchFamily="18" charset="0"/>
                                  </a:rPr>
                                  <m:t>𝑖</m:t>
                                </m:r>
                              </m:sub>
                            </m:sSub>
                          </m:den>
                        </m:f>
                      </m:e>
                    </m:nary>
                  </m:oMath>
                </a14:m>
                <a:endParaRPr lang="en-US" i="1" dirty="0">
                  <a:latin typeface="Times New Roman" pitchFamily="18" charset="0"/>
                  <a:cs typeface="Times New Roman" pitchFamily="18" charset="0"/>
                </a:endParaRPr>
              </a:p>
              <a:p>
                <a:pPr lvl="2"/>
                <a:r>
                  <a:rPr lang="en-US" dirty="0"/>
                  <a:t>And iterate</a:t>
                </a:r>
              </a:p>
              <a:p>
                <a:r>
                  <a:rPr lang="en-US" b="1" dirty="0">
                    <a:solidFill>
                      <a:srgbClr val="D60093"/>
                    </a:solidFill>
                  </a:rPr>
                  <a:t>Example:</a:t>
                </a:r>
              </a:p>
              <a:p>
                <a:pPr>
                  <a:buNone/>
                </a:pPr>
                <a:r>
                  <a:rPr lang="en-US" dirty="0"/>
                  <a:t>	</a:t>
                </a:r>
                <a:r>
                  <a:rPr lang="en-US" sz="2400" dirty="0" err="1">
                    <a:latin typeface="Times New Roman" pitchFamily="18" charset="0"/>
                    <a:cs typeface="Times New Roman" pitchFamily="18" charset="0"/>
                  </a:rPr>
                  <a:t>r</a:t>
                </a:r>
                <a:r>
                  <a:rPr lang="en-US" sz="2400" baseline="-25000" dirty="0" err="1">
                    <a:latin typeface="Times New Roman" pitchFamily="18" charset="0"/>
                    <a:cs typeface="Times New Roman" pitchFamily="18" charset="0"/>
                  </a:rPr>
                  <a:t>y</a:t>
                </a:r>
                <a:r>
                  <a:rPr lang="en-US" sz="2400" dirty="0">
                    <a:latin typeface="Times New Roman" pitchFamily="18" charset="0"/>
                    <a:cs typeface="Times New Roman" pitchFamily="18" charset="0"/>
                  </a:rPr>
                  <a:t>		1/3	2/6	3/12	5/24		0</a:t>
                </a:r>
              </a:p>
              <a:p>
                <a:pPr>
                  <a:buNone/>
                </a:pP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r</a:t>
                </a:r>
                <a:r>
                  <a:rPr lang="en-US" sz="2400" baseline="-25000" dirty="0" err="1">
                    <a:latin typeface="Times New Roman" pitchFamily="18" charset="0"/>
                    <a:cs typeface="Times New Roman" pitchFamily="18" charset="0"/>
                  </a:rPr>
                  <a:t>a</a:t>
                </a:r>
                <a:r>
                  <a:rPr lang="en-US" sz="2400" dirty="0">
                    <a:latin typeface="Times New Roman" pitchFamily="18" charset="0"/>
                    <a:cs typeface="Times New Roman" pitchFamily="18" charset="0"/>
                  </a:rPr>
                  <a:t>	=	1/3	1/6	2/12	3/24	…	0</a:t>
                </a:r>
              </a:p>
              <a:p>
                <a:pPr>
                  <a:buNone/>
                </a:pP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r</a:t>
                </a:r>
                <a:r>
                  <a:rPr lang="en-US" sz="2400" baseline="-25000" dirty="0" err="1">
                    <a:latin typeface="Times New Roman" pitchFamily="18" charset="0"/>
                    <a:cs typeface="Times New Roman" pitchFamily="18" charset="0"/>
                  </a:rPr>
                  <a:t>m</a:t>
                </a:r>
                <a:r>
                  <a:rPr lang="en-US" sz="2400" dirty="0">
                    <a:latin typeface="Times New Roman" pitchFamily="18" charset="0"/>
                    <a:cs typeface="Times New Roman" pitchFamily="18" charset="0"/>
                  </a:rPr>
                  <a:t>		1/3	3/6	7/12	16/24		1</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450"/>
                </a:stretch>
              </a:blipFill>
            </p:spPr>
            <p:txBody>
              <a:bodyPr/>
              <a:lstStyle/>
              <a:p>
                <a:r>
                  <a:rPr lang="en-US">
                    <a:noFill/>
                  </a:rPr>
                  <a:t> </a:t>
                </a:r>
              </a:p>
            </p:txBody>
          </p:sp>
        </mc:Fallback>
      </mc:AlternateContent>
      <p:sp>
        <p:nvSpPr>
          <p:cNvPr id="5" name="Footer Placeholder 4"/>
          <p:cNvSpPr>
            <a:spLocks noGrp="1"/>
          </p:cNvSpPr>
          <p:nvPr>
            <p:ph type="ftr" sz="quarter" idx="4294967295"/>
          </p:nvPr>
        </p:nvSpPr>
        <p:spPr/>
        <p:txBody>
          <a:bodyPr/>
          <a:lstStyle/>
          <a:p>
            <a:r>
              <a:rPr lang="en-US"/>
              <a:t>J. Leskovec, A. Rajaraman, J. Ullman: Mining of Massive Datasets, http://www.mmds.org</a:t>
            </a:r>
          </a:p>
        </p:txBody>
      </p:sp>
      <p:sp>
        <p:nvSpPr>
          <p:cNvPr id="17" name="Slide Number Placeholder 16"/>
          <p:cNvSpPr>
            <a:spLocks noGrp="1"/>
          </p:cNvSpPr>
          <p:nvPr>
            <p:ph type="sldNum" sz="quarter" idx="4294967295"/>
          </p:nvPr>
        </p:nvSpPr>
        <p:spPr/>
        <p:txBody>
          <a:bodyPr/>
          <a:lstStyle/>
          <a:p>
            <a:fld id="{19B12225-5612-419B-A8D5-4B8EEE4C217E}" type="slidenum">
              <a:rPr lang="en-US" smtClean="0"/>
              <a:pPr/>
              <a:t>39</a:t>
            </a:fld>
            <a:endParaRPr lang="en-US"/>
          </a:p>
        </p:txBody>
      </p:sp>
      <p:sp>
        <p:nvSpPr>
          <p:cNvPr id="28" name="Double Bracket 27"/>
          <p:cNvSpPr/>
          <p:nvPr/>
        </p:nvSpPr>
        <p:spPr>
          <a:xfrm>
            <a:off x="685800" y="4191000"/>
            <a:ext cx="457200" cy="1143000"/>
          </a:xfrm>
          <a:prstGeom prst="bracketPair">
            <a:avLst>
              <a:gd name="adj" fmla="val 16667"/>
            </a:avLst>
          </a:prstGeom>
          <a:ln w="28575"/>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9" name="TextBox 28"/>
          <p:cNvSpPr txBox="1"/>
          <p:nvPr/>
        </p:nvSpPr>
        <p:spPr>
          <a:xfrm>
            <a:off x="2195465" y="5657705"/>
            <a:ext cx="2082621" cy="369332"/>
          </a:xfrm>
          <a:prstGeom prst="rect">
            <a:avLst/>
          </a:prstGeom>
          <a:noFill/>
        </p:spPr>
        <p:txBody>
          <a:bodyPr wrap="none" rtlCol="0">
            <a:spAutoFit/>
          </a:bodyPr>
          <a:lstStyle/>
          <a:p>
            <a:r>
              <a:rPr lang="en-US" dirty="0">
                <a:solidFill>
                  <a:srgbClr val="008000"/>
                </a:solidFill>
                <a:latin typeface="Arial" pitchFamily="34" charset="0"/>
                <a:cs typeface="Arial" pitchFamily="34" charset="0"/>
              </a:rPr>
              <a:t>Iteration 0, 1, 2, …</a:t>
            </a:r>
          </a:p>
        </p:txBody>
      </p:sp>
      <p:grpSp>
        <p:nvGrpSpPr>
          <p:cNvPr id="30" name="Group 20"/>
          <p:cNvGrpSpPr/>
          <p:nvPr/>
        </p:nvGrpSpPr>
        <p:grpSpPr>
          <a:xfrm>
            <a:off x="4884680" y="1434834"/>
            <a:ext cx="1752600" cy="1371600"/>
            <a:chOff x="5715000" y="1828800"/>
            <a:chExt cx="1752600" cy="1371600"/>
          </a:xfrm>
        </p:grpSpPr>
        <p:cxnSp>
          <p:nvCxnSpPr>
            <p:cNvPr id="31" name="Straight Arrow Connector 30"/>
            <p:cNvCxnSpPr/>
            <p:nvPr/>
          </p:nvCxnSpPr>
          <p:spPr>
            <a:xfrm flipV="1">
              <a:off x="5804720" y="2254605"/>
              <a:ext cx="304800" cy="51491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32" name="Straight Arrow Connector 31"/>
            <p:cNvCxnSpPr/>
            <p:nvPr/>
          </p:nvCxnSpPr>
          <p:spPr>
            <a:xfrm flipH="1">
              <a:off x="6057900" y="2194492"/>
              <a:ext cx="304800" cy="51491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33" name="Straight Arrow Connector 32"/>
            <p:cNvCxnSpPr/>
            <p:nvPr/>
          </p:nvCxnSpPr>
          <p:spPr>
            <a:xfrm>
              <a:off x="6037509" y="2894828"/>
              <a:ext cx="972110" cy="7620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35" name="Curved Connector 34"/>
            <p:cNvCxnSpPr>
              <a:stCxn id="36" idx="6"/>
              <a:endCxn id="36" idx="0"/>
            </p:cNvCxnSpPr>
            <p:nvPr/>
          </p:nvCxnSpPr>
          <p:spPr>
            <a:xfrm flipH="1" flipV="1">
              <a:off x="6248400" y="1828800"/>
              <a:ext cx="228600" cy="228600"/>
            </a:xfrm>
            <a:prstGeom prst="curvedConnector4">
              <a:avLst>
                <a:gd name="adj1" fmla="val -100000"/>
                <a:gd name="adj2" fmla="val 200000"/>
              </a:avLst>
            </a:prstGeom>
            <a:ln w="28575">
              <a:tailEnd type="arrow"/>
            </a:ln>
          </p:spPr>
          <p:style>
            <a:lnRef idx="1">
              <a:schemeClr val="dk1"/>
            </a:lnRef>
            <a:fillRef idx="0">
              <a:schemeClr val="dk1"/>
            </a:fillRef>
            <a:effectRef idx="0">
              <a:schemeClr val="dk1"/>
            </a:effectRef>
            <a:fontRef idx="minor">
              <a:schemeClr val="tx1"/>
            </a:fontRef>
          </p:style>
        </p:cxnSp>
        <p:sp>
          <p:nvSpPr>
            <p:cNvPr id="36" name="Oval 35"/>
            <p:cNvSpPr/>
            <p:nvPr/>
          </p:nvSpPr>
          <p:spPr>
            <a:xfrm>
              <a:off x="6019800" y="1828800"/>
              <a:ext cx="457200" cy="457200"/>
            </a:xfrm>
            <a:prstGeom prst="ellipse">
              <a:avLst/>
            </a:prstGeom>
            <a:solidFill>
              <a:srgbClr val="FF000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sz="2400" b="1" dirty="0">
                  <a:solidFill>
                    <a:schemeClr val="bg1"/>
                  </a:solidFill>
                  <a:latin typeface="Arial" pitchFamily="34" charset="0"/>
                  <a:cs typeface="Arial" pitchFamily="34" charset="0"/>
                </a:rPr>
                <a:t>y</a:t>
              </a:r>
            </a:p>
          </p:txBody>
        </p:sp>
        <p:sp>
          <p:nvSpPr>
            <p:cNvPr id="37" name="Oval 36"/>
            <p:cNvSpPr/>
            <p:nvPr/>
          </p:nvSpPr>
          <p:spPr>
            <a:xfrm>
              <a:off x="5715000" y="2667000"/>
              <a:ext cx="457200" cy="457200"/>
            </a:xfrm>
            <a:prstGeom prst="ellipse">
              <a:avLst/>
            </a:prstGeom>
            <a:solidFill>
              <a:srgbClr val="FF000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sz="2400" b="1" dirty="0">
                  <a:solidFill>
                    <a:schemeClr val="bg1"/>
                  </a:solidFill>
                  <a:latin typeface="Arial" pitchFamily="34" charset="0"/>
                  <a:cs typeface="Arial" pitchFamily="34" charset="0"/>
                </a:rPr>
                <a:t>a</a:t>
              </a:r>
            </a:p>
          </p:txBody>
        </p:sp>
        <p:sp>
          <p:nvSpPr>
            <p:cNvPr id="38" name="Oval 37"/>
            <p:cNvSpPr/>
            <p:nvPr/>
          </p:nvSpPr>
          <p:spPr>
            <a:xfrm>
              <a:off x="7010400" y="2743200"/>
              <a:ext cx="457200" cy="457200"/>
            </a:xfrm>
            <a:prstGeom prst="ellipse">
              <a:avLst/>
            </a:prstGeom>
            <a:solidFill>
              <a:srgbClr val="FF000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sz="2400" b="1" dirty="0">
                  <a:solidFill>
                    <a:schemeClr val="bg1"/>
                  </a:solidFill>
                  <a:latin typeface="Arial" pitchFamily="34" charset="0"/>
                  <a:cs typeface="Arial" pitchFamily="34" charset="0"/>
                </a:rPr>
                <a:t>m</a:t>
              </a:r>
            </a:p>
          </p:txBody>
        </p:sp>
      </p:grpSp>
      <p:graphicFrame>
        <p:nvGraphicFramePr>
          <p:cNvPr id="39" name="Table 38"/>
          <p:cNvGraphicFramePr>
            <a:graphicFrameLocks noGrp="1"/>
          </p:cNvGraphicFramePr>
          <p:nvPr/>
        </p:nvGraphicFramePr>
        <p:xfrm>
          <a:off x="6632961" y="1304305"/>
          <a:ext cx="2438400" cy="1478280"/>
        </p:xfrm>
        <a:graphic>
          <a:graphicData uri="http://schemas.openxmlformats.org/drawingml/2006/table">
            <a:tbl>
              <a:tblPr firstRow="1" bandRow="1">
                <a:tableStyleId>{2D5ABB26-0587-4C30-8999-92F81FD0307C}</a:tableStyleId>
              </a:tblPr>
              <a:tblGrid>
                <a:gridCol w="609600">
                  <a:extLst>
                    <a:ext uri="{9D8B030D-6E8A-4147-A177-3AD203B41FA5}">
                      <a16:colId xmlns:a16="http://schemas.microsoft.com/office/drawing/2014/main" val="20000"/>
                    </a:ext>
                  </a:extLst>
                </a:gridCol>
                <a:gridCol w="609600">
                  <a:extLst>
                    <a:ext uri="{9D8B030D-6E8A-4147-A177-3AD203B41FA5}">
                      <a16:colId xmlns:a16="http://schemas.microsoft.com/office/drawing/2014/main" val="20001"/>
                    </a:ext>
                  </a:extLst>
                </a:gridCol>
                <a:gridCol w="609600">
                  <a:extLst>
                    <a:ext uri="{9D8B030D-6E8A-4147-A177-3AD203B41FA5}">
                      <a16:colId xmlns:a16="http://schemas.microsoft.com/office/drawing/2014/main" val="20002"/>
                    </a:ext>
                  </a:extLst>
                </a:gridCol>
                <a:gridCol w="609600">
                  <a:extLst>
                    <a:ext uri="{9D8B030D-6E8A-4147-A177-3AD203B41FA5}">
                      <a16:colId xmlns:a16="http://schemas.microsoft.com/office/drawing/2014/main" val="20003"/>
                    </a:ext>
                  </a:extLst>
                </a:gridCol>
              </a:tblGrid>
              <a:tr h="152400">
                <a:tc>
                  <a:txBody>
                    <a:bodyPr/>
                    <a:lstStyle/>
                    <a:p>
                      <a:pPr algn="r"/>
                      <a:endParaRPr lang="en-US" dirty="0">
                        <a:latin typeface="Times New Roman" pitchFamily="18" charset="0"/>
                        <a:cs typeface="Times New Roman" pitchFamily="18" charset="0"/>
                      </a:endParaRPr>
                    </a:p>
                  </a:txBody>
                  <a:tcPr/>
                </a:tc>
                <a:tc>
                  <a:txBody>
                    <a:bodyPr/>
                    <a:lstStyle/>
                    <a:p>
                      <a:pPr algn="ctr"/>
                      <a:r>
                        <a:rPr lang="en-US" dirty="0">
                          <a:latin typeface="Times New Roman" pitchFamily="18" charset="0"/>
                          <a:cs typeface="Times New Roman" pitchFamily="18" charset="0"/>
                        </a:rPr>
                        <a:t>y</a:t>
                      </a:r>
                    </a:p>
                  </a:txBody>
                  <a:tcPr>
                    <a:lnB w="12700" cap="flat" cmpd="sng" algn="ctr">
                      <a:solidFill>
                        <a:schemeClr val="tx1"/>
                      </a:solidFill>
                      <a:prstDash val="solid"/>
                      <a:round/>
                      <a:headEnd type="none" w="med" len="med"/>
                      <a:tailEnd type="none" w="med" len="med"/>
                    </a:lnB>
                  </a:tcPr>
                </a:tc>
                <a:tc>
                  <a:txBody>
                    <a:bodyPr/>
                    <a:lstStyle/>
                    <a:p>
                      <a:pPr algn="ctr"/>
                      <a:r>
                        <a:rPr lang="en-US" dirty="0">
                          <a:latin typeface="Times New Roman" pitchFamily="18" charset="0"/>
                          <a:cs typeface="Times New Roman" pitchFamily="18" charset="0"/>
                        </a:rPr>
                        <a:t>a</a:t>
                      </a:r>
                    </a:p>
                  </a:txBody>
                  <a:tcPr>
                    <a:lnB w="12700" cap="flat" cmpd="sng" algn="ctr">
                      <a:solidFill>
                        <a:schemeClr val="tx1"/>
                      </a:solidFill>
                      <a:prstDash val="solid"/>
                      <a:round/>
                      <a:headEnd type="none" w="med" len="med"/>
                      <a:tailEnd type="none" w="med" len="med"/>
                    </a:lnB>
                  </a:tcPr>
                </a:tc>
                <a:tc>
                  <a:txBody>
                    <a:bodyPr/>
                    <a:lstStyle/>
                    <a:p>
                      <a:pPr algn="ctr"/>
                      <a:r>
                        <a:rPr lang="en-US" dirty="0">
                          <a:latin typeface="Times New Roman" pitchFamily="18" charset="0"/>
                          <a:cs typeface="Times New Roman" pitchFamily="18" charset="0"/>
                        </a:rPr>
                        <a:t>m</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70840">
                <a:tc>
                  <a:txBody>
                    <a:bodyPr/>
                    <a:lstStyle/>
                    <a:p>
                      <a:pPr algn="r"/>
                      <a:r>
                        <a:rPr lang="en-US" dirty="0">
                          <a:latin typeface="Times New Roman" pitchFamily="18" charset="0"/>
                          <a:cs typeface="Times New Roman" pitchFamily="18" charset="0"/>
                        </a:rPr>
                        <a:t>y</a:t>
                      </a: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Times New Roman" pitchFamily="18" charset="0"/>
                          <a:cs typeface="Times New Roman" pitchFamily="18" charset="0"/>
                        </a:rPr>
                        <a:t>½</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Times New Roman" pitchFamily="18" charset="0"/>
                          <a:cs typeface="Times New Roman" pitchFamily="18" charset="0"/>
                        </a:rPr>
                        <a:t>½</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Times New Roman" pitchFamily="18" charset="0"/>
                          <a:cs typeface="Times New Roman" pitchFamily="18" charset="0"/>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70840">
                <a:tc>
                  <a:txBody>
                    <a:bodyPr/>
                    <a:lstStyle/>
                    <a:p>
                      <a:pPr algn="r"/>
                      <a:r>
                        <a:rPr lang="en-US" dirty="0">
                          <a:latin typeface="Times New Roman" pitchFamily="18" charset="0"/>
                          <a:cs typeface="Times New Roman" pitchFamily="18" charset="0"/>
                        </a:rPr>
                        <a:t>a</a:t>
                      </a: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Times New Roman" pitchFamily="18" charset="0"/>
                          <a:cs typeface="Times New Roman" pitchFamily="18" charset="0"/>
                        </a:rPr>
                        <a:t>½</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Times New Roman" pitchFamily="18" charset="0"/>
                          <a:cs typeface="Times New Roman" pitchFamily="18" charset="0"/>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Times New Roman" pitchFamily="18" charset="0"/>
                          <a:cs typeface="Times New Roman" pitchFamily="18" charset="0"/>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70840">
                <a:tc>
                  <a:txBody>
                    <a:bodyPr/>
                    <a:lstStyle/>
                    <a:p>
                      <a:pPr algn="r"/>
                      <a:r>
                        <a:rPr lang="en-US" dirty="0">
                          <a:latin typeface="Times New Roman" pitchFamily="18" charset="0"/>
                          <a:cs typeface="Times New Roman" pitchFamily="18" charset="0"/>
                        </a:rPr>
                        <a:t>m</a:t>
                      </a: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Times New Roman" pitchFamily="18" charset="0"/>
                          <a:cs typeface="Times New Roman" pitchFamily="18" charset="0"/>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Times New Roman" pitchFamily="18" charset="0"/>
                          <a:cs typeface="Times New Roman" pitchFamily="18" charset="0"/>
                        </a:rPr>
                        <a:t>½</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Times New Roman" pitchFamily="18" charset="0"/>
                          <a:cs typeface="Times New Roman"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40" name="Rectangle 39"/>
          <p:cNvSpPr/>
          <p:nvPr/>
        </p:nvSpPr>
        <p:spPr>
          <a:xfrm>
            <a:off x="6553200" y="3052227"/>
            <a:ext cx="2514600" cy="1138773"/>
          </a:xfrm>
          <a:prstGeom prst="rect">
            <a:avLst/>
          </a:prstGeom>
          <a:noFill/>
        </p:spPr>
        <p:txBody>
          <a:bodyPr wrap="square">
            <a:spAutoFit/>
          </a:bodyPr>
          <a:lstStyle/>
          <a:p>
            <a:pPr lvl="1">
              <a:spcBef>
                <a:spcPct val="20000"/>
              </a:spcBef>
              <a:buClr>
                <a:srgbClr val="CC00CC"/>
              </a:buClr>
              <a:buFont typeface="Monotype Sorts" pitchFamily="-32" charset="2"/>
              <a:buNone/>
            </a:pPr>
            <a:r>
              <a:rPr lang="en-US" sz="2000" b="1" dirty="0" err="1">
                <a:solidFill>
                  <a:srgbClr val="008000"/>
                </a:solidFill>
                <a:latin typeface="Times New Roman" pitchFamily="18" charset="0"/>
                <a:cs typeface="Times New Roman" pitchFamily="18" charset="0"/>
              </a:rPr>
              <a:t>r</a:t>
            </a:r>
            <a:r>
              <a:rPr lang="en-US" sz="2000" b="1" baseline="-25000" dirty="0" err="1">
                <a:solidFill>
                  <a:srgbClr val="008000"/>
                </a:solidFill>
                <a:latin typeface="Times New Roman" pitchFamily="18" charset="0"/>
                <a:cs typeface="Times New Roman" pitchFamily="18" charset="0"/>
              </a:rPr>
              <a:t>y</a:t>
            </a:r>
            <a:r>
              <a:rPr lang="en-US" sz="2000" b="1" dirty="0">
                <a:solidFill>
                  <a:srgbClr val="008000"/>
                </a:solidFill>
                <a:latin typeface="Times New Roman" pitchFamily="18" charset="0"/>
                <a:cs typeface="Times New Roman" pitchFamily="18" charset="0"/>
              </a:rPr>
              <a:t>  = </a:t>
            </a:r>
            <a:r>
              <a:rPr lang="en-US" sz="2000" b="1" dirty="0" err="1">
                <a:solidFill>
                  <a:srgbClr val="008000"/>
                </a:solidFill>
                <a:latin typeface="Times New Roman" pitchFamily="18" charset="0"/>
                <a:cs typeface="Times New Roman" pitchFamily="18" charset="0"/>
              </a:rPr>
              <a:t>r</a:t>
            </a:r>
            <a:r>
              <a:rPr lang="en-US" sz="2000" b="1" baseline="-25000" dirty="0" err="1">
                <a:solidFill>
                  <a:srgbClr val="008000"/>
                </a:solidFill>
                <a:latin typeface="Times New Roman" pitchFamily="18" charset="0"/>
                <a:cs typeface="Times New Roman" pitchFamily="18" charset="0"/>
              </a:rPr>
              <a:t>y</a:t>
            </a:r>
            <a:r>
              <a:rPr lang="en-US" sz="2000" b="1" baseline="-25000" dirty="0">
                <a:solidFill>
                  <a:srgbClr val="008000"/>
                </a:solidFill>
                <a:latin typeface="Times New Roman" pitchFamily="18" charset="0"/>
                <a:cs typeface="Times New Roman" pitchFamily="18" charset="0"/>
              </a:rPr>
              <a:t> </a:t>
            </a:r>
            <a:r>
              <a:rPr lang="en-US" sz="2000" b="1" dirty="0">
                <a:solidFill>
                  <a:srgbClr val="008000"/>
                </a:solidFill>
                <a:latin typeface="Times New Roman" pitchFamily="18" charset="0"/>
                <a:cs typeface="Times New Roman" pitchFamily="18" charset="0"/>
              </a:rPr>
              <a:t>/2 + </a:t>
            </a:r>
            <a:r>
              <a:rPr lang="en-US" sz="2000" b="1" dirty="0" err="1">
                <a:solidFill>
                  <a:srgbClr val="008000"/>
                </a:solidFill>
                <a:latin typeface="Times New Roman" pitchFamily="18" charset="0"/>
                <a:cs typeface="Times New Roman" pitchFamily="18" charset="0"/>
              </a:rPr>
              <a:t>r</a:t>
            </a:r>
            <a:r>
              <a:rPr lang="en-US" sz="2000" b="1" baseline="-25000" dirty="0" err="1">
                <a:solidFill>
                  <a:srgbClr val="008000"/>
                </a:solidFill>
                <a:latin typeface="Times New Roman" pitchFamily="18" charset="0"/>
                <a:cs typeface="Times New Roman" pitchFamily="18" charset="0"/>
              </a:rPr>
              <a:t>a</a:t>
            </a:r>
            <a:r>
              <a:rPr lang="en-US" sz="2000" b="1" dirty="0">
                <a:solidFill>
                  <a:srgbClr val="008000"/>
                </a:solidFill>
                <a:latin typeface="Times New Roman" pitchFamily="18" charset="0"/>
                <a:cs typeface="Times New Roman" pitchFamily="18" charset="0"/>
              </a:rPr>
              <a:t> /2</a:t>
            </a:r>
          </a:p>
          <a:p>
            <a:pPr lvl="1">
              <a:spcBef>
                <a:spcPct val="20000"/>
              </a:spcBef>
              <a:buClr>
                <a:srgbClr val="CC00CC"/>
              </a:buClr>
              <a:buFont typeface="Monotype Sorts" pitchFamily="-32" charset="2"/>
              <a:buNone/>
            </a:pPr>
            <a:r>
              <a:rPr lang="en-US" sz="2000" b="1" dirty="0" err="1">
                <a:solidFill>
                  <a:srgbClr val="008000"/>
                </a:solidFill>
                <a:latin typeface="Times New Roman" pitchFamily="18" charset="0"/>
                <a:cs typeface="Times New Roman" pitchFamily="18" charset="0"/>
              </a:rPr>
              <a:t>r</a:t>
            </a:r>
            <a:r>
              <a:rPr lang="en-US" sz="2000" b="1" baseline="-25000" dirty="0" err="1">
                <a:solidFill>
                  <a:srgbClr val="008000"/>
                </a:solidFill>
                <a:latin typeface="Times New Roman" pitchFamily="18" charset="0"/>
                <a:cs typeface="Times New Roman" pitchFamily="18" charset="0"/>
              </a:rPr>
              <a:t>a</a:t>
            </a:r>
            <a:r>
              <a:rPr lang="en-US" sz="2000" b="1" dirty="0">
                <a:solidFill>
                  <a:srgbClr val="008000"/>
                </a:solidFill>
                <a:latin typeface="Times New Roman" pitchFamily="18" charset="0"/>
                <a:cs typeface="Times New Roman" pitchFamily="18" charset="0"/>
              </a:rPr>
              <a:t>  = </a:t>
            </a:r>
            <a:r>
              <a:rPr lang="en-US" sz="2000" b="1" dirty="0" err="1">
                <a:solidFill>
                  <a:srgbClr val="008000"/>
                </a:solidFill>
                <a:latin typeface="Times New Roman" pitchFamily="18" charset="0"/>
                <a:cs typeface="Times New Roman" pitchFamily="18" charset="0"/>
              </a:rPr>
              <a:t>r</a:t>
            </a:r>
            <a:r>
              <a:rPr lang="en-US" sz="2000" b="1" baseline="-25000" dirty="0" err="1">
                <a:solidFill>
                  <a:srgbClr val="008000"/>
                </a:solidFill>
                <a:latin typeface="Times New Roman" pitchFamily="18" charset="0"/>
                <a:cs typeface="Times New Roman" pitchFamily="18" charset="0"/>
              </a:rPr>
              <a:t>y</a:t>
            </a:r>
            <a:r>
              <a:rPr lang="en-US" sz="2000" b="1" baseline="-25000" dirty="0">
                <a:solidFill>
                  <a:srgbClr val="008000"/>
                </a:solidFill>
                <a:latin typeface="Times New Roman" pitchFamily="18" charset="0"/>
                <a:cs typeface="Times New Roman" pitchFamily="18" charset="0"/>
              </a:rPr>
              <a:t> </a:t>
            </a:r>
            <a:r>
              <a:rPr lang="en-US" sz="2000" b="1" dirty="0">
                <a:solidFill>
                  <a:srgbClr val="008000"/>
                </a:solidFill>
                <a:latin typeface="Times New Roman" pitchFamily="18" charset="0"/>
                <a:cs typeface="Times New Roman" pitchFamily="18" charset="0"/>
              </a:rPr>
              <a:t>/2</a:t>
            </a:r>
            <a:endParaRPr lang="en-US" sz="2000" b="1" baseline="-25000" dirty="0">
              <a:solidFill>
                <a:srgbClr val="008000"/>
              </a:solidFill>
              <a:latin typeface="Times New Roman" pitchFamily="18" charset="0"/>
              <a:cs typeface="Times New Roman" pitchFamily="18" charset="0"/>
            </a:endParaRPr>
          </a:p>
          <a:p>
            <a:pPr lvl="1">
              <a:spcBef>
                <a:spcPct val="20000"/>
              </a:spcBef>
              <a:buClr>
                <a:srgbClr val="CC00CC"/>
              </a:buClr>
              <a:buFont typeface="Monotype Sorts" pitchFamily="-32" charset="2"/>
              <a:buNone/>
            </a:pPr>
            <a:r>
              <a:rPr lang="en-US" sz="2000" b="1" dirty="0" err="1">
                <a:solidFill>
                  <a:srgbClr val="008000"/>
                </a:solidFill>
                <a:latin typeface="Times New Roman" pitchFamily="18" charset="0"/>
                <a:cs typeface="Times New Roman" pitchFamily="18" charset="0"/>
              </a:rPr>
              <a:t>r</a:t>
            </a:r>
            <a:r>
              <a:rPr lang="en-US" sz="2000" b="1" baseline="-25000" dirty="0" err="1">
                <a:solidFill>
                  <a:srgbClr val="008000"/>
                </a:solidFill>
                <a:latin typeface="Times New Roman" pitchFamily="18" charset="0"/>
                <a:cs typeface="Times New Roman" pitchFamily="18" charset="0"/>
              </a:rPr>
              <a:t>m</a:t>
            </a:r>
            <a:r>
              <a:rPr lang="en-US" sz="2000" b="1" dirty="0">
                <a:solidFill>
                  <a:srgbClr val="008000"/>
                </a:solidFill>
                <a:latin typeface="Times New Roman" pitchFamily="18" charset="0"/>
                <a:cs typeface="Times New Roman" pitchFamily="18" charset="0"/>
              </a:rPr>
              <a:t> = </a:t>
            </a:r>
            <a:r>
              <a:rPr lang="en-US" sz="2000" b="1" dirty="0" err="1">
                <a:solidFill>
                  <a:srgbClr val="008000"/>
                </a:solidFill>
                <a:latin typeface="Times New Roman" pitchFamily="18" charset="0"/>
                <a:cs typeface="Times New Roman" pitchFamily="18" charset="0"/>
              </a:rPr>
              <a:t>r</a:t>
            </a:r>
            <a:r>
              <a:rPr lang="en-US" sz="2000" b="1" baseline="-25000" dirty="0" err="1">
                <a:solidFill>
                  <a:srgbClr val="008000"/>
                </a:solidFill>
                <a:latin typeface="Times New Roman" pitchFamily="18" charset="0"/>
                <a:cs typeface="Times New Roman" pitchFamily="18" charset="0"/>
              </a:rPr>
              <a:t>a</a:t>
            </a:r>
            <a:r>
              <a:rPr lang="en-US" sz="2000" b="1" dirty="0">
                <a:solidFill>
                  <a:srgbClr val="008000"/>
                </a:solidFill>
                <a:latin typeface="Times New Roman" pitchFamily="18" charset="0"/>
                <a:cs typeface="Times New Roman" pitchFamily="18" charset="0"/>
              </a:rPr>
              <a:t> /2 + </a:t>
            </a:r>
            <a:r>
              <a:rPr lang="en-US" sz="2000" b="1" dirty="0" err="1">
                <a:solidFill>
                  <a:srgbClr val="008000"/>
                </a:solidFill>
                <a:latin typeface="Times New Roman" pitchFamily="18" charset="0"/>
                <a:cs typeface="Times New Roman" pitchFamily="18" charset="0"/>
              </a:rPr>
              <a:t>r</a:t>
            </a:r>
            <a:r>
              <a:rPr lang="en-US" sz="2000" b="1" baseline="-25000" dirty="0" err="1">
                <a:solidFill>
                  <a:srgbClr val="008000"/>
                </a:solidFill>
                <a:latin typeface="Times New Roman" pitchFamily="18" charset="0"/>
                <a:cs typeface="Times New Roman" pitchFamily="18" charset="0"/>
              </a:rPr>
              <a:t>m</a:t>
            </a:r>
            <a:endParaRPr lang="en-US" sz="2000" b="1" baseline="-25000" dirty="0">
              <a:solidFill>
                <a:srgbClr val="008000"/>
              </a:solidFill>
              <a:latin typeface="Times New Roman" pitchFamily="18" charset="0"/>
              <a:cs typeface="Times New Roman" pitchFamily="18" charset="0"/>
            </a:endParaRPr>
          </a:p>
        </p:txBody>
      </p:sp>
      <p:cxnSp>
        <p:nvCxnSpPr>
          <p:cNvPr id="19" name="Curved Connector 18"/>
          <p:cNvCxnSpPr/>
          <p:nvPr/>
        </p:nvCxnSpPr>
        <p:spPr>
          <a:xfrm flipH="1" flipV="1">
            <a:off x="6408680" y="2349234"/>
            <a:ext cx="228600" cy="228600"/>
          </a:xfrm>
          <a:prstGeom prst="curvedConnector4">
            <a:avLst>
              <a:gd name="adj1" fmla="val -100000"/>
              <a:gd name="adj2" fmla="val 200000"/>
            </a:avLst>
          </a:prstGeom>
          <a:ln w="28575">
            <a:tailEnd type="arrow"/>
          </a:ln>
        </p:spPr>
        <p:style>
          <a:lnRef idx="1">
            <a:schemeClr val="dk1"/>
          </a:lnRef>
          <a:fillRef idx="0">
            <a:schemeClr val="dk1"/>
          </a:fillRef>
          <a:effectRef idx="0">
            <a:schemeClr val="dk1"/>
          </a:effectRef>
          <a:fontRef idx="minor">
            <a:schemeClr val="tx1"/>
          </a:fontRef>
        </p:style>
      </p:cxnSp>
      <p:sp>
        <p:nvSpPr>
          <p:cNvPr id="8" name="TextBox 7"/>
          <p:cNvSpPr txBox="1"/>
          <p:nvPr/>
        </p:nvSpPr>
        <p:spPr>
          <a:xfrm>
            <a:off x="4827419" y="2983468"/>
            <a:ext cx="1954381" cy="369332"/>
          </a:xfrm>
          <a:prstGeom prst="rect">
            <a:avLst/>
          </a:prstGeom>
          <a:noFill/>
        </p:spPr>
        <p:txBody>
          <a:bodyPr wrap="none" rtlCol="0">
            <a:spAutoFit/>
          </a:bodyPr>
          <a:lstStyle/>
          <a:p>
            <a:r>
              <a:rPr lang="en-US" dirty="0">
                <a:latin typeface="Arial" pitchFamily="34" charset="0"/>
                <a:cs typeface="Arial" pitchFamily="34" charset="0"/>
              </a:rPr>
              <a:t>m is a spider trap</a:t>
            </a:r>
          </a:p>
        </p:txBody>
      </p:sp>
      <p:sp>
        <p:nvSpPr>
          <p:cNvPr id="9" name="Rectangle 8"/>
          <p:cNvSpPr/>
          <p:nvPr/>
        </p:nvSpPr>
        <p:spPr>
          <a:xfrm>
            <a:off x="762000" y="6272977"/>
            <a:ext cx="7010400" cy="400110"/>
          </a:xfrm>
          <a:prstGeom prst="rect">
            <a:avLst/>
          </a:prstGeom>
        </p:spPr>
        <p:txBody>
          <a:bodyPr wrap="square">
            <a:spAutoFit/>
          </a:bodyPr>
          <a:lstStyle/>
          <a:p>
            <a:r>
              <a:rPr lang="en-US" sz="2000" dirty="0">
                <a:solidFill>
                  <a:schemeClr val="bg1">
                    <a:lumMod val="95000"/>
                    <a:lumOff val="5000"/>
                  </a:schemeClr>
                </a:solidFill>
              </a:rPr>
              <a:t>All the PageRank score gets “trapped” in node m.</a:t>
            </a:r>
          </a:p>
        </p:txBody>
      </p:sp>
      <p:sp>
        <p:nvSpPr>
          <p:cNvPr id="4" name="Oval 3"/>
          <p:cNvSpPr/>
          <p:nvPr/>
        </p:nvSpPr>
        <p:spPr bwMode="auto">
          <a:xfrm>
            <a:off x="5804609" y="1892034"/>
            <a:ext cx="1219200" cy="1296957"/>
          </a:xfrm>
          <a:prstGeom prst="ellipse">
            <a:avLst/>
          </a:prstGeom>
          <a:noFill/>
          <a:ln w="28575" cap="flat" cmpd="sng" algn="ctr">
            <a:solidFill>
              <a:schemeClr val="accent3">
                <a:lumMod val="50000"/>
              </a:schemeClr>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SG" sz="1600" b="1"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65284620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p:bldP spid="9" grpId="0"/>
      <p:bldP spid="4"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rotWithShape="1">
          <a:blip r:embed="rId3"/>
          <a:srcRect t="26159"/>
          <a:stretch/>
        </p:blipFill>
        <p:spPr>
          <a:xfrm>
            <a:off x="1009651" y="3149768"/>
            <a:ext cx="6515100" cy="3608100"/>
          </a:xfrm>
          <a:prstGeom prst="rect">
            <a:avLst/>
          </a:prstGeom>
        </p:spPr>
      </p:pic>
      <p:sp>
        <p:nvSpPr>
          <p:cNvPr id="2" name="Title 1"/>
          <p:cNvSpPr>
            <a:spLocks noGrp="1"/>
          </p:cNvSpPr>
          <p:nvPr>
            <p:ph type="title"/>
          </p:nvPr>
        </p:nvSpPr>
        <p:spPr/>
        <p:txBody>
          <a:bodyPr/>
          <a:lstStyle/>
          <a:p>
            <a:r>
              <a:rPr lang="en-US" dirty="0"/>
              <a:t>Graph Data: Information Networks</a:t>
            </a:r>
          </a:p>
        </p:txBody>
      </p:sp>
      <p:sp>
        <p:nvSpPr>
          <p:cNvPr id="12" name="TextBox 11"/>
          <p:cNvSpPr txBox="1"/>
          <p:nvPr/>
        </p:nvSpPr>
        <p:spPr>
          <a:xfrm>
            <a:off x="493483" y="6283904"/>
            <a:ext cx="3730508" cy="507831"/>
          </a:xfrm>
          <a:prstGeom prst="rect">
            <a:avLst/>
          </a:prstGeom>
          <a:noFill/>
        </p:spPr>
        <p:txBody>
          <a:bodyPr wrap="none" rtlCol="0">
            <a:spAutoFit/>
          </a:bodyPr>
          <a:lstStyle/>
          <a:p>
            <a:pPr algn="ctr"/>
            <a:r>
              <a:rPr lang="en-US" sz="1500" dirty="0">
                <a:solidFill>
                  <a:schemeClr val="bg1">
                    <a:lumMod val="95000"/>
                    <a:lumOff val="5000"/>
                  </a:schemeClr>
                </a:solidFill>
              </a:rPr>
              <a:t>Citation networks and Maps of science</a:t>
            </a:r>
          </a:p>
          <a:p>
            <a:pPr algn="ctr"/>
            <a:r>
              <a:rPr lang="en-US" sz="1200" dirty="0">
                <a:solidFill>
                  <a:schemeClr val="bg1">
                    <a:lumMod val="95000"/>
                    <a:lumOff val="5000"/>
                  </a:schemeClr>
                </a:solidFill>
              </a:rPr>
              <a:t>[</a:t>
            </a:r>
            <a:r>
              <a:rPr lang="en-US" sz="1200" dirty="0" err="1">
                <a:solidFill>
                  <a:schemeClr val="bg1">
                    <a:lumMod val="95000"/>
                    <a:lumOff val="5000"/>
                  </a:schemeClr>
                </a:solidFill>
              </a:rPr>
              <a:t>Börner</a:t>
            </a:r>
            <a:r>
              <a:rPr lang="en-US" sz="1200" dirty="0">
                <a:solidFill>
                  <a:schemeClr val="bg1">
                    <a:lumMod val="95000"/>
                    <a:lumOff val="5000"/>
                  </a:schemeClr>
                </a:solidFill>
              </a:rPr>
              <a:t> et al., 2012]</a:t>
            </a:r>
          </a:p>
        </p:txBody>
      </p:sp>
      <p:sp>
        <p:nvSpPr>
          <p:cNvPr id="3" name="Slide Number Placeholder 2"/>
          <p:cNvSpPr>
            <a:spLocks noGrp="1"/>
          </p:cNvSpPr>
          <p:nvPr>
            <p:ph type="sldNum" sz="quarter" idx="10"/>
          </p:nvPr>
        </p:nvSpPr>
        <p:spPr/>
        <p:txBody>
          <a:bodyPr/>
          <a:lstStyle/>
          <a:p>
            <a:fld id="{95C605C4-1F5B-4B2B-8458-3FC432AF1FAC}" type="slidenum">
              <a:rPr lang="en-US" smtClean="0"/>
              <a:t>4</a:t>
            </a:fld>
            <a:endParaRPr lang="en-US"/>
          </a:p>
        </p:txBody>
      </p:sp>
      <p:sp>
        <p:nvSpPr>
          <p:cNvPr id="4" name="TextBox 3">
            <a:extLst>
              <a:ext uri="{FF2B5EF4-FFF2-40B4-BE49-F238E27FC236}">
                <a16:creationId xmlns:a16="http://schemas.microsoft.com/office/drawing/2014/main" id="{00224C83-C9D8-FD42-ACD3-03C6FE71406B}"/>
              </a:ext>
            </a:extLst>
          </p:cNvPr>
          <p:cNvSpPr txBox="1"/>
          <p:nvPr/>
        </p:nvSpPr>
        <p:spPr>
          <a:xfrm>
            <a:off x="5105400" y="1447840"/>
            <a:ext cx="3038123" cy="1323439"/>
          </a:xfrm>
          <a:prstGeom prst="rect">
            <a:avLst/>
          </a:prstGeom>
          <a:noFill/>
        </p:spPr>
        <p:txBody>
          <a:bodyPr wrap="square" rtlCol="0">
            <a:spAutoFit/>
          </a:bodyPr>
          <a:lstStyle/>
          <a:p>
            <a:r>
              <a:rPr lang="en-US" dirty="0">
                <a:solidFill>
                  <a:schemeClr val="bg1"/>
                </a:solidFill>
              </a:rPr>
              <a:t>Edges </a:t>
            </a:r>
            <a:r>
              <a:rPr lang="en-US" b="0" dirty="0">
                <a:solidFill>
                  <a:schemeClr val="bg1"/>
                </a:solidFill>
              </a:rPr>
              <a:t>represent relationships (in this case, citations)</a:t>
            </a:r>
          </a:p>
          <a:p>
            <a:r>
              <a:rPr lang="en-US" b="0" dirty="0">
                <a:solidFill>
                  <a:schemeClr val="bg1"/>
                </a:solidFill>
              </a:rPr>
              <a:t>- Can be </a:t>
            </a:r>
            <a:r>
              <a:rPr lang="en-US" b="0" i="1" dirty="0">
                <a:solidFill>
                  <a:schemeClr val="bg1"/>
                </a:solidFill>
              </a:rPr>
              <a:t>undirected</a:t>
            </a:r>
            <a:r>
              <a:rPr lang="en-US" b="0" dirty="0">
                <a:solidFill>
                  <a:schemeClr val="bg1"/>
                </a:solidFill>
              </a:rPr>
              <a:t> (e.g. friendship) or </a:t>
            </a:r>
            <a:r>
              <a:rPr lang="en-US" b="0" i="1" dirty="0">
                <a:solidFill>
                  <a:schemeClr val="bg1"/>
                </a:solidFill>
              </a:rPr>
              <a:t>directed</a:t>
            </a:r>
            <a:r>
              <a:rPr lang="en-US" b="0" dirty="0">
                <a:solidFill>
                  <a:schemeClr val="bg1"/>
                </a:solidFill>
              </a:rPr>
              <a:t> (e.g. citations, webpage hyperlinks)</a:t>
            </a:r>
            <a:endParaRPr lang="en-US" dirty="0">
              <a:solidFill>
                <a:schemeClr val="bg1"/>
              </a:solidFill>
            </a:endParaRPr>
          </a:p>
        </p:txBody>
      </p:sp>
      <p:sp>
        <p:nvSpPr>
          <p:cNvPr id="5" name="TextBox 4">
            <a:extLst>
              <a:ext uri="{FF2B5EF4-FFF2-40B4-BE49-F238E27FC236}">
                <a16:creationId xmlns:a16="http://schemas.microsoft.com/office/drawing/2014/main" id="{7B017DB7-9280-EB4B-A4DB-D39CEEA0AA63}"/>
              </a:ext>
            </a:extLst>
          </p:cNvPr>
          <p:cNvSpPr txBox="1"/>
          <p:nvPr/>
        </p:nvSpPr>
        <p:spPr>
          <a:xfrm>
            <a:off x="1334493" y="1785021"/>
            <a:ext cx="2512613" cy="830997"/>
          </a:xfrm>
          <a:prstGeom prst="rect">
            <a:avLst/>
          </a:prstGeom>
          <a:noFill/>
        </p:spPr>
        <p:txBody>
          <a:bodyPr wrap="square" rtlCol="0">
            <a:spAutoFit/>
          </a:bodyPr>
          <a:lstStyle/>
          <a:p>
            <a:r>
              <a:rPr lang="en-US" dirty="0">
                <a:solidFill>
                  <a:schemeClr val="bg1"/>
                </a:solidFill>
              </a:rPr>
              <a:t>Nodes </a:t>
            </a:r>
            <a:r>
              <a:rPr lang="en-US" b="0" dirty="0">
                <a:solidFill>
                  <a:schemeClr val="bg1"/>
                </a:solidFill>
              </a:rPr>
              <a:t>represent objects (in this case, journals)</a:t>
            </a:r>
          </a:p>
          <a:p>
            <a:endParaRPr lang="en-US" dirty="0"/>
          </a:p>
        </p:txBody>
      </p:sp>
      <p:cxnSp>
        <p:nvCxnSpPr>
          <p:cNvPr id="7" name="Straight Connector 6">
            <a:extLst>
              <a:ext uri="{FF2B5EF4-FFF2-40B4-BE49-F238E27FC236}">
                <a16:creationId xmlns:a16="http://schemas.microsoft.com/office/drawing/2014/main" id="{59A239CF-1297-C84E-8C05-3C2B5F443A12}"/>
              </a:ext>
            </a:extLst>
          </p:cNvPr>
          <p:cNvCxnSpPr>
            <a:cxnSpLocks/>
          </p:cNvCxnSpPr>
          <p:nvPr/>
        </p:nvCxnSpPr>
        <p:spPr>
          <a:xfrm flipH="1">
            <a:off x="5715000" y="2811918"/>
            <a:ext cx="680861" cy="890300"/>
          </a:xfrm>
          <a:prstGeom prst="line">
            <a:avLst/>
          </a:prstGeom>
          <a:ln w="25400">
            <a:solidFill>
              <a:srgbClr val="00B05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CAC4FC4E-1C63-B243-8420-C807D46EAA4F}"/>
              </a:ext>
            </a:extLst>
          </p:cNvPr>
          <p:cNvCxnSpPr>
            <a:cxnSpLocks/>
          </p:cNvCxnSpPr>
          <p:nvPr/>
        </p:nvCxnSpPr>
        <p:spPr>
          <a:xfrm>
            <a:off x="2590800" y="2514600"/>
            <a:ext cx="0" cy="823266"/>
          </a:xfrm>
          <a:prstGeom prst="line">
            <a:avLst/>
          </a:prstGeom>
          <a:ln w="25400">
            <a:solidFill>
              <a:srgbClr val="00B050"/>
            </a:solidFill>
            <a:tailEnd type="stealth"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1757926"/>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pPr fontAlgn="auto">
              <a:spcAft>
                <a:spcPts val="0"/>
              </a:spcAft>
              <a:defRPr/>
            </a:pPr>
            <a:r>
              <a:rPr lang="en-US" dirty="0">
                <a:solidFill>
                  <a:schemeClr val="bg1">
                    <a:lumMod val="95000"/>
                    <a:lumOff val="5000"/>
                  </a:schemeClr>
                </a:solidFill>
              </a:rPr>
              <a:t>Solution: Teleports!</a:t>
            </a:r>
          </a:p>
        </p:txBody>
      </p:sp>
      <p:sp>
        <p:nvSpPr>
          <p:cNvPr id="33795" name="Rectangle 3"/>
          <p:cNvSpPr>
            <a:spLocks noGrp="1" noChangeArrowheads="1"/>
          </p:cNvSpPr>
          <p:nvPr>
            <p:ph type="body" idx="1"/>
          </p:nvPr>
        </p:nvSpPr>
        <p:spPr>
          <a:xfrm>
            <a:off x="457200" y="1295400"/>
            <a:ext cx="8534400" cy="5257801"/>
          </a:xfrm>
        </p:spPr>
        <p:txBody>
          <a:bodyPr>
            <a:normAutofit/>
          </a:bodyPr>
          <a:lstStyle/>
          <a:p>
            <a:r>
              <a:rPr lang="en-US" b="1" dirty="0"/>
              <a:t>The Google solution for spider traps: </a:t>
            </a:r>
            <a:r>
              <a:rPr lang="en-US" b="1" dirty="0">
                <a:solidFill>
                  <a:srgbClr val="D60093"/>
                </a:solidFill>
              </a:rPr>
              <a:t>At each time step, the random surfer has two options</a:t>
            </a:r>
          </a:p>
          <a:p>
            <a:pPr lvl="1"/>
            <a:r>
              <a:rPr lang="en-US" dirty="0"/>
              <a:t>With prob. </a:t>
            </a:r>
            <a:r>
              <a:rPr lang="en-US" b="1" i="1" dirty="0">
                <a:latin typeface="Symbol" pitchFamily="18" charset="2"/>
                <a:sym typeface="Symbol" pitchFamily="18" charset="2"/>
              </a:rPr>
              <a:t></a:t>
            </a:r>
            <a:r>
              <a:rPr lang="en-US" dirty="0"/>
              <a:t>, follow a link at random</a:t>
            </a:r>
          </a:p>
          <a:p>
            <a:pPr lvl="1"/>
            <a:r>
              <a:rPr lang="en-US" dirty="0"/>
              <a:t>With prob. </a:t>
            </a:r>
            <a:r>
              <a:rPr lang="en-US" b="1" dirty="0"/>
              <a:t>1-</a:t>
            </a:r>
            <a:r>
              <a:rPr lang="en-US" b="1" i="1" dirty="0">
                <a:latin typeface="Symbol" pitchFamily="18" charset="2"/>
                <a:sym typeface="Symbol" pitchFamily="18" charset="2"/>
              </a:rPr>
              <a:t></a:t>
            </a:r>
            <a:r>
              <a:rPr lang="en-US" dirty="0"/>
              <a:t>, jump to some random page</a:t>
            </a:r>
          </a:p>
          <a:p>
            <a:pPr lvl="1"/>
            <a:r>
              <a:rPr lang="en-US" dirty="0"/>
              <a:t>Common values for </a:t>
            </a:r>
            <a:r>
              <a:rPr lang="en-US" b="1" i="1" dirty="0">
                <a:latin typeface="Symbol" pitchFamily="18" charset="2"/>
                <a:sym typeface="Symbol" pitchFamily="18" charset="2"/>
              </a:rPr>
              <a:t></a:t>
            </a:r>
            <a:r>
              <a:rPr lang="en-US" dirty="0"/>
              <a:t>  are in the range 0.8 to 0.9</a:t>
            </a:r>
          </a:p>
        </p:txBody>
      </p:sp>
      <p:sp>
        <p:nvSpPr>
          <p:cNvPr id="5" name="Slide Number Placeholder 4"/>
          <p:cNvSpPr>
            <a:spLocks noGrp="1"/>
          </p:cNvSpPr>
          <p:nvPr>
            <p:ph type="sldNum" sz="quarter" idx="4294967295"/>
          </p:nvPr>
        </p:nvSpPr>
        <p:spPr>
          <a:xfrm>
            <a:off x="8204396" y="6583680"/>
            <a:ext cx="733864" cy="274320"/>
          </a:xfrm>
          <a:prstGeom prst="rect">
            <a:avLst/>
          </a:prstGeom>
        </p:spPr>
        <p:txBody>
          <a:bodyPr/>
          <a:lstStyle/>
          <a:p>
            <a:pPr>
              <a:defRPr/>
            </a:pPr>
            <a:fld id="{F5BD8557-800F-4A45-9A18-B90D31CEA0D6}" type="slidenum">
              <a:rPr lang="en-US"/>
              <a:pPr>
                <a:defRPr/>
              </a:pPr>
              <a:t>40</a:t>
            </a:fld>
            <a:endParaRPr lang="en-US"/>
          </a:p>
        </p:txBody>
      </p:sp>
      <p:grpSp>
        <p:nvGrpSpPr>
          <p:cNvPr id="15" name="Group 20"/>
          <p:cNvGrpSpPr/>
          <p:nvPr/>
        </p:nvGrpSpPr>
        <p:grpSpPr>
          <a:xfrm>
            <a:off x="762000" y="4419600"/>
            <a:ext cx="1752600" cy="1371600"/>
            <a:chOff x="5715000" y="1828800"/>
            <a:chExt cx="1752600" cy="1371600"/>
          </a:xfrm>
        </p:grpSpPr>
        <p:cxnSp>
          <p:nvCxnSpPr>
            <p:cNvPr id="16" name="Straight Arrow Connector 15"/>
            <p:cNvCxnSpPr/>
            <p:nvPr/>
          </p:nvCxnSpPr>
          <p:spPr>
            <a:xfrm flipV="1">
              <a:off x="5804720" y="2254605"/>
              <a:ext cx="304800" cy="51491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17" name="Straight Arrow Connector 16"/>
            <p:cNvCxnSpPr/>
            <p:nvPr/>
          </p:nvCxnSpPr>
          <p:spPr>
            <a:xfrm flipH="1">
              <a:off x="6057900" y="2194492"/>
              <a:ext cx="304800" cy="51491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18" name="Straight Arrow Connector 17"/>
            <p:cNvCxnSpPr/>
            <p:nvPr/>
          </p:nvCxnSpPr>
          <p:spPr>
            <a:xfrm>
              <a:off x="6037509" y="2894828"/>
              <a:ext cx="972110" cy="7620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19" name="Curved Connector 18"/>
            <p:cNvCxnSpPr>
              <a:stCxn id="20" idx="6"/>
              <a:endCxn id="20" idx="0"/>
            </p:cNvCxnSpPr>
            <p:nvPr/>
          </p:nvCxnSpPr>
          <p:spPr>
            <a:xfrm flipH="1" flipV="1">
              <a:off x="6248400" y="1828800"/>
              <a:ext cx="228600" cy="228600"/>
            </a:xfrm>
            <a:prstGeom prst="curvedConnector4">
              <a:avLst>
                <a:gd name="adj1" fmla="val -100000"/>
                <a:gd name="adj2" fmla="val 200000"/>
              </a:avLst>
            </a:prstGeom>
            <a:ln w="28575">
              <a:tailEnd type="arrow"/>
            </a:ln>
          </p:spPr>
          <p:style>
            <a:lnRef idx="1">
              <a:schemeClr val="dk1"/>
            </a:lnRef>
            <a:fillRef idx="0">
              <a:schemeClr val="dk1"/>
            </a:fillRef>
            <a:effectRef idx="0">
              <a:schemeClr val="dk1"/>
            </a:effectRef>
            <a:fontRef idx="minor">
              <a:schemeClr val="tx1"/>
            </a:fontRef>
          </p:style>
        </p:cxnSp>
        <p:sp>
          <p:nvSpPr>
            <p:cNvPr id="20" name="Oval 19"/>
            <p:cNvSpPr/>
            <p:nvPr/>
          </p:nvSpPr>
          <p:spPr>
            <a:xfrm>
              <a:off x="6019800" y="1828800"/>
              <a:ext cx="457200" cy="457200"/>
            </a:xfrm>
            <a:prstGeom prst="ellipse">
              <a:avLst/>
            </a:prstGeom>
            <a:solidFill>
              <a:srgbClr val="FF000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sz="2400" b="1" dirty="0">
                  <a:solidFill>
                    <a:schemeClr val="bg1"/>
                  </a:solidFill>
                  <a:latin typeface="Arial" pitchFamily="34" charset="0"/>
                  <a:cs typeface="Arial" pitchFamily="34" charset="0"/>
                </a:rPr>
                <a:t>y</a:t>
              </a:r>
            </a:p>
          </p:txBody>
        </p:sp>
        <p:sp>
          <p:nvSpPr>
            <p:cNvPr id="21" name="Oval 20"/>
            <p:cNvSpPr/>
            <p:nvPr/>
          </p:nvSpPr>
          <p:spPr>
            <a:xfrm>
              <a:off x="5715000" y="2667000"/>
              <a:ext cx="457200" cy="457200"/>
            </a:xfrm>
            <a:prstGeom prst="ellipse">
              <a:avLst/>
            </a:prstGeom>
            <a:solidFill>
              <a:srgbClr val="FF000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sz="2400" b="1" dirty="0">
                  <a:solidFill>
                    <a:schemeClr val="bg1"/>
                  </a:solidFill>
                  <a:latin typeface="Arial" pitchFamily="34" charset="0"/>
                  <a:cs typeface="Arial" pitchFamily="34" charset="0"/>
                </a:rPr>
                <a:t>a</a:t>
              </a:r>
            </a:p>
          </p:txBody>
        </p:sp>
        <p:sp>
          <p:nvSpPr>
            <p:cNvPr id="22" name="Oval 21"/>
            <p:cNvSpPr/>
            <p:nvPr/>
          </p:nvSpPr>
          <p:spPr>
            <a:xfrm>
              <a:off x="7010400" y="2743200"/>
              <a:ext cx="457200" cy="457200"/>
            </a:xfrm>
            <a:prstGeom prst="ellipse">
              <a:avLst/>
            </a:prstGeom>
            <a:solidFill>
              <a:srgbClr val="FF000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sz="2400" b="1" dirty="0">
                  <a:solidFill>
                    <a:schemeClr val="bg1"/>
                  </a:solidFill>
                  <a:latin typeface="Arial" pitchFamily="34" charset="0"/>
                  <a:cs typeface="Arial" pitchFamily="34" charset="0"/>
                </a:rPr>
                <a:t>m</a:t>
              </a:r>
            </a:p>
          </p:txBody>
        </p:sp>
      </p:grpSp>
      <p:cxnSp>
        <p:nvCxnSpPr>
          <p:cNvPr id="23" name="Curved Connector 22"/>
          <p:cNvCxnSpPr/>
          <p:nvPr/>
        </p:nvCxnSpPr>
        <p:spPr>
          <a:xfrm flipH="1" flipV="1">
            <a:off x="2286000" y="5334000"/>
            <a:ext cx="228600" cy="228600"/>
          </a:xfrm>
          <a:prstGeom prst="curvedConnector4">
            <a:avLst>
              <a:gd name="adj1" fmla="val -100000"/>
              <a:gd name="adj2" fmla="val 200000"/>
            </a:avLst>
          </a:prstGeom>
          <a:ln w="28575">
            <a:tailEnd type="arrow"/>
          </a:ln>
        </p:spPr>
        <p:style>
          <a:lnRef idx="1">
            <a:schemeClr val="dk1"/>
          </a:lnRef>
          <a:fillRef idx="0">
            <a:schemeClr val="dk1"/>
          </a:fillRef>
          <a:effectRef idx="0">
            <a:schemeClr val="dk1"/>
          </a:effectRef>
          <a:fontRef idx="minor">
            <a:schemeClr val="tx1"/>
          </a:fontRef>
        </p:style>
      </p:cxnSp>
      <p:cxnSp>
        <p:nvCxnSpPr>
          <p:cNvPr id="32" name="Curved Connector 31"/>
          <p:cNvCxnSpPr/>
          <p:nvPr/>
        </p:nvCxnSpPr>
        <p:spPr>
          <a:xfrm flipH="1" flipV="1">
            <a:off x="5643418" y="5334000"/>
            <a:ext cx="228600" cy="228600"/>
          </a:xfrm>
          <a:prstGeom prst="curvedConnector4">
            <a:avLst>
              <a:gd name="adj1" fmla="val -100000"/>
              <a:gd name="adj2" fmla="val 200000"/>
            </a:avLst>
          </a:prstGeom>
          <a:ln w="28575">
            <a:tailEnd type="arrow"/>
          </a:ln>
        </p:spPr>
        <p:style>
          <a:lnRef idx="1">
            <a:schemeClr val="dk1"/>
          </a:lnRef>
          <a:fillRef idx="0">
            <a:schemeClr val="dk1"/>
          </a:fillRef>
          <a:effectRef idx="0">
            <a:schemeClr val="dk1"/>
          </a:effectRef>
          <a:fontRef idx="minor">
            <a:schemeClr val="tx1"/>
          </a:fontRef>
        </p:style>
      </p:cxnSp>
      <p:sp>
        <p:nvSpPr>
          <p:cNvPr id="2" name="Right Arrow 1"/>
          <p:cNvSpPr/>
          <p:nvPr/>
        </p:nvSpPr>
        <p:spPr>
          <a:xfrm>
            <a:off x="3060498" y="4876800"/>
            <a:ext cx="762000" cy="608828"/>
          </a:xfrm>
          <a:prstGeom prst="rightArrow">
            <a:avLst/>
          </a:prstGeom>
          <a:ln w="38100">
            <a:solidFill>
              <a:srgbClr val="008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37" name="Freeform 36"/>
          <p:cNvSpPr/>
          <p:nvPr/>
        </p:nvSpPr>
        <p:spPr>
          <a:xfrm rot="1803983">
            <a:off x="5352471" y="5032828"/>
            <a:ext cx="314036" cy="360219"/>
          </a:xfrm>
          <a:custGeom>
            <a:avLst/>
            <a:gdLst>
              <a:gd name="connsiteX0" fmla="*/ 314036 w 314036"/>
              <a:gd name="connsiteY0" fmla="*/ 360219 h 360219"/>
              <a:gd name="connsiteX1" fmla="*/ 101600 w 314036"/>
              <a:gd name="connsiteY1" fmla="*/ 295564 h 360219"/>
              <a:gd name="connsiteX2" fmla="*/ 110836 w 314036"/>
              <a:gd name="connsiteY2" fmla="*/ 92364 h 360219"/>
              <a:gd name="connsiteX3" fmla="*/ 0 w 314036"/>
              <a:gd name="connsiteY3" fmla="*/ 0 h 360219"/>
            </a:gdLst>
            <a:ahLst/>
            <a:cxnLst>
              <a:cxn ang="0">
                <a:pos x="connsiteX0" y="connsiteY0"/>
              </a:cxn>
              <a:cxn ang="0">
                <a:pos x="connsiteX1" y="connsiteY1"/>
              </a:cxn>
              <a:cxn ang="0">
                <a:pos x="connsiteX2" y="connsiteY2"/>
              </a:cxn>
              <a:cxn ang="0">
                <a:pos x="connsiteX3" y="connsiteY3"/>
              </a:cxn>
            </a:cxnLst>
            <a:rect l="l" t="t" r="r" b="b"/>
            <a:pathLst>
              <a:path w="314036" h="360219">
                <a:moveTo>
                  <a:pt x="314036" y="360219"/>
                </a:moveTo>
                <a:cubicBezTo>
                  <a:pt x="224751" y="350212"/>
                  <a:pt x="135467" y="340206"/>
                  <a:pt x="101600" y="295564"/>
                </a:cubicBezTo>
                <a:cubicBezTo>
                  <a:pt x="67733" y="250922"/>
                  <a:pt x="127769" y="141625"/>
                  <a:pt x="110836" y="92364"/>
                </a:cubicBezTo>
                <a:cubicBezTo>
                  <a:pt x="93903" y="43103"/>
                  <a:pt x="46951" y="21551"/>
                  <a:pt x="0" y="0"/>
                </a:cubicBezTo>
              </a:path>
            </a:pathLst>
          </a:custGeom>
          <a:noFill/>
          <a:ln w="38100">
            <a:solidFill>
              <a:srgbClr val="008000"/>
            </a:solidFill>
            <a:prstDash val="sysDash"/>
            <a:headEnd type="none"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35" name="Freeform 34"/>
          <p:cNvSpPr/>
          <p:nvPr/>
        </p:nvSpPr>
        <p:spPr>
          <a:xfrm>
            <a:off x="4729022" y="4786299"/>
            <a:ext cx="288636" cy="307325"/>
          </a:xfrm>
          <a:custGeom>
            <a:avLst/>
            <a:gdLst>
              <a:gd name="connsiteX0" fmla="*/ 0 w 221672"/>
              <a:gd name="connsiteY0" fmla="*/ 2756 h 224429"/>
              <a:gd name="connsiteX1" fmla="*/ 138545 w 221672"/>
              <a:gd name="connsiteY1" fmla="*/ 21229 h 224429"/>
              <a:gd name="connsiteX2" fmla="*/ 120072 w 221672"/>
              <a:gd name="connsiteY2" fmla="*/ 159774 h 224429"/>
              <a:gd name="connsiteX3" fmla="*/ 221672 w 221672"/>
              <a:gd name="connsiteY3" fmla="*/ 224429 h 224429"/>
            </a:gdLst>
            <a:ahLst/>
            <a:cxnLst>
              <a:cxn ang="0">
                <a:pos x="connsiteX0" y="connsiteY0"/>
              </a:cxn>
              <a:cxn ang="0">
                <a:pos x="connsiteX1" y="connsiteY1"/>
              </a:cxn>
              <a:cxn ang="0">
                <a:pos x="connsiteX2" y="connsiteY2"/>
              </a:cxn>
              <a:cxn ang="0">
                <a:pos x="connsiteX3" y="connsiteY3"/>
              </a:cxn>
            </a:cxnLst>
            <a:rect l="l" t="t" r="r" b="b"/>
            <a:pathLst>
              <a:path w="221672" h="224429">
                <a:moveTo>
                  <a:pt x="0" y="2756"/>
                </a:moveTo>
                <a:cubicBezTo>
                  <a:pt x="59266" y="-1093"/>
                  <a:pt x="118533" y="-4941"/>
                  <a:pt x="138545" y="21229"/>
                </a:cubicBezTo>
                <a:cubicBezTo>
                  <a:pt x="158557" y="47399"/>
                  <a:pt x="106218" y="125907"/>
                  <a:pt x="120072" y="159774"/>
                </a:cubicBezTo>
                <a:cubicBezTo>
                  <a:pt x="133926" y="193641"/>
                  <a:pt x="177799" y="209035"/>
                  <a:pt x="221672" y="224429"/>
                </a:cubicBezTo>
              </a:path>
            </a:pathLst>
          </a:custGeom>
          <a:noFill/>
          <a:ln w="38100">
            <a:solidFill>
              <a:srgbClr val="008000"/>
            </a:solidFill>
            <a:prstDash val="sysDash"/>
            <a:headEnd type="none"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39" name="Freeform 38"/>
          <p:cNvSpPr/>
          <p:nvPr/>
        </p:nvSpPr>
        <p:spPr>
          <a:xfrm rot="15957252">
            <a:off x="4508986" y="5274992"/>
            <a:ext cx="288636" cy="307325"/>
          </a:xfrm>
          <a:custGeom>
            <a:avLst/>
            <a:gdLst>
              <a:gd name="connsiteX0" fmla="*/ 0 w 221672"/>
              <a:gd name="connsiteY0" fmla="*/ 2756 h 224429"/>
              <a:gd name="connsiteX1" fmla="*/ 138545 w 221672"/>
              <a:gd name="connsiteY1" fmla="*/ 21229 h 224429"/>
              <a:gd name="connsiteX2" fmla="*/ 120072 w 221672"/>
              <a:gd name="connsiteY2" fmla="*/ 159774 h 224429"/>
              <a:gd name="connsiteX3" fmla="*/ 221672 w 221672"/>
              <a:gd name="connsiteY3" fmla="*/ 224429 h 224429"/>
            </a:gdLst>
            <a:ahLst/>
            <a:cxnLst>
              <a:cxn ang="0">
                <a:pos x="connsiteX0" y="connsiteY0"/>
              </a:cxn>
              <a:cxn ang="0">
                <a:pos x="connsiteX1" y="connsiteY1"/>
              </a:cxn>
              <a:cxn ang="0">
                <a:pos x="connsiteX2" y="connsiteY2"/>
              </a:cxn>
              <a:cxn ang="0">
                <a:pos x="connsiteX3" y="connsiteY3"/>
              </a:cxn>
            </a:cxnLst>
            <a:rect l="l" t="t" r="r" b="b"/>
            <a:pathLst>
              <a:path w="221672" h="224429">
                <a:moveTo>
                  <a:pt x="0" y="2756"/>
                </a:moveTo>
                <a:cubicBezTo>
                  <a:pt x="59266" y="-1093"/>
                  <a:pt x="118533" y="-4941"/>
                  <a:pt x="138545" y="21229"/>
                </a:cubicBezTo>
                <a:cubicBezTo>
                  <a:pt x="158557" y="47399"/>
                  <a:pt x="106218" y="125907"/>
                  <a:pt x="120072" y="159774"/>
                </a:cubicBezTo>
                <a:cubicBezTo>
                  <a:pt x="133926" y="193641"/>
                  <a:pt x="177799" y="209035"/>
                  <a:pt x="221672" y="224429"/>
                </a:cubicBezTo>
              </a:path>
            </a:pathLst>
          </a:custGeom>
          <a:noFill/>
          <a:ln w="38100">
            <a:solidFill>
              <a:srgbClr val="008000"/>
            </a:solidFill>
            <a:prstDash val="sysDash"/>
            <a:headEnd type="none"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grpSp>
        <p:nvGrpSpPr>
          <p:cNvPr id="24" name="Group 20"/>
          <p:cNvGrpSpPr/>
          <p:nvPr/>
        </p:nvGrpSpPr>
        <p:grpSpPr>
          <a:xfrm>
            <a:off x="4119418" y="4419600"/>
            <a:ext cx="1752600" cy="1371600"/>
            <a:chOff x="5715000" y="1828800"/>
            <a:chExt cx="1752600" cy="1371600"/>
          </a:xfrm>
        </p:grpSpPr>
        <p:cxnSp>
          <p:nvCxnSpPr>
            <p:cNvPr id="25" name="Straight Arrow Connector 24"/>
            <p:cNvCxnSpPr/>
            <p:nvPr/>
          </p:nvCxnSpPr>
          <p:spPr>
            <a:xfrm flipV="1">
              <a:off x="5804720" y="2254605"/>
              <a:ext cx="304800" cy="51491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26" name="Straight Arrow Connector 25"/>
            <p:cNvCxnSpPr/>
            <p:nvPr/>
          </p:nvCxnSpPr>
          <p:spPr>
            <a:xfrm flipH="1">
              <a:off x="6057900" y="2194492"/>
              <a:ext cx="304800" cy="51491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27" name="Straight Arrow Connector 26"/>
            <p:cNvCxnSpPr/>
            <p:nvPr/>
          </p:nvCxnSpPr>
          <p:spPr>
            <a:xfrm>
              <a:off x="6037509" y="2894828"/>
              <a:ext cx="972110" cy="7620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28" name="Curved Connector 27"/>
            <p:cNvCxnSpPr>
              <a:stCxn id="29" idx="6"/>
              <a:endCxn id="29" idx="0"/>
            </p:cNvCxnSpPr>
            <p:nvPr/>
          </p:nvCxnSpPr>
          <p:spPr>
            <a:xfrm flipH="1" flipV="1">
              <a:off x="6248400" y="1828800"/>
              <a:ext cx="228600" cy="228600"/>
            </a:xfrm>
            <a:prstGeom prst="curvedConnector4">
              <a:avLst>
                <a:gd name="adj1" fmla="val -100000"/>
                <a:gd name="adj2" fmla="val 200000"/>
              </a:avLst>
            </a:prstGeom>
            <a:ln w="28575">
              <a:tailEnd type="arrow"/>
            </a:ln>
          </p:spPr>
          <p:style>
            <a:lnRef idx="1">
              <a:schemeClr val="dk1"/>
            </a:lnRef>
            <a:fillRef idx="0">
              <a:schemeClr val="dk1"/>
            </a:fillRef>
            <a:effectRef idx="0">
              <a:schemeClr val="dk1"/>
            </a:effectRef>
            <a:fontRef idx="minor">
              <a:schemeClr val="tx1"/>
            </a:fontRef>
          </p:style>
        </p:cxnSp>
        <p:sp>
          <p:nvSpPr>
            <p:cNvPr id="29" name="Oval 28"/>
            <p:cNvSpPr/>
            <p:nvPr/>
          </p:nvSpPr>
          <p:spPr>
            <a:xfrm>
              <a:off x="6019800" y="1828800"/>
              <a:ext cx="457200" cy="457200"/>
            </a:xfrm>
            <a:prstGeom prst="ellipse">
              <a:avLst/>
            </a:prstGeom>
            <a:solidFill>
              <a:srgbClr val="FF000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sz="2400" b="1" dirty="0">
                  <a:solidFill>
                    <a:schemeClr val="bg1"/>
                  </a:solidFill>
                  <a:latin typeface="Arial" pitchFamily="34" charset="0"/>
                  <a:cs typeface="Arial" pitchFamily="34" charset="0"/>
                </a:rPr>
                <a:t>y</a:t>
              </a:r>
            </a:p>
          </p:txBody>
        </p:sp>
        <p:sp>
          <p:nvSpPr>
            <p:cNvPr id="30" name="Oval 29"/>
            <p:cNvSpPr/>
            <p:nvPr/>
          </p:nvSpPr>
          <p:spPr>
            <a:xfrm>
              <a:off x="5715000" y="2667000"/>
              <a:ext cx="457200" cy="457200"/>
            </a:xfrm>
            <a:prstGeom prst="ellipse">
              <a:avLst/>
            </a:prstGeom>
            <a:solidFill>
              <a:srgbClr val="FF000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sz="2400" b="1" dirty="0">
                  <a:solidFill>
                    <a:schemeClr val="bg1"/>
                  </a:solidFill>
                  <a:latin typeface="Arial" pitchFamily="34" charset="0"/>
                  <a:cs typeface="Arial" pitchFamily="34" charset="0"/>
                </a:rPr>
                <a:t>a</a:t>
              </a:r>
            </a:p>
          </p:txBody>
        </p:sp>
        <p:sp>
          <p:nvSpPr>
            <p:cNvPr id="31" name="Oval 30"/>
            <p:cNvSpPr/>
            <p:nvPr/>
          </p:nvSpPr>
          <p:spPr>
            <a:xfrm>
              <a:off x="7010400" y="2743200"/>
              <a:ext cx="457200" cy="457200"/>
            </a:xfrm>
            <a:prstGeom prst="ellipse">
              <a:avLst/>
            </a:prstGeom>
            <a:solidFill>
              <a:srgbClr val="FF000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sz="2400" b="1" dirty="0">
                  <a:solidFill>
                    <a:schemeClr val="bg1"/>
                  </a:solidFill>
                  <a:latin typeface="Arial" pitchFamily="34" charset="0"/>
                  <a:cs typeface="Arial" pitchFamily="34" charset="0"/>
                </a:rPr>
                <a:t>m</a:t>
              </a:r>
            </a:p>
          </p:txBody>
        </p:sp>
      </p:grpSp>
      <p:sp>
        <p:nvSpPr>
          <p:cNvPr id="33" name="TextBox 32">
            <a:extLst>
              <a:ext uri="{FF2B5EF4-FFF2-40B4-BE49-F238E27FC236}">
                <a16:creationId xmlns:a16="http://schemas.microsoft.com/office/drawing/2014/main" id="{7FFFD66C-66E6-8D42-B880-8ADCEBB75DEC}"/>
              </a:ext>
            </a:extLst>
          </p:cNvPr>
          <p:cNvSpPr txBox="1"/>
          <p:nvPr/>
        </p:nvSpPr>
        <p:spPr>
          <a:xfrm>
            <a:off x="4883278" y="4651440"/>
            <a:ext cx="511679" cy="338554"/>
          </a:xfrm>
          <a:prstGeom prst="rect">
            <a:avLst/>
          </a:prstGeom>
          <a:noFill/>
        </p:spPr>
        <p:txBody>
          <a:bodyPr wrap="none" rtlCol="0">
            <a:spAutoFit/>
          </a:bodyPr>
          <a:lstStyle/>
          <a:p>
            <a:r>
              <a:rPr lang="en-US" i="1" dirty="0">
                <a:solidFill>
                  <a:schemeClr val="accent3">
                    <a:lumMod val="25000"/>
                  </a:schemeClr>
                </a:solidFill>
                <a:latin typeface="Symbol" pitchFamily="18" charset="2"/>
                <a:sym typeface="Symbol" pitchFamily="18" charset="2"/>
              </a:rPr>
              <a:t>1-</a:t>
            </a:r>
            <a:endParaRPr lang="en-US" dirty="0">
              <a:solidFill>
                <a:schemeClr val="accent3">
                  <a:lumMod val="25000"/>
                </a:schemeClr>
              </a:solidFill>
            </a:endParaRPr>
          </a:p>
        </p:txBody>
      </p:sp>
      <p:sp>
        <p:nvSpPr>
          <p:cNvPr id="34" name="TextBox 33">
            <a:extLst>
              <a:ext uri="{FF2B5EF4-FFF2-40B4-BE49-F238E27FC236}">
                <a16:creationId xmlns:a16="http://schemas.microsoft.com/office/drawing/2014/main" id="{75F71EC5-60B8-9944-ABF5-7AB39B5A6B2A}"/>
              </a:ext>
            </a:extLst>
          </p:cNvPr>
          <p:cNvSpPr txBox="1"/>
          <p:nvPr/>
        </p:nvSpPr>
        <p:spPr>
          <a:xfrm>
            <a:off x="4535722" y="5063817"/>
            <a:ext cx="511679" cy="338554"/>
          </a:xfrm>
          <a:prstGeom prst="rect">
            <a:avLst/>
          </a:prstGeom>
          <a:noFill/>
        </p:spPr>
        <p:txBody>
          <a:bodyPr wrap="none" rtlCol="0">
            <a:spAutoFit/>
          </a:bodyPr>
          <a:lstStyle/>
          <a:p>
            <a:r>
              <a:rPr lang="en-US" i="1" dirty="0">
                <a:solidFill>
                  <a:schemeClr val="accent3">
                    <a:lumMod val="25000"/>
                  </a:schemeClr>
                </a:solidFill>
                <a:latin typeface="Symbol" pitchFamily="18" charset="2"/>
                <a:sym typeface="Symbol" pitchFamily="18" charset="2"/>
              </a:rPr>
              <a:t>1-</a:t>
            </a:r>
            <a:endParaRPr lang="en-US" dirty="0">
              <a:solidFill>
                <a:schemeClr val="accent3">
                  <a:lumMod val="25000"/>
                </a:schemeClr>
              </a:solidFill>
            </a:endParaRPr>
          </a:p>
        </p:txBody>
      </p:sp>
      <p:sp>
        <p:nvSpPr>
          <p:cNvPr id="36" name="TextBox 35">
            <a:extLst>
              <a:ext uri="{FF2B5EF4-FFF2-40B4-BE49-F238E27FC236}">
                <a16:creationId xmlns:a16="http://schemas.microsoft.com/office/drawing/2014/main" id="{F0C9A47C-6C66-7B49-94F5-72C00655894E}"/>
              </a:ext>
            </a:extLst>
          </p:cNvPr>
          <p:cNvSpPr txBox="1"/>
          <p:nvPr/>
        </p:nvSpPr>
        <p:spPr>
          <a:xfrm>
            <a:off x="5355721" y="4693942"/>
            <a:ext cx="511679" cy="338554"/>
          </a:xfrm>
          <a:prstGeom prst="rect">
            <a:avLst/>
          </a:prstGeom>
          <a:noFill/>
        </p:spPr>
        <p:txBody>
          <a:bodyPr wrap="none" rtlCol="0">
            <a:spAutoFit/>
          </a:bodyPr>
          <a:lstStyle/>
          <a:p>
            <a:r>
              <a:rPr lang="en-US" i="1" dirty="0">
                <a:solidFill>
                  <a:schemeClr val="accent3">
                    <a:lumMod val="25000"/>
                  </a:schemeClr>
                </a:solidFill>
                <a:latin typeface="Symbol" pitchFamily="18" charset="2"/>
                <a:sym typeface="Symbol" pitchFamily="18" charset="2"/>
              </a:rPr>
              <a:t>1-</a:t>
            </a:r>
            <a:endParaRPr lang="en-US" dirty="0">
              <a:solidFill>
                <a:schemeClr val="accent3">
                  <a:lumMod val="25000"/>
                </a:schemeClr>
              </a:solidFill>
            </a:endParaRPr>
          </a:p>
        </p:txBody>
      </p:sp>
    </p:spTree>
    <p:extLst>
      <p:ext uri="{BB962C8B-B14F-4D97-AF65-F5344CB8AC3E}">
        <p14:creationId xmlns:p14="http://schemas.microsoft.com/office/powerpoint/2010/main" val="3185611279"/>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Freeform 48">
            <a:extLst>
              <a:ext uri="{FF2B5EF4-FFF2-40B4-BE49-F238E27FC236}">
                <a16:creationId xmlns:a16="http://schemas.microsoft.com/office/drawing/2014/main" id="{0A28B631-02D4-F641-8086-13012460941A}"/>
              </a:ext>
            </a:extLst>
          </p:cNvPr>
          <p:cNvSpPr/>
          <p:nvPr/>
        </p:nvSpPr>
        <p:spPr>
          <a:xfrm rot="1803983">
            <a:off x="4925657" y="5185227"/>
            <a:ext cx="314036" cy="360219"/>
          </a:xfrm>
          <a:custGeom>
            <a:avLst/>
            <a:gdLst>
              <a:gd name="connsiteX0" fmla="*/ 314036 w 314036"/>
              <a:gd name="connsiteY0" fmla="*/ 360219 h 360219"/>
              <a:gd name="connsiteX1" fmla="*/ 101600 w 314036"/>
              <a:gd name="connsiteY1" fmla="*/ 295564 h 360219"/>
              <a:gd name="connsiteX2" fmla="*/ 110836 w 314036"/>
              <a:gd name="connsiteY2" fmla="*/ 92364 h 360219"/>
              <a:gd name="connsiteX3" fmla="*/ 0 w 314036"/>
              <a:gd name="connsiteY3" fmla="*/ 0 h 360219"/>
            </a:gdLst>
            <a:ahLst/>
            <a:cxnLst>
              <a:cxn ang="0">
                <a:pos x="connsiteX0" y="connsiteY0"/>
              </a:cxn>
              <a:cxn ang="0">
                <a:pos x="connsiteX1" y="connsiteY1"/>
              </a:cxn>
              <a:cxn ang="0">
                <a:pos x="connsiteX2" y="connsiteY2"/>
              </a:cxn>
              <a:cxn ang="0">
                <a:pos x="connsiteX3" y="connsiteY3"/>
              </a:cxn>
            </a:cxnLst>
            <a:rect l="l" t="t" r="r" b="b"/>
            <a:pathLst>
              <a:path w="314036" h="360219">
                <a:moveTo>
                  <a:pt x="314036" y="360219"/>
                </a:moveTo>
                <a:cubicBezTo>
                  <a:pt x="224751" y="350212"/>
                  <a:pt x="135467" y="340206"/>
                  <a:pt x="101600" y="295564"/>
                </a:cubicBezTo>
                <a:cubicBezTo>
                  <a:pt x="67733" y="250922"/>
                  <a:pt x="127769" y="141625"/>
                  <a:pt x="110836" y="92364"/>
                </a:cubicBezTo>
                <a:cubicBezTo>
                  <a:pt x="93903" y="43103"/>
                  <a:pt x="46951" y="21551"/>
                  <a:pt x="0" y="0"/>
                </a:cubicBezTo>
              </a:path>
            </a:pathLst>
          </a:custGeom>
          <a:noFill/>
          <a:ln w="38100">
            <a:solidFill>
              <a:srgbClr val="008000"/>
            </a:solidFill>
            <a:prstDash val="sysDash"/>
            <a:headEnd type="none"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50" name="Freeform 49">
            <a:extLst>
              <a:ext uri="{FF2B5EF4-FFF2-40B4-BE49-F238E27FC236}">
                <a16:creationId xmlns:a16="http://schemas.microsoft.com/office/drawing/2014/main" id="{76EA5715-9BE6-374D-B76E-6808E2765E78}"/>
              </a:ext>
            </a:extLst>
          </p:cNvPr>
          <p:cNvSpPr/>
          <p:nvPr/>
        </p:nvSpPr>
        <p:spPr>
          <a:xfrm>
            <a:off x="4302208" y="4938698"/>
            <a:ext cx="288636" cy="307325"/>
          </a:xfrm>
          <a:custGeom>
            <a:avLst/>
            <a:gdLst>
              <a:gd name="connsiteX0" fmla="*/ 0 w 221672"/>
              <a:gd name="connsiteY0" fmla="*/ 2756 h 224429"/>
              <a:gd name="connsiteX1" fmla="*/ 138545 w 221672"/>
              <a:gd name="connsiteY1" fmla="*/ 21229 h 224429"/>
              <a:gd name="connsiteX2" fmla="*/ 120072 w 221672"/>
              <a:gd name="connsiteY2" fmla="*/ 159774 h 224429"/>
              <a:gd name="connsiteX3" fmla="*/ 221672 w 221672"/>
              <a:gd name="connsiteY3" fmla="*/ 224429 h 224429"/>
            </a:gdLst>
            <a:ahLst/>
            <a:cxnLst>
              <a:cxn ang="0">
                <a:pos x="connsiteX0" y="connsiteY0"/>
              </a:cxn>
              <a:cxn ang="0">
                <a:pos x="connsiteX1" y="connsiteY1"/>
              </a:cxn>
              <a:cxn ang="0">
                <a:pos x="connsiteX2" y="connsiteY2"/>
              </a:cxn>
              <a:cxn ang="0">
                <a:pos x="connsiteX3" y="connsiteY3"/>
              </a:cxn>
            </a:cxnLst>
            <a:rect l="l" t="t" r="r" b="b"/>
            <a:pathLst>
              <a:path w="221672" h="224429">
                <a:moveTo>
                  <a:pt x="0" y="2756"/>
                </a:moveTo>
                <a:cubicBezTo>
                  <a:pt x="59266" y="-1093"/>
                  <a:pt x="118533" y="-4941"/>
                  <a:pt x="138545" y="21229"/>
                </a:cubicBezTo>
                <a:cubicBezTo>
                  <a:pt x="158557" y="47399"/>
                  <a:pt x="106218" y="125907"/>
                  <a:pt x="120072" y="159774"/>
                </a:cubicBezTo>
                <a:cubicBezTo>
                  <a:pt x="133926" y="193641"/>
                  <a:pt x="177799" y="209035"/>
                  <a:pt x="221672" y="224429"/>
                </a:cubicBezTo>
              </a:path>
            </a:pathLst>
          </a:custGeom>
          <a:noFill/>
          <a:ln w="38100">
            <a:solidFill>
              <a:srgbClr val="008000"/>
            </a:solidFill>
            <a:prstDash val="sysDash"/>
            <a:headEnd type="none"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51" name="Freeform 50">
            <a:extLst>
              <a:ext uri="{FF2B5EF4-FFF2-40B4-BE49-F238E27FC236}">
                <a16:creationId xmlns:a16="http://schemas.microsoft.com/office/drawing/2014/main" id="{54CBB1E3-A23A-B342-90F2-358BD92C16F0}"/>
              </a:ext>
            </a:extLst>
          </p:cNvPr>
          <p:cNvSpPr/>
          <p:nvPr/>
        </p:nvSpPr>
        <p:spPr>
          <a:xfrm rot="15957252">
            <a:off x="4082172" y="5427391"/>
            <a:ext cx="288636" cy="307325"/>
          </a:xfrm>
          <a:custGeom>
            <a:avLst/>
            <a:gdLst>
              <a:gd name="connsiteX0" fmla="*/ 0 w 221672"/>
              <a:gd name="connsiteY0" fmla="*/ 2756 h 224429"/>
              <a:gd name="connsiteX1" fmla="*/ 138545 w 221672"/>
              <a:gd name="connsiteY1" fmla="*/ 21229 h 224429"/>
              <a:gd name="connsiteX2" fmla="*/ 120072 w 221672"/>
              <a:gd name="connsiteY2" fmla="*/ 159774 h 224429"/>
              <a:gd name="connsiteX3" fmla="*/ 221672 w 221672"/>
              <a:gd name="connsiteY3" fmla="*/ 224429 h 224429"/>
            </a:gdLst>
            <a:ahLst/>
            <a:cxnLst>
              <a:cxn ang="0">
                <a:pos x="connsiteX0" y="connsiteY0"/>
              </a:cxn>
              <a:cxn ang="0">
                <a:pos x="connsiteX1" y="connsiteY1"/>
              </a:cxn>
              <a:cxn ang="0">
                <a:pos x="connsiteX2" y="connsiteY2"/>
              </a:cxn>
              <a:cxn ang="0">
                <a:pos x="connsiteX3" y="connsiteY3"/>
              </a:cxn>
            </a:cxnLst>
            <a:rect l="l" t="t" r="r" b="b"/>
            <a:pathLst>
              <a:path w="221672" h="224429">
                <a:moveTo>
                  <a:pt x="0" y="2756"/>
                </a:moveTo>
                <a:cubicBezTo>
                  <a:pt x="59266" y="-1093"/>
                  <a:pt x="118533" y="-4941"/>
                  <a:pt x="138545" y="21229"/>
                </a:cubicBezTo>
                <a:cubicBezTo>
                  <a:pt x="158557" y="47399"/>
                  <a:pt x="106218" y="125907"/>
                  <a:pt x="120072" y="159774"/>
                </a:cubicBezTo>
                <a:cubicBezTo>
                  <a:pt x="133926" y="193641"/>
                  <a:pt x="177799" y="209035"/>
                  <a:pt x="221672" y="224429"/>
                </a:cubicBezTo>
              </a:path>
            </a:pathLst>
          </a:custGeom>
          <a:noFill/>
          <a:ln w="38100">
            <a:solidFill>
              <a:srgbClr val="008000"/>
            </a:solidFill>
            <a:prstDash val="sysDash"/>
            <a:headEnd type="none"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33794" name="Rectangle 2"/>
          <p:cNvSpPr>
            <a:spLocks noGrp="1" noChangeArrowheads="1"/>
          </p:cNvSpPr>
          <p:nvPr>
            <p:ph type="title"/>
          </p:nvPr>
        </p:nvSpPr>
        <p:spPr/>
        <p:txBody>
          <a:bodyPr/>
          <a:lstStyle/>
          <a:p>
            <a:pPr fontAlgn="auto">
              <a:spcAft>
                <a:spcPts val="0"/>
              </a:spcAft>
              <a:defRPr/>
            </a:pPr>
            <a:r>
              <a:rPr lang="en-US" dirty="0">
                <a:solidFill>
                  <a:schemeClr val="bg1">
                    <a:lumMod val="95000"/>
                    <a:lumOff val="5000"/>
                  </a:schemeClr>
                </a:solidFill>
              </a:rPr>
              <a:t>Solution: Teleports!</a:t>
            </a:r>
          </a:p>
        </p:txBody>
      </p:sp>
      <p:sp>
        <p:nvSpPr>
          <p:cNvPr id="33795" name="Rectangle 3"/>
          <p:cNvSpPr>
            <a:spLocks noGrp="1" noChangeArrowheads="1"/>
          </p:cNvSpPr>
          <p:nvPr>
            <p:ph type="body" idx="1"/>
          </p:nvPr>
        </p:nvSpPr>
        <p:spPr>
          <a:xfrm>
            <a:off x="457200" y="1295400"/>
            <a:ext cx="8534400" cy="5257801"/>
          </a:xfrm>
        </p:spPr>
        <p:txBody>
          <a:bodyPr>
            <a:normAutofit/>
          </a:bodyPr>
          <a:lstStyle/>
          <a:p>
            <a:r>
              <a:rPr lang="en-US" b="1" dirty="0"/>
              <a:t>The Google solution for spider traps: </a:t>
            </a:r>
            <a:r>
              <a:rPr lang="en-US" b="1" dirty="0">
                <a:solidFill>
                  <a:srgbClr val="D60093"/>
                </a:solidFill>
              </a:rPr>
              <a:t>At each time step, the random surfer has two options</a:t>
            </a:r>
          </a:p>
          <a:p>
            <a:pPr lvl="1"/>
            <a:r>
              <a:rPr lang="en-US" dirty="0"/>
              <a:t>With prob. </a:t>
            </a:r>
            <a:r>
              <a:rPr lang="en-US" b="1" i="1" dirty="0">
                <a:latin typeface="Symbol" pitchFamily="18" charset="2"/>
                <a:sym typeface="Symbol" pitchFamily="18" charset="2"/>
              </a:rPr>
              <a:t></a:t>
            </a:r>
            <a:r>
              <a:rPr lang="en-US" dirty="0"/>
              <a:t>, follow a link at random</a:t>
            </a:r>
          </a:p>
          <a:p>
            <a:pPr lvl="1"/>
            <a:r>
              <a:rPr lang="en-US" dirty="0"/>
              <a:t>With prob. </a:t>
            </a:r>
            <a:r>
              <a:rPr lang="en-US" b="1" dirty="0"/>
              <a:t>1-</a:t>
            </a:r>
            <a:r>
              <a:rPr lang="en-US" b="1" i="1" dirty="0">
                <a:latin typeface="Symbol" pitchFamily="18" charset="2"/>
                <a:sym typeface="Symbol" pitchFamily="18" charset="2"/>
              </a:rPr>
              <a:t></a:t>
            </a:r>
            <a:r>
              <a:rPr lang="en-US" dirty="0"/>
              <a:t>, jump to some random page</a:t>
            </a:r>
          </a:p>
          <a:p>
            <a:pPr lvl="1"/>
            <a:r>
              <a:rPr lang="en-US" dirty="0"/>
              <a:t>Common values for </a:t>
            </a:r>
            <a:r>
              <a:rPr lang="en-US" b="1" i="1" dirty="0">
                <a:latin typeface="Symbol" pitchFamily="18" charset="2"/>
                <a:sym typeface="Symbol" pitchFamily="18" charset="2"/>
              </a:rPr>
              <a:t></a:t>
            </a:r>
            <a:r>
              <a:rPr lang="en-US" dirty="0"/>
              <a:t>  are in the range 0.8 to 0.9</a:t>
            </a:r>
          </a:p>
        </p:txBody>
      </p:sp>
      <p:sp>
        <p:nvSpPr>
          <p:cNvPr id="5" name="Slide Number Placeholder 4"/>
          <p:cNvSpPr>
            <a:spLocks noGrp="1"/>
          </p:cNvSpPr>
          <p:nvPr>
            <p:ph type="sldNum" sz="quarter" idx="4294967295"/>
          </p:nvPr>
        </p:nvSpPr>
        <p:spPr>
          <a:xfrm>
            <a:off x="8204396" y="6583680"/>
            <a:ext cx="733864" cy="274320"/>
          </a:xfrm>
          <a:prstGeom prst="rect">
            <a:avLst/>
          </a:prstGeom>
        </p:spPr>
        <p:txBody>
          <a:bodyPr/>
          <a:lstStyle/>
          <a:p>
            <a:pPr>
              <a:defRPr/>
            </a:pPr>
            <a:fld id="{F5BD8557-800F-4A45-9A18-B90D31CEA0D6}" type="slidenum">
              <a:rPr lang="en-US"/>
              <a:pPr>
                <a:defRPr/>
              </a:pPr>
              <a:t>41</a:t>
            </a:fld>
            <a:endParaRPr lang="en-US"/>
          </a:p>
        </p:txBody>
      </p:sp>
      <p:grpSp>
        <p:nvGrpSpPr>
          <p:cNvPr id="15" name="Group 20"/>
          <p:cNvGrpSpPr/>
          <p:nvPr/>
        </p:nvGrpSpPr>
        <p:grpSpPr>
          <a:xfrm>
            <a:off x="3729182" y="4572000"/>
            <a:ext cx="1752600" cy="1371600"/>
            <a:chOff x="5715000" y="1828800"/>
            <a:chExt cx="1752600" cy="1371600"/>
          </a:xfrm>
        </p:grpSpPr>
        <p:cxnSp>
          <p:nvCxnSpPr>
            <p:cNvPr id="16" name="Straight Arrow Connector 15"/>
            <p:cNvCxnSpPr/>
            <p:nvPr/>
          </p:nvCxnSpPr>
          <p:spPr>
            <a:xfrm flipV="1">
              <a:off x="5804720" y="2254605"/>
              <a:ext cx="304800" cy="51491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17" name="Straight Arrow Connector 16"/>
            <p:cNvCxnSpPr/>
            <p:nvPr/>
          </p:nvCxnSpPr>
          <p:spPr>
            <a:xfrm flipH="1">
              <a:off x="6057900" y="2194492"/>
              <a:ext cx="304800" cy="51491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18" name="Straight Arrow Connector 17"/>
            <p:cNvCxnSpPr/>
            <p:nvPr/>
          </p:nvCxnSpPr>
          <p:spPr>
            <a:xfrm>
              <a:off x="6037509" y="2894828"/>
              <a:ext cx="972110" cy="7620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19" name="Curved Connector 18"/>
            <p:cNvCxnSpPr>
              <a:stCxn id="20" idx="6"/>
              <a:endCxn id="20" idx="0"/>
            </p:cNvCxnSpPr>
            <p:nvPr/>
          </p:nvCxnSpPr>
          <p:spPr>
            <a:xfrm flipH="1" flipV="1">
              <a:off x="6248400" y="1828800"/>
              <a:ext cx="228600" cy="228600"/>
            </a:xfrm>
            <a:prstGeom prst="curvedConnector4">
              <a:avLst>
                <a:gd name="adj1" fmla="val -100000"/>
                <a:gd name="adj2" fmla="val 200000"/>
              </a:avLst>
            </a:prstGeom>
            <a:ln w="28575">
              <a:tailEnd type="arrow"/>
            </a:ln>
          </p:spPr>
          <p:style>
            <a:lnRef idx="1">
              <a:schemeClr val="dk1"/>
            </a:lnRef>
            <a:fillRef idx="0">
              <a:schemeClr val="dk1"/>
            </a:fillRef>
            <a:effectRef idx="0">
              <a:schemeClr val="dk1"/>
            </a:effectRef>
            <a:fontRef idx="minor">
              <a:schemeClr val="tx1"/>
            </a:fontRef>
          </p:style>
        </p:cxnSp>
        <p:sp>
          <p:nvSpPr>
            <p:cNvPr id="20" name="Oval 19"/>
            <p:cNvSpPr/>
            <p:nvPr/>
          </p:nvSpPr>
          <p:spPr>
            <a:xfrm>
              <a:off x="6019800" y="1828800"/>
              <a:ext cx="457200" cy="457200"/>
            </a:xfrm>
            <a:prstGeom prst="ellipse">
              <a:avLst/>
            </a:prstGeom>
            <a:solidFill>
              <a:srgbClr val="FF000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sz="2400" b="1" dirty="0">
                  <a:solidFill>
                    <a:schemeClr val="bg1"/>
                  </a:solidFill>
                  <a:latin typeface="Arial" pitchFamily="34" charset="0"/>
                  <a:cs typeface="Arial" pitchFamily="34" charset="0"/>
                </a:rPr>
                <a:t>y</a:t>
              </a:r>
            </a:p>
          </p:txBody>
        </p:sp>
        <p:sp>
          <p:nvSpPr>
            <p:cNvPr id="21" name="Oval 20"/>
            <p:cNvSpPr/>
            <p:nvPr/>
          </p:nvSpPr>
          <p:spPr>
            <a:xfrm>
              <a:off x="5715000" y="2667000"/>
              <a:ext cx="457200" cy="457200"/>
            </a:xfrm>
            <a:prstGeom prst="ellipse">
              <a:avLst/>
            </a:prstGeom>
            <a:solidFill>
              <a:srgbClr val="FF000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sz="2400" b="1" dirty="0">
                  <a:solidFill>
                    <a:schemeClr val="bg1"/>
                  </a:solidFill>
                  <a:latin typeface="Arial" pitchFamily="34" charset="0"/>
                  <a:cs typeface="Arial" pitchFamily="34" charset="0"/>
                </a:rPr>
                <a:t>a</a:t>
              </a:r>
            </a:p>
          </p:txBody>
        </p:sp>
        <p:sp>
          <p:nvSpPr>
            <p:cNvPr id="22" name="Oval 21"/>
            <p:cNvSpPr/>
            <p:nvPr/>
          </p:nvSpPr>
          <p:spPr>
            <a:xfrm>
              <a:off x="7010400" y="2743200"/>
              <a:ext cx="457200" cy="457200"/>
            </a:xfrm>
            <a:prstGeom prst="ellipse">
              <a:avLst/>
            </a:prstGeom>
            <a:solidFill>
              <a:srgbClr val="FF000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sz="2400" b="1" dirty="0">
                  <a:solidFill>
                    <a:schemeClr val="bg1"/>
                  </a:solidFill>
                  <a:latin typeface="Arial" pitchFamily="34" charset="0"/>
                  <a:cs typeface="Arial" pitchFamily="34" charset="0"/>
                </a:rPr>
                <a:t>m</a:t>
              </a:r>
            </a:p>
          </p:txBody>
        </p:sp>
      </p:grpSp>
      <p:cxnSp>
        <p:nvCxnSpPr>
          <p:cNvPr id="23" name="Curved Connector 22"/>
          <p:cNvCxnSpPr/>
          <p:nvPr/>
        </p:nvCxnSpPr>
        <p:spPr>
          <a:xfrm flipH="1" flipV="1">
            <a:off x="5253182" y="5486400"/>
            <a:ext cx="228600" cy="228600"/>
          </a:xfrm>
          <a:prstGeom prst="curvedConnector4">
            <a:avLst>
              <a:gd name="adj1" fmla="val -100000"/>
              <a:gd name="adj2" fmla="val 200000"/>
            </a:avLst>
          </a:prstGeom>
          <a:ln w="28575">
            <a:tailEnd type="arrow"/>
          </a:ln>
        </p:spPr>
        <p:style>
          <a:lnRef idx="1">
            <a:schemeClr val="dk1"/>
          </a:lnRef>
          <a:fillRef idx="0">
            <a:schemeClr val="dk1"/>
          </a:fillRef>
          <a:effectRef idx="0">
            <a:schemeClr val="dk1"/>
          </a:effectRef>
          <a:fontRef idx="minor">
            <a:schemeClr val="tx1"/>
          </a:fontRef>
        </p:style>
      </p:cxnSp>
      <p:pic>
        <p:nvPicPr>
          <p:cNvPr id="47" name="Picture 46">
            <a:extLst>
              <a:ext uri="{FF2B5EF4-FFF2-40B4-BE49-F238E27FC236}">
                <a16:creationId xmlns:a16="http://schemas.microsoft.com/office/drawing/2014/main" id="{03D34577-3BAB-4641-BD69-5FEC979B563E}"/>
              </a:ext>
            </a:extLst>
          </p:cNvPr>
          <p:cNvPicPr>
            <a:picLocks noChangeAspect="1"/>
          </p:cNvPicPr>
          <p:nvPr/>
        </p:nvPicPr>
        <p:blipFill>
          <a:blip r:embed="rId3"/>
          <a:stretch>
            <a:fillRect/>
          </a:stretch>
        </p:blipFill>
        <p:spPr>
          <a:xfrm>
            <a:off x="2845292" y="5410200"/>
            <a:ext cx="762000" cy="762000"/>
          </a:xfrm>
          <a:prstGeom prst="rect">
            <a:avLst/>
          </a:prstGeom>
        </p:spPr>
      </p:pic>
      <p:sp>
        <p:nvSpPr>
          <p:cNvPr id="48" name="TextBox 47">
            <a:extLst>
              <a:ext uri="{FF2B5EF4-FFF2-40B4-BE49-F238E27FC236}">
                <a16:creationId xmlns:a16="http://schemas.microsoft.com/office/drawing/2014/main" id="{A5490ECA-5B50-FA4F-A364-6213CCDA4AB8}"/>
              </a:ext>
            </a:extLst>
          </p:cNvPr>
          <p:cNvSpPr txBox="1"/>
          <p:nvPr/>
        </p:nvSpPr>
        <p:spPr>
          <a:xfrm>
            <a:off x="2374693" y="4338935"/>
            <a:ext cx="875561" cy="461665"/>
          </a:xfrm>
          <a:prstGeom prst="rect">
            <a:avLst/>
          </a:prstGeom>
          <a:noFill/>
        </p:spPr>
        <p:txBody>
          <a:bodyPr wrap="none" rtlCol="0">
            <a:spAutoFit/>
          </a:bodyPr>
          <a:lstStyle/>
          <a:p>
            <a:r>
              <a:rPr lang="en-US" sz="2400" b="0" i="1" dirty="0">
                <a:solidFill>
                  <a:schemeClr val="accent2">
                    <a:lumMod val="50000"/>
                  </a:schemeClr>
                </a:solidFill>
              </a:rPr>
              <a:t>t = 0:</a:t>
            </a:r>
          </a:p>
        </p:txBody>
      </p:sp>
    </p:spTree>
    <p:extLst>
      <p:ext uri="{BB962C8B-B14F-4D97-AF65-F5344CB8AC3E}">
        <p14:creationId xmlns:p14="http://schemas.microsoft.com/office/powerpoint/2010/main" val="2771275447"/>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Freeform 48">
            <a:extLst>
              <a:ext uri="{FF2B5EF4-FFF2-40B4-BE49-F238E27FC236}">
                <a16:creationId xmlns:a16="http://schemas.microsoft.com/office/drawing/2014/main" id="{0A28B631-02D4-F641-8086-13012460941A}"/>
              </a:ext>
            </a:extLst>
          </p:cNvPr>
          <p:cNvSpPr/>
          <p:nvPr/>
        </p:nvSpPr>
        <p:spPr>
          <a:xfrm rot="1803983">
            <a:off x="4925657" y="5185227"/>
            <a:ext cx="314036" cy="360219"/>
          </a:xfrm>
          <a:custGeom>
            <a:avLst/>
            <a:gdLst>
              <a:gd name="connsiteX0" fmla="*/ 314036 w 314036"/>
              <a:gd name="connsiteY0" fmla="*/ 360219 h 360219"/>
              <a:gd name="connsiteX1" fmla="*/ 101600 w 314036"/>
              <a:gd name="connsiteY1" fmla="*/ 295564 h 360219"/>
              <a:gd name="connsiteX2" fmla="*/ 110836 w 314036"/>
              <a:gd name="connsiteY2" fmla="*/ 92364 h 360219"/>
              <a:gd name="connsiteX3" fmla="*/ 0 w 314036"/>
              <a:gd name="connsiteY3" fmla="*/ 0 h 360219"/>
            </a:gdLst>
            <a:ahLst/>
            <a:cxnLst>
              <a:cxn ang="0">
                <a:pos x="connsiteX0" y="connsiteY0"/>
              </a:cxn>
              <a:cxn ang="0">
                <a:pos x="connsiteX1" y="connsiteY1"/>
              </a:cxn>
              <a:cxn ang="0">
                <a:pos x="connsiteX2" y="connsiteY2"/>
              </a:cxn>
              <a:cxn ang="0">
                <a:pos x="connsiteX3" y="connsiteY3"/>
              </a:cxn>
            </a:cxnLst>
            <a:rect l="l" t="t" r="r" b="b"/>
            <a:pathLst>
              <a:path w="314036" h="360219">
                <a:moveTo>
                  <a:pt x="314036" y="360219"/>
                </a:moveTo>
                <a:cubicBezTo>
                  <a:pt x="224751" y="350212"/>
                  <a:pt x="135467" y="340206"/>
                  <a:pt x="101600" y="295564"/>
                </a:cubicBezTo>
                <a:cubicBezTo>
                  <a:pt x="67733" y="250922"/>
                  <a:pt x="127769" y="141625"/>
                  <a:pt x="110836" y="92364"/>
                </a:cubicBezTo>
                <a:cubicBezTo>
                  <a:pt x="93903" y="43103"/>
                  <a:pt x="46951" y="21551"/>
                  <a:pt x="0" y="0"/>
                </a:cubicBezTo>
              </a:path>
            </a:pathLst>
          </a:custGeom>
          <a:noFill/>
          <a:ln w="38100">
            <a:solidFill>
              <a:srgbClr val="008000"/>
            </a:solidFill>
            <a:prstDash val="sysDash"/>
            <a:headEnd type="none"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50" name="Freeform 49">
            <a:extLst>
              <a:ext uri="{FF2B5EF4-FFF2-40B4-BE49-F238E27FC236}">
                <a16:creationId xmlns:a16="http://schemas.microsoft.com/office/drawing/2014/main" id="{76EA5715-9BE6-374D-B76E-6808E2765E78}"/>
              </a:ext>
            </a:extLst>
          </p:cNvPr>
          <p:cNvSpPr/>
          <p:nvPr/>
        </p:nvSpPr>
        <p:spPr>
          <a:xfrm>
            <a:off x="4302208" y="4938698"/>
            <a:ext cx="288636" cy="307325"/>
          </a:xfrm>
          <a:custGeom>
            <a:avLst/>
            <a:gdLst>
              <a:gd name="connsiteX0" fmla="*/ 0 w 221672"/>
              <a:gd name="connsiteY0" fmla="*/ 2756 h 224429"/>
              <a:gd name="connsiteX1" fmla="*/ 138545 w 221672"/>
              <a:gd name="connsiteY1" fmla="*/ 21229 h 224429"/>
              <a:gd name="connsiteX2" fmla="*/ 120072 w 221672"/>
              <a:gd name="connsiteY2" fmla="*/ 159774 h 224429"/>
              <a:gd name="connsiteX3" fmla="*/ 221672 w 221672"/>
              <a:gd name="connsiteY3" fmla="*/ 224429 h 224429"/>
            </a:gdLst>
            <a:ahLst/>
            <a:cxnLst>
              <a:cxn ang="0">
                <a:pos x="connsiteX0" y="connsiteY0"/>
              </a:cxn>
              <a:cxn ang="0">
                <a:pos x="connsiteX1" y="connsiteY1"/>
              </a:cxn>
              <a:cxn ang="0">
                <a:pos x="connsiteX2" y="connsiteY2"/>
              </a:cxn>
              <a:cxn ang="0">
                <a:pos x="connsiteX3" y="connsiteY3"/>
              </a:cxn>
            </a:cxnLst>
            <a:rect l="l" t="t" r="r" b="b"/>
            <a:pathLst>
              <a:path w="221672" h="224429">
                <a:moveTo>
                  <a:pt x="0" y="2756"/>
                </a:moveTo>
                <a:cubicBezTo>
                  <a:pt x="59266" y="-1093"/>
                  <a:pt x="118533" y="-4941"/>
                  <a:pt x="138545" y="21229"/>
                </a:cubicBezTo>
                <a:cubicBezTo>
                  <a:pt x="158557" y="47399"/>
                  <a:pt x="106218" y="125907"/>
                  <a:pt x="120072" y="159774"/>
                </a:cubicBezTo>
                <a:cubicBezTo>
                  <a:pt x="133926" y="193641"/>
                  <a:pt x="177799" y="209035"/>
                  <a:pt x="221672" y="224429"/>
                </a:cubicBezTo>
              </a:path>
            </a:pathLst>
          </a:custGeom>
          <a:noFill/>
          <a:ln w="38100">
            <a:solidFill>
              <a:srgbClr val="008000"/>
            </a:solidFill>
            <a:prstDash val="sysDash"/>
            <a:headEnd type="none"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51" name="Freeform 50">
            <a:extLst>
              <a:ext uri="{FF2B5EF4-FFF2-40B4-BE49-F238E27FC236}">
                <a16:creationId xmlns:a16="http://schemas.microsoft.com/office/drawing/2014/main" id="{54CBB1E3-A23A-B342-90F2-358BD92C16F0}"/>
              </a:ext>
            </a:extLst>
          </p:cNvPr>
          <p:cNvSpPr/>
          <p:nvPr/>
        </p:nvSpPr>
        <p:spPr>
          <a:xfrm rot="15957252">
            <a:off x="4082172" y="5427391"/>
            <a:ext cx="288636" cy="307325"/>
          </a:xfrm>
          <a:custGeom>
            <a:avLst/>
            <a:gdLst>
              <a:gd name="connsiteX0" fmla="*/ 0 w 221672"/>
              <a:gd name="connsiteY0" fmla="*/ 2756 h 224429"/>
              <a:gd name="connsiteX1" fmla="*/ 138545 w 221672"/>
              <a:gd name="connsiteY1" fmla="*/ 21229 h 224429"/>
              <a:gd name="connsiteX2" fmla="*/ 120072 w 221672"/>
              <a:gd name="connsiteY2" fmla="*/ 159774 h 224429"/>
              <a:gd name="connsiteX3" fmla="*/ 221672 w 221672"/>
              <a:gd name="connsiteY3" fmla="*/ 224429 h 224429"/>
            </a:gdLst>
            <a:ahLst/>
            <a:cxnLst>
              <a:cxn ang="0">
                <a:pos x="connsiteX0" y="connsiteY0"/>
              </a:cxn>
              <a:cxn ang="0">
                <a:pos x="connsiteX1" y="connsiteY1"/>
              </a:cxn>
              <a:cxn ang="0">
                <a:pos x="connsiteX2" y="connsiteY2"/>
              </a:cxn>
              <a:cxn ang="0">
                <a:pos x="connsiteX3" y="connsiteY3"/>
              </a:cxn>
            </a:cxnLst>
            <a:rect l="l" t="t" r="r" b="b"/>
            <a:pathLst>
              <a:path w="221672" h="224429">
                <a:moveTo>
                  <a:pt x="0" y="2756"/>
                </a:moveTo>
                <a:cubicBezTo>
                  <a:pt x="59266" y="-1093"/>
                  <a:pt x="118533" y="-4941"/>
                  <a:pt x="138545" y="21229"/>
                </a:cubicBezTo>
                <a:cubicBezTo>
                  <a:pt x="158557" y="47399"/>
                  <a:pt x="106218" y="125907"/>
                  <a:pt x="120072" y="159774"/>
                </a:cubicBezTo>
                <a:cubicBezTo>
                  <a:pt x="133926" y="193641"/>
                  <a:pt x="177799" y="209035"/>
                  <a:pt x="221672" y="224429"/>
                </a:cubicBezTo>
              </a:path>
            </a:pathLst>
          </a:custGeom>
          <a:noFill/>
          <a:ln w="38100">
            <a:solidFill>
              <a:srgbClr val="008000"/>
            </a:solidFill>
            <a:prstDash val="sysDash"/>
            <a:headEnd type="none"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33794" name="Rectangle 2"/>
          <p:cNvSpPr>
            <a:spLocks noGrp="1" noChangeArrowheads="1"/>
          </p:cNvSpPr>
          <p:nvPr>
            <p:ph type="title"/>
          </p:nvPr>
        </p:nvSpPr>
        <p:spPr/>
        <p:txBody>
          <a:bodyPr/>
          <a:lstStyle/>
          <a:p>
            <a:pPr fontAlgn="auto">
              <a:spcAft>
                <a:spcPts val="0"/>
              </a:spcAft>
              <a:defRPr/>
            </a:pPr>
            <a:r>
              <a:rPr lang="en-US" dirty="0">
                <a:solidFill>
                  <a:schemeClr val="bg1">
                    <a:lumMod val="95000"/>
                    <a:lumOff val="5000"/>
                  </a:schemeClr>
                </a:solidFill>
              </a:rPr>
              <a:t>Solution: Teleports!</a:t>
            </a:r>
          </a:p>
        </p:txBody>
      </p:sp>
      <p:sp>
        <p:nvSpPr>
          <p:cNvPr id="33795" name="Rectangle 3"/>
          <p:cNvSpPr>
            <a:spLocks noGrp="1" noChangeArrowheads="1"/>
          </p:cNvSpPr>
          <p:nvPr>
            <p:ph type="body" idx="1"/>
          </p:nvPr>
        </p:nvSpPr>
        <p:spPr>
          <a:xfrm>
            <a:off x="457200" y="1295400"/>
            <a:ext cx="8534400" cy="5257801"/>
          </a:xfrm>
        </p:spPr>
        <p:txBody>
          <a:bodyPr>
            <a:normAutofit/>
          </a:bodyPr>
          <a:lstStyle/>
          <a:p>
            <a:r>
              <a:rPr lang="en-US" b="1" dirty="0"/>
              <a:t>The Google solution for spider traps: </a:t>
            </a:r>
            <a:r>
              <a:rPr lang="en-US" b="1" dirty="0">
                <a:solidFill>
                  <a:srgbClr val="D60093"/>
                </a:solidFill>
              </a:rPr>
              <a:t>At each time step, the random surfer has two options</a:t>
            </a:r>
          </a:p>
          <a:p>
            <a:pPr lvl="1"/>
            <a:r>
              <a:rPr lang="en-US" dirty="0"/>
              <a:t>With prob. </a:t>
            </a:r>
            <a:r>
              <a:rPr lang="en-US" b="1" i="1" dirty="0">
                <a:latin typeface="Symbol" pitchFamily="18" charset="2"/>
                <a:sym typeface="Symbol" pitchFamily="18" charset="2"/>
              </a:rPr>
              <a:t></a:t>
            </a:r>
            <a:r>
              <a:rPr lang="en-US" dirty="0"/>
              <a:t>, follow a link at random</a:t>
            </a:r>
          </a:p>
          <a:p>
            <a:pPr lvl="1"/>
            <a:r>
              <a:rPr lang="en-US" dirty="0"/>
              <a:t>With prob. </a:t>
            </a:r>
            <a:r>
              <a:rPr lang="en-US" b="1" dirty="0"/>
              <a:t>1-</a:t>
            </a:r>
            <a:r>
              <a:rPr lang="en-US" b="1" i="1" dirty="0">
                <a:latin typeface="Symbol" pitchFamily="18" charset="2"/>
                <a:sym typeface="Symbol" pitchFamily="18" charset="2"/>
              </a:rPr>
              <a:t></a:t>
            </a:r>
            <a:r>
              <a:rPr lang="en-US" dirty="0"/>
              <a:t>, jump to some random page</a:t>
            </a:r>
          </a:p>
          <a:p>
            <a:pPr lvl="1"/>
            <a:r>
              <a:rPr lang="en-US" dirty="0"/>
              <a:t>Common values for </a:t>
            </a:r>
            <a:r>
              <a:rPr lang="en-US" b="1" i="1" dirty="0">
                <a:latin typeface="Symbol" pitchFamily="18" charset="2"/>
                <a:sym typeface="Symbol" pitchFamily="18" charset="2"/>
              </a:rPr>
              <a:t></a:t>
            </a:r>
            <a:r>
              <a:rPr lang="en-US" dirty="0"/>
              <a:t>  are in the range 0.8 to 0.9</a:t>
            </a:r>
          </a:p>
        </p:txBody>
      </p:sp>
      <p:sp>
        <p:nvSpPr>
          <p:cNvPr id="5" name="Slide Number Placeholder 4"/>
          <p:cNvSpPr>
            <a:spLocks noGrp="1"/>
          </p:cNvSpPr>
          <p:nvPr>
            <p:ph type="sldNum" sz="quarter" idx="4294967295"/>
          </p:nvPr>
        </p:nvSpPr>
        <p:spPr>
          <a:xfrm>
            <a:off x="8204396" y="6583680"/>
            <a:ext cx="733864" cy="274320"/>
          </a:xfrm>
          <a:prstGeom prst="rect">
            <a:avLst/>
          </a:prstGeom>
        </p:spPr>
        <p:txBody>
          <a:bodyPr/>
          <a:lstStyle/>
          <a:p>
            <a:pPr>
              <a:defRPr/>
            </a:pPr>
            <a:fld id="{F5BD8557-800F-4A45-9A18-B90D31CEA0D6}" type="slidenum">
              <a:rPr lang="en-US"/>
              <a:pPr>
                <a:defRPr/>
              </a:pPr>
              <a:t>42</a:t>
            </a:fld>
            <a:endParaRPr lang="en-US"/>
          </a:p>
        </p:txBody>
      </p:sp>
      <p:grpSp>
        <p:nvGrpSpPr>
          <p:cNvPr id="15" name="Group 20"/>
          <p:cNvGrpSpPr/>
          <p:nvPr/>
        </p:nvGrpSpPr>
        <p:grpSpPr>
          <a:xfrm>
            <a:off x="3729182" y="4572000"/>
            <a:ext cx="1752600" cy="1371600"/>
            <a:chOff x="5715000" y="1828800"/>
            <a:chExt cx="1752600" cy="1371600"/>
          </a:xfrm>
        </p:grpSpPr>
        <p:cxnSp>
          <p:nvCxnSpPr>
            <p:cNvPr id="16" name="Straight Arrow Connector 15"/>
            <p:cNvCxnSpPr/>
            <p:nvPr/>
          </p:nvCxnSpPr>
          <p:spPr>
            <a:xfrm flipV="1">
              <a:off x="5804720" y="2254605"/>
              <a:ext cx="304800" cy="51491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17" name="Straight Arrow Connector 16"/>
            <p:cNvCxnSpPr/>
            <p:nvPr/>
          </p:nvCxnSpPr>
          <p:spPr>
            <a:xfrm flipH="1">
              <a:off x="6057900" y="2194492"/>
              <a:ext cx="304800" cy="51491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18" name="Straight Arrow Connector 17"/>
            <p:cNvCxnSpPr/>
            <p:nvPr/>
          </p:nvCxnSpPr>
          <p:spPr>
            <a:xfrm>
              <a:off x="6037509" y="2894828"/>
              <a:ext cx="972110" cy="76200"/>
            </a:xfrm>
            <a:prstGeom prst="straightConnector1">
              <a:avLst/>
            </a:prstGeom>
            <a:ln w="28575">
              <a:solidFill>
                <a:schemeClr val="accent2">
                  <a:lumMod val="50000"/>
                </a:schemeClr>
              </a:solidFill>
              <a:tailEnd type="arrow"/>
            </a:ln>
          </p:spPr>
          <p:style>
            <a:lnRef idx="1">
              <a:schemeClr val="dk1"/>
            </a:lnRef>
            <a:fillRef idx="0">
              <a:schemeClr val="dk1"/>
            </a:fillRef>
            <a:effectRef idx="0">
              <a:schemeClr val="dk1"/>
            </a:effectRef>
            <a:fontRef idx="minor">
              <a:schemeClr val="tx1"/>
            </a:fontRef>
          </p:style>
        </p:cxnSp>
        <p:cxnSp>
          <p:nvCxnSpPr>
            <p:cNvPr id="19" name="Curved Connector 18"/>
            <p:cNvCxnSpPr>
              <a:stCxn id="20" idx="6"/>
              <a:endCxn id="20" idx="0"/>
            </p:cNvCxnSpPr>
            <p:nvPr/>
          </p:nvCxnSpPr>
          <p:spPr>
            <a:xfrm flipH="1" flipV="1">
              <a:off x="6248400" y="1828800"/>
              <a:ext cx="228600" cy="228600"/>
            </a:xfrm>
            <a:prstGeom prst="curvedConnector4">
              <a:avLst>
                <a:gd name="adj1" fmla="val -100000"/>
                <a:gd name="adj2" fmla="val 200000"/>
              </a:avLst>
            </a:prstGeom>
            <a:ln w="28575">
              <a:tailEnd type="arrow"/>
            </a:ln>
          </p:spPr>
          <p:style>
            <a:lnRef idx="1">
              <a:schemeClr val="dk1"/>
            </a:lnRef>
            <a:fillRef idx="0">
              <a:schemeClr val="dk1"/>
            </a:fillRef>
            <a:effectRef idx="0">
              <a:schemeClr val="dk1"/>
            </a:effectRef>
            <a:fontRef idx="minor">
              <a:schemeClr val="tx1"/>
            </a:fontRef>
          </p:style>
        </p:cxnSp>
        <p:sp>
          <p:nvSpPr>
            <p:cNvPr id="20" name="Oval 19"/>
            <p:cNvSpPr/>
            <p:nvPr/>
          </p:nvSpPr>
          <p:spPr>
            <a:xfrm>
              <a:off x="6019800" y="1828800"/>
              <a:ext cx="457200" cy="457200"/>
            </a:xfrm>
            <a:prstGeom prst="ellipse">
              <a:avLst/>
            </a:prstGeom>
            <a:solidFill>
              <a:srgbClr val="FF000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sz="2400" b="1" dirty="0">
                  <a:solidFill>
                    <a:schemeClr val="bg1"/>
                  </a:solidFill>
                  <a:latin typeface="Arial" pitchFamily="34" charset="0"/>
                  <a:cs typeface="Arial" pitchFamily="34" charset="0"/>
                </a:rPr>
                <a:t>y</a:t>
              </a:r>
            </a:p>
          </p:txBody>
        </p:sp>
        <p:sp>
          <p:nvSpPr>
            <p:cNvPr id="21" name="Oval 20"/>
            <p:cNvSpPr/>
            <p:nvPr/>
          </p:nvSpPr>
          <p:spPr>
            <a:xfrm>
              <a:off x="5715000" y="2667000"/>
              <a:ext cx="457200" cy="457200"/>
            </a:xfrm>
            <a:prstGeom prst="ellipse">
              <a:avLst/>
            </a:prstGeom>
            <a:solidFill>
              <a:srgbClr val="FF000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sz="2400" b="1" dirty="0">
                  <a:solidFill>
                    <a:schemeClr val="bg1"/>
                  </a:solidFill>
                  <a:latin typeface="Arial" pitchFamily="34" charset="0"/>
                  <a:cs typeface="Arial" pitchFamily="34" charset="0"/>
                </a:rPr>
                <a:t>a</a:t>
              </a:r>
            </a:p>
          </p:txBody>
        </p:sp>
        <p:sp>
          <p:nvSpPr>
            <p:cNvPr id="22" name="Oval 21"/>
            <p:cNvSpPr/>
            <p:nvPr/>
          </p:nvSpPr>
          <p:spPr>
            <a:xfrm>
              <a:off x="7010400" y="2743200"/>
              <a:ext cx="457200" cy="457200"/>
            </a:xfrm>
            <a:prstGeom prst="ellipse">
              <a:avLst/>
            </a:prstGeom>
            <a:solidFill>
              <a:srgbClr val="FF000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sz="2400" b="1" dirty="0">
                  <a:solidFill>
                    <a:schemeClr val="bg1"/>
                  </a:solidFill>
                  <a:latin typeface="Arial" pitchFamily="34" charset="0"/>
                  <a:cs typeface="Arial" pitchFamily="34" charset="0"/>
                </a:rPr>
                <a:t>m</a:t>
              </a:r>
            </a:p>
          </p:txBody>
        </p:sp>
      </p:grpSp>
      <p:cxnSp>
        <p:nvCxnSpPr>
          <p:cNvPr id="23" name="Curved Connector 22"/>
          <p:cNvCxnSpPr/>
          <p:nvPr/>
        </p:nvCxnSpPr>
        <p:spPr>
          <a:xfrm flipH="1" flipV="1">
            <a:off x="5253182" y="5486400"/>
            <a:ext cx="228600" cy="228600"/>
          </a:xfrm>
          <a:prstGeom prst="curvedConnector4">
            <a:avLst>
              <a:gd name="adj1" fmla="val -100000"/>
              <a:gd name="adj2" fmla="val 200000"/>
            </a:avLst>
          </a:prstGeom>
          <a:ln w="28575">
            <a:tailEnd type="arrow"/>
          </a:ln>
        </p:spPr>
        <p:style>
          <a:lnRef idx="1">
            <a:schemeClr val="dk1"/>
          </a:lnRef>
          <a:fillRef idx="0">
            <a:schemeClr val="dk1"/>
          </a:fillRef>
          <a:effectRef idx="0">
            <a:schemeClr val="dk1"/>
          </a:effectRef>
          <a:fontRef idx="minor">
            <a:schemeClr val="tx1"/>
          </a:fontRef>
        </p:style>
      </p:cxnSp>
      <p:pic>
        <p:nvPicPr>
          <p:cNvPr id="47" name="Picture 46">
            <a:extLst>
              <a:ext uri="{FF2B5EF4-FFF2-40B4-BE49-F238E27FC236}">
                <a16:creationId xmlns:a16="http://schemas.microsoft.com/office/drawing/2014/main" id="{03D34577-3BAB-4641-BD69-5FEC979B563E}"/>
              </a:ext>
            </a:extLst>
          </p:cNvPr>
          <p:cNvPicPr>
            <a:picLocks noChangeAspect="1"/>
          </p:cNvPicPr>
          <p:nvPr/>
        </p:nvPicPr>
        <p:blipFill>
          <a:blip r:embed="rId3"/>
          <a:stretch>
            <a:fillRect/>
          </a:stretch>
        </p:blipFill>
        <p:spPr>
          <a:xfrm>
            <a:off x="5245886" y="5821680"/>
            <a:ext cx="762000" cy="762000"/>
          </a:xfrm>
          <a:prstGeom prst="rect">
            <a:avLst/>
          </a:prstGeom>
        </p:spPr>
      </p:pic>
      <p:sp>
        <p:nvSpPr>
          <p:cNvPr id="48" name="TextBox 47">
            <a:extLst>
              <a:ext uri="{FF2B5EF4-FFF2-40B4-BE49-F238E27FC236}">
                <a16:creationId xmlns:a16="http://schemas.microsoft.com/office/drawing/2014/main" id="{A5490ECA-5B50-FA4F-A364-6213CCDA4AB8}"/>
              </a:ext>
            </a:extLst>
          </p:cNvPr>
          <p:cNvSpPr txBox="1"/>
          <p:nvPr/>
        </p:nvSpPr>
        <p:spPr>
          <a:xfrm>
            <a:off x="2374693" y="4338935"/>
            <a:ext cx="875561" cy="461665"/>
          </a:xfrm>
          <a:prstGeom prst="rect">
            <a:avLst/>
          </a:prstGeom>
          <a:noFill/>
        </p:spPr>
        <p:txBody>
          <a:bodyPr wrap="none" rtlCol="0">
            <a:spAutoFit/>
          </a:bodyPr>
          <a:lstStyle/>
          <a:p>
            <a:r>
              <a:rPr lang="en-US" sz="2400" b="0" i="1" dirty="0">
                <a:solidFill>
                  <a:schemeClr val="accent2">
                    <a:lumMod val="50000"/>
                  </a:schemeClr>
                </a:solidFill>
              </a:rPr>
              <a:t>t = 1:</a:t>
            </a:r>
          </a:p>
        </p:txBody>
      </p:sp>
    </p:spTree>
    <p:extLst>
      <p:ext uri="{BB962C8B-B14F-4D97-AF65-F5344CB8AC3E}">
        <p14:creationId xmlns:p14="http://schemas.microsoft.com/office/powerpoint/2010/main" val="912379095"/>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Freeform 48">
            <a:extLst>
              <a:ext uri="{FF2B5EF4-FFF2-40B4-BE49-F238E27FC236}">
                <a16:creationId xmlns:a16="http://schemas.microsoft.com/office/drawing/2014/main" id="{0A28B631-02D4-F641-8086-13012460941A}"/>
              </a:ext>
            </a:extLst>
          </p:cNvPr>
          <p:cNvSpPr/>
          <p:nvPr/>
        </p:nvSpPr>
        <p:spPr>
          <a:xfrm rot="1803983">
            <a:off x="4925657" y="5185227"/>
            <a:ext cx="314036" cy="360219"/>
          </a:xfrm>
          <a:custGeom>
            <a:avLst/>
            <a:gdLst>
              <a:gd name="connsiteX0" fmla="*/ 314036 w 314036"/>
              <a:gd name="connsiteY0" fmla="*/ 360219 h 360219"/>
              <a:gd name="connsiteX1" fmla="*/ 101600 w 314036"/>
              <a:gd name="connsiteY1" fmla="*/ 295564 h 360219"/>
              <a:gd name="connsiteX2" fmla="*/ 110836 w 314036"/>
              <a:gd name="connsiteY2" fmla="*/ 92364 h 360219"/>
              <a:gd name="connsiteX3" fmla="*/ 0 w 314036"/>
              <a:gd name="connsiteY3" fmla="*/ 0 h 360219"/>
            </a:gdLst>
            <a:ahLst/>
            <a:cxnLst>
              <a:cxn ang="0">
                <a:pos x="connsiteX0" y="connsiteY0"/>
              </a:cxn>
              <a:cxn ang="0">
                <a:pos x="connsiteX1" y="connsiteY1"/>
              </a:cxn>
              <a:cxn ang="0">
                <a:pos x="connsiteX2" y="connsiteY2"/>
              </a:cxn>
              <a:cxn ang="0">
                <a:pos x="connsiteX3" y="connsiteY3"/>
              </a:cxn>
            </a:cxnLst>
            <a:rect l="l" t="t" r="r" b="b"/>
            <a:pathLst>
              <a:path w="314036" h="360219">
                <a:moveTo>
                  <a:pt x="314036" y="360219"/>
                </a:moveTo>
                <a:cubicBezTo>
                  <a:pt x="224751" y="350212"/>
                  <a:pt x="135467" y="340206"/>
                  <a:pt x="101600" y="295564"/>
                </a:cubicBezTo>
                <a:cubicBezTo>
                  <a:pt x="67733" y="250922"/>
                  <a:pt x="127769" y="141625"/>
                  <a:pt x="110836" y="92364"/>
                </a:cubicBezTo>
                <a:cubicBezTo>
                  <a:pt x="93903" y="43103"/>
                  <a:pt x="46951" y="21551"/>
                  <a:pt x="0" y="0"/>
                </a:cubicBezTo>
              </a:path>
            </a:pathLst>
          </a:custGeom>
          <a:noFill/>
          <a:ln w="38100">
            <a:solidFill>
              <a:srgbClr val="008000"/>
            </a:solidFill>
            <a:prstDash val="sysDash"/>
            <a:headEnd type="none"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50" name="Freeform 49">
            <a:extLst>
              <a:ext uri="{FF2B5EF4-FFF2-40B4-BE49-F238E27FC236}">
                <a16:creationId xmlns:a16="http://schemas.microsoft.com/office/drawing/2014/main" id="{76EA5715-9BE6-374D-B76E-6808E2765E78}"/>
              </a:ext>
            </a:extLst>
          </p:cNvPr>
          <p:cNvSpPr/>
          <p:nvPr/>
        </p:nvSpPr>
        <p:spPr>
          <a:xfrm>
            <a:off x="4302208" y="4938698"/>
            <a:ext cx="288636" cy="307325"/>
          </a:xfrm>
          <a:custGeom>
            <a:avLst/>
            <a:gdLst>
              <a:gd name="connsiteX0" fmla="*/ 0 w 221672"/>
              <a:gd name="connsiteY0" fmla="*/ 2756 h 224429"/>
              <a:gd name="connsiteX1" fmla="*/ 138545 w 221672"/>
              <a:gd name="connsiteY1" fmla="*/ 21229 h 224429"/>
              <a:gd name="connsiteX2" fmla="*/ 120072 w 221672"/>
              <a:gd name="connsiteY2" fmla="*/ 159774 h 224429"/>
              <a:gd name="connsiteX3" fmla="*/ 221672 w 221672"/>
              <a:gd name="connsiteY3" fmla="*/ 224429 h 224429"/>
            </a:gdLst>
            <a:ahLst/>
            <a:cxnLst>
              <a:cxn ang="0">
                <a:pos x="connsiteX0" y="connsiteY0"/>
              </a:cxn>
              <a:cxn ang="0">
                <a:pos x="connsiteX1" y="connsiteY1"/>
              </a:cxn>
              <a:cxn ang="0">
                <a:pos x="connsiteX2" y="connsiteY2"/>
              </a:cxn>
              <a:cxn ang="0">
                <a:pos x="connsiteX3" y="connsiteY3"/>
              </a:cxn>
            </a:cxnLst>
            <a:rect l="l" t="t" r="r" b="b"/>
            <a:pathLst>
              <a:path w="221672" h="224429">
                <a:moveTo>
                  <a:pt x="0" y="2756"/>
                </a:moveTo>
                <a:cubicBezTo>
                  <a:pt x="59266" y="-1093"/>
                  <a:pt x="118533" y="-4941"/>
                  <a:pt x="138545" y="21229"/>
                </a:cubicBezTo>
                <a:cubicBezTo>
                  <a:pt x="158557" y="47399"/>
                  <a:pt x="106218" y="125907"/>
                  <a:pt x="120072" y="159774"/>
                </a:cubicBezTo>
                <a:cubicBezTo>
                  <a:pt x="133926" y="193641"/>
                  <a:pt x="177799" y="209035"/>
                  <a:pt x="221672" y="224429"/>
                </a:cubicBezTo>
              </a:path>
            </a:pathLst>
          </a:custGeom>
          <a:noFill/>
          <a:ln w="38100">
            <a:solidFill>
              <a:srgbClr val="008000"/>
            </a:solidFill>
            <a:prstDash val="sysDash"/>
            <a:headEnd type="none"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51" name="Freeform 50">
            <a:extLst>
              <a:ext uri="{FF2B5EF4-FFF2-40B4-BE49-F238E27FC236}">
                <a16:creationId xmlns:a16="http://schemas.microsoft.com/office/drawing/2014/main" id="{54CBB1E3-A23A-B342-90F2-358BD92C16F0}"/>
              </a:ext>
            </a:extLst>
          </p:cNvPr>
          <p:cNvSpPr/>
          <p:nvPr/>
        </p:nvSpPr>
        <p:spPr>
          <a:xfrm rot="15957252">
            <a:off x="4082172" y="5427391"/>
            <a:ext cx="288636" cy="307325"/>
          </a:xfrm>
          <a:custGeom>
            <a:avLst/>
            <a:gdLst>
              <a:gd name="connsiteX0" fmla="*/ 0 w 221672"/>
              <a:gd name="connsiteY0" fmla="*/ 2756 h 224429"/>
              <a:gd name="connsiteX1" fmla="*/ 138545 w 221672"/>
              <a:gd name="connsiteY1" fmla="*/ 21229 h 224429"/>
              <a:gd name="connsiteX2" fmla="*/ 120072 w 221672"/>
              <a:gd name="connsiteY2" fmla="*/ 159774 h 224429"/>
              <a:gd name="connsiteX3" fmla="*/ 221672 w 221672"/>
              <a:gd name="connsiteY3" fmla="*/ 224429 h 224429"/>
            </a:gdLst>
            <a:ahLst/>
            <a:cxnLst>
              <a:cxn ang="0">
                <a:pos x="connsiteX0" y="connsiteY0"/>
              </a:cxn>
              <a:cxn ang="0">
                <a:pos x="connsiteX1" y="connsiteY1"/>
              </a:cxn>
              <a:cxn ang="0">
                <a:pos x="connsiteX2" y="connsiteY2"/>
              </a:cxn>
              <a:cxn ang="0">
                <a:pos x="connsiteX3" y="connsiteY3"/>
              </a:cxn>
            </a:cxnLst>
            <a:rect l="l" t="t" r="r" b="b"/>
            <a:pathLst>
              <a:path w="221672" h="224429">
                <a:moveTo>
                  <a:pt x="0" y="2756"/>
                </a:moveTo>
                <a:cubicBezTo>
                  <a:pt x="59266" y="-1093"/>
                  <a:pt x="118533" y="-4941"/>
                  <a:pt x="138545" y="21229"/>
                </a:cubicBezTo>
                <a:cubicBezTo>
                  <a:pt x="158557" y="47399"/>
                  <a:pt x="106218" y="125907"/>
                  <a:pt x="120072" y="159774"/>
                </a:cubicBezTo>
                <a:cubicBezTo>
                  <a:pt x="133926" y="193641"/>
                  <a:pt x="177799" y="209035"/>
                  <a:pt x="221672" y="224429"/>
                </a:cubicBezTo>
              </a:path>
            </a:pathLst>
          </a:custGeom>
          <a:noFill/>
          <a:ln w="38100">
            <a:solidFill>
              <a:srgbClr val="008000"/>
            </a:solidFill>
            <a:prstDash val="sysDash"/>
            <a:headEnd type="none"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33794" name="Rectangle 2"/>
          <p:cNvSpPr>
            <a:spLocks noGrp="1" noChangeArrowheads="1"/>
          </p:cNvSpPr>
          <p:nvPr>
            <p:ph type="title"/>
          </p:nvPr>
        </p:nvSpPr>
        <p:spPr/>
        <p:txBody>
          <a:bodyPr/>
          <a:lstStyle/>
          <a:p>
            <a:pPr fontAlgn="auto">
              <a:spcAft>
                <a:spcPts val="0"/>
              </a:spcAft>
              <a:defRPr/>
            </a:pPr>
            <a:r>
              <a:rPr lang="en-US" dirty="0">
                <a:solidFill>
                  <a:schemeClr val="bg1">
                    <a:lumMod val="95000"/>
                    <a:lumOff val="5000"/>
                  </a:schemeClr>
                </a:solidFill>
              </a:rPr>
              <a:t>Solution: Teleports!</a:t>
            </a:r>
          </a:p>
        </p:txBody>
      </p:sp>
      <p:sp>
        <p:nvSpPr>
          <p:cNvPr id="33795" name="Rectangle 3"/>
          <p:cNvSpPr>
            <a:spLocks noGrp="1" noChangeArrowheads="1"/>
          </p:cNvSpPr>
          <p:nvPr>
            <p:ph type="body" idx="1"/>
          </p:nvPr>
        </p:nvSpPr>
        <p:spPr>
          <a:xfrm>
            <a:off x="457200" y="1295400"/>
            <a:ext cx="8534400" cy="5257801"/>
          </a:xfrm>
        </p:spPr>
        <p:txBody>
          <a:bodyPr>
            <a:normAutofit/>
          </a:bodyPr>
          <a:lstStyle/>
          <a:p>
            <a:r>
              <a:rPr lang="en-US" b="1" dirty="0"/>
              <a:t>The Google solution for spider traps: </a:t>
            </a:r>
            <a:r>
              <a:rPr lang="en-US" b="1" dirty="0">
                <a:solidFill>
                  <a:srgbClr val="D60093"/>
                </a:solidFill>
              </a:rPr>
              <a:t>At each time step, the random surfer has two options</a:t>
            </a:r>
          </a:p>
          <a:p>
            <a:pPr lvl="1"/>
            <a:r>
              <a:rPr lang="en-US" dirty="0"/>
              <a:t>With prob. </a:t>
            </a:r>
            <a:r>
              <a:rPr lang="en-US" b="1" i="1" dirty="0">
                <a:latin typeface="Symbol" pitchFamily="18" charset="2"/>
                <a:sym typeface="Symbol" pitchFamily="18" charset="2"/>
              </a:rPr>
              <a:t></a:t>
            </a:r>
            <a:r>
              <a:rPr lang="en-US" dirty="0"/>
              <a:t>, follow a link at random</a:t>
            </a:r>
          </a:p>
          <a:p>
            <a:pPr lvl="1"/>
            <a:r>
              <a:rPr lang="en-US" dirty="0"/>
              <a:t>With prob. </a:t>
            </a:r>
            <a:r>
              <a:rPr lang="en-US" b="1" dirty="0"/>
              <a:t>1-</a:t>
            </a:r>
            <a:r>
              <a:rPr lang="en-US" b="1" i="1" dirty="0">
                <a:latin typeface="Symbol" pitchFamily="18" charset="2"/>
                <a:sym typeface="Symbol" pitchFamily="18" charset="2"/>
              </a:rPr>
              <a:t></a:t>
            </a:r>
            <a:r>
              <a:rPr lang="en-US" dirty="0"/>
              <a:t>, jump to some random page</a:t>
            </a:r>
          </a:p>
          <a:p>
            <a:pPr lvl="1"/>
            <a:r>
              <a:rPr lang="en-US" dirty="0"/>
              <a:t>Common values for </a:t>
            </a:r>
            <a:r>
              <a:rPr lang="en-US" b="1" i="1" dirty="0">
                <a:latin typeface="Symbol" pitchFamily="18" charset="2"/>
                <a:sym typeface="Symbol" pitchFamily="18" charset="2"/>
              </a:rPr>
              <a:t></a:t>
            </a:r>
            <a:r>
              <a:rPr lang="en-US" dirty="0"/>
              <a:t>  are in the range 0.8 to 0.9</a:t>
            </a:r>
          </a:p>
        </p:txBody>
      </p:sp>
      <p:sp>
        <p:nvSpPr>
          <p:cNvPr id="5" name="Slide Number Placeholder 4"/>
          <p:cNvSpPr>
            <a:spLocks noGrp="1"/>
          </p:cNvSpPr>
          <p:nvPr>
            <p:ph type="sldNum" sz="quarter" idx="4294967295"/>
          </p:nvPr>
        </p:nvSpPr>
        <p:spPr>
          <a:xfrm>
            <a:off x="8204396" y="6583680"/>
            <a:ext cx="733864" cy="274320"/>
          </a:xfrm>
          <a:prstGeom prst="rect">
            <a:avLst/>
          </a:prstGeom>
        </p:spPr>
        <p:txBody>
          <a:bodyPr/>
          <a:lstStyle/>
          <a:p>
            <a:pPr>
              <a:defRPr/>
            </a:pPr>
            <a:fld id="{F5BD8557-800F-4A45-9A18-B90D31CEA0D6}" type="slidenum">
              <a:rPr lang="en-US"/>
              <a:pPr>
                <a:defRPr/>
              </a:pPr>
              <a:t>43</a:t>
            </a:fld>
            <a:endParaRPr lang="en-US"/>
          </a:p>
        </p:txBody>
      </p:sp>
      <p:grpSp>
        <p:nvGrpSpPr>
          <p:cNvPr id="15" name="Group 20"/>
          <p:cNvGrpSpPr/>
          <p:nvPr/>
        </p:nvGrpSpPr>
        <p:grpSpPr>
          <a:xfrm>
            <a:off x="3729182" y="4572000"/>
            <a:ext cx="1752600" cy="1371600"/>
            <a:chOff x="5715000" y="1828800"/>
            <a:chExt cx="1752600" cy="1371600"/>
          </a:xfrm>
        </p:grpSpPr>
        <p:cxnSp>
          <p:nvCxnSpPr>
            <p:cNvPr id="16" name="Straight Arrow Connector 15"/>
            <p:cNvCxnSpPr/>
            <p:nvPr/>
          </p:nvCxnSpPr>
          <p:spPr>
            <a:xfrm flipV="1">
              <a:off x="5804720" y="2254605"/>
              <a:ext cx="304800" cy="51491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17" name="Straight Arrow Connector 16"/>
            <p:cNvCxnSpPr/>
            <p:nvPr/>
          </p:nvCxnSpPr>
          <p:spPr>
            <a:xfrm flipH="1">
              <a:off x="6057900" y="2194492"/>
              <a:ext cx="304800" cy="51491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18" name="Straight Arrow Connector 17"/>
            <p:cNvCxnSpPr/>
            <p:nvPr/>
          </p:nvCxnSpPr>
          <p:spPr>
            <a:xfrm>
              <a:off x="6037509" y="2894828"/>
              <a:ext cx="972110" cy="7620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19" name="Curved Connector 18"/>
            <p:cNvCxnSpPr>
              <a:stCxn id="20" idx="6"/>
              <a:endCxn id="20" idx="0"/>
            </p:cNvCxnSpPr>
            <p:nvPr/>
          </p:nvCxnSpPr>
          <p:spPr>
            <a:xfrm flipH="1" flipV="1">
              <a:off x="6248400" y="1828800"/>
              <a:ext cx="228600" cy="228600"/>
            </a:xfrm>
            <a:prstGeom prst="curvedConnector4">
              <a:avLst>
                <a:gd name="adj1" fmla="val -100000"/>
                <a:gd name="adj2" fmla="val 200000"/>
              </a:avLst>
            </a:prstGeom>
            <a:ln w="28575">
              <a:tailEnd type="arrow"/>
            </a:ln>
          </p:spPr>
          <p:style>
            <a:lnRef idx="1">
              <a:schemeClr val="dk1"/>
            </a:lnRef>
            <a:fillRef idx="0">
              <a:schemeClr val="dk1"/>
            </a:fillRef>
            <a:effectRef idx="0">
              <a:schemeClr val="dk1"/>
            </a:effectRef>
            <a:fontRef idx="minor">
              <a:schemeClr val="tx1"/>
            </a:fontRef>
          </p:style>
        </p:cxnSp>
        <p:sp>
          <p:nvSpPr>
            <p:cNvPr id="20" name="Oval 19"/>
            <p:cNvSpPr/>
            <p:nvPr/>
          </p:nvSpPr>
          <p:spPr>
            <a:xfrm>
              <a:off x="6019800" y="1828800"/>
              <a:ext cx="457200" cy="457200"/>
            </a:xfrm>
            <a:prstGeom prst="ellipse">
              <a:avLst/>
            </a:prstGeom>
            <a:solidFill>
              <a:srgbClr val="FF000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sz="2400" b="1" dirty="0">
                  <a:solidFill>
                    <a:schemeClr val="bg1"/>
                  </a:solidFill>
                  <a:latin typeface="Arial" pitchFamily="34" charset="0"/>
                  <a:cs typeface="Arial" pitchFamily="34" charset="0"/>
                </a:rPr>
                <a:t>y</a:t>
              </a:r>
            </a:p>
          </p:txBody>
        </p:sp>
        <p:sp>
          <p:nvSpPr>
            <p:cNvPr id="21" name="Oval 20"/>
            <p:cNvSpPr/>
            <p:nvPr/>
          </p:nvSpPr>
          <p:spPr>
            <a:xfrm>
              <a:off x="5715000" y="2667000"/>
              <a:ext cx="457200" cy="457200"/>
            </a:xfrm>
            <a:prstGeom prst="ellipse">
              <a:avLst/>
            </a:prstGeom>
            <a:solidFill>
              <a:srgbClr val="FF000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sz="2400" b="1" dirty="0">
                  <a:solidFill>
                    <a:schemeClr val="bg1"/>
                  </a:solidFill>
                  <a:latin typeface="Arial" pitchFamily="34" charset="0"/>
                  <a:cs typeface="Arial" pitchFamily="34" charset="0"/>
                </a:rPr>
                <a:t>a</a:t>
              </a:r>
            </a:p>
          </p:txBody>
        </p:sp>
        <p:sp>
          <p:nvSpPr>
            <p:cNvPr id="22" name="Oval 21"/>
            <p:cNvSpPr/>
            <p:nvPr/>
          </p:nvSpPr>
          <p:spPr>
            <a:xfrm>
              <a:off x="7010400" y="2743200"/>
              <a:ext cx="457200" cy="457200"/>
            </a:xfrm>
            <a:prstGeom prst="ellipse">
              <a:avLst/>
            </a:prstGeom>
            <a:solidFill>
              <a:srgbClr val="FF000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sz="2400" b="1" dirty="0">
                  <a:solidFill>
                    <a:schemeClr val="bg1"/>
                  </a:solidFill>
                  <a:latin typeface="Arial" pitchFamily="34" charset="0"/>
                  <a:cs typeface="Arial" pitchFamily="34" charset="0"/>
                </a:rPr>
                <a:t>m</a:t>
              </a:r>
            </a:p>
          </p:txBody>
        </p:sp>
      </p:grpSp>
      <p:cxnSp>
        <p:nvCxnSpPr>
          <p:cNvPr id="23" name="Curved Connector 22"/>
          <p:cNvCxnSpPr/>
          <p:nvPr/>
        </p:nvCxnSpPr>
        <p:spPr>
          <a:xfrm flipH="1" flipV="1">
            <a:off x="5253182" y="5486400"/>
            <a:ext cx="228600" cy="228600"/>
          </a:xfrm>
          <a:prstGeom prst="curvedConnector4">
            <a:avLst>
              <a:gd name="adj1" fmla="val -100000"/>
              <a:gd name="adj2" fmla="val 200000"/>
            </a:avLst>
          </a:prstGeom>
          <a:ln w="28575">
            <a:solidFill>
              <a:schemeClr val="accent2">
                <a:lumMod val="50000"/>
              </a:schemeClr>
            </a:solidFill>
            <a:tailEnd type="arrow"/>
          </a:ln>
        </p:spPr>
        <p:style>
          <a:lnRef idx="1">
            <a:schemeClr val="dk1"/>
          </a:lnRef>
          <a:fillRef idx="0">
            <a:schemeClr val="dk1"/>
          </a:fillRef>
          <a:effectRef idx="0">
            <a:schemeClr val="dk1"/>
          </a:effectRef>
          <a:fontRef idx="minor">
            <a:schemeClr val="tx1"/>
          </a:fontRef>
        </p:style>
      </p:cxnSp>
      <p:pic>
        <p:nvPicPr>
          <p:cNvPr id="47" name="Picture 46">
            <a:extLst>
              <a:ext uri="{FF2B5EF4-FFF2-40B4-BE49-F238E27FC236}">
                <a16:creationId xmlns:a16="http://schemas.microsoft.com/office/drawing/2014/main" id="{03D34577-3BAB-4641-BD69-5FEC979B563E}"/>
              </a:ext>
            </a:extLst>
          </p:cNvPr>
          <p:cNvPicPr>
            <a:picLocks noChangeAspect="1"/>
          </p:cNvPicPr>
          <p:nvPr/>
        </p:nvPicPr>
        <p:blipFill>
          <a:blip r:embed="rId3"/>
          <a:stretch>
            <a:fillRect/>
          </a:stretch>
        </p:blipFill>
        <p:spPr>
          <a:xfrm>
            <a:off x="5275463" y="5850255"/>
            <a:ext cx="762000" cy="762000"/>
          </a:xfrm>
          <a:prstGeom prst="rect">
            <a:avLst/>
          </a:prstGeom>
        </p:spPr>
      </p:pic>
      <p:sp>
        <p:nvSpPr>
          <p:cNvPr id="48" name="TextBox 47">
            <a:extLst>
              <a:ext uri="{FF2B5EF4-FFF2-40B4-BE49-F238E27FC236}">
                <a16:creationId xmlns:a16="http://schemas.microsoft.com/office/drawing/2014/main" id="{A5490ECA-5B50-FA4F-A364-6213CCDA4AB8}"/>
              </a:ext>
            </a:extLst>
          </p:cNvPr>
          <p:cNvSpPr txBox="1"/>
          <p:nvPr/>
        </p:nvSpPr>
        <p:spPr>
          <a:xfrm>
            <a:off x="2374693" y="4338935"/>
            <a:ext cx="875561" cy="461665"/>
          </a:xfrm>
          <a:prstGeom prst="rect">
            <a:avLst/>
          </a:prstGeom>
          <a:noFill/>
        </p:spPr>
        <p:txBody>
          <a:bodyPr wrap="none" rtlCol="0">
            <a:spAutoFit/>
          </a:bodyPr>
          <a:lstStyle/>
          <a:p>
            <a:r>
              <a:rPr lang="en-US" sz="2400" b="0" i="1" dirty="0">
                <a:solidFill>
                  <a:schemeClr val="accent2">
                    <a:lumMod val="50000"/>
                  </a:schemeClr>
                </a:solidFill>
              </a:rPr>
              <a:t>t = 2:</a:t>
            </a:r>
          </a:p>
        </p:txBody>
      </p:sp>
    </p:spTree>
    <p:extLst>
      <p:ext uri="{BB962C8B-B14F-4D97-AF65-F5344CB8AC3E}">
        <p14:creationId xmlns:p14="http://schemas.microsoft.com/office/powerpoint/2010/main" val="864926349"/>
      </p:ext>
    </p:extLst>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Freeform 48">
            <a:extLst>
              <a:ext uri="{FF2B5EF4-FFF2-40B4-BE49-F238E27FC236}">
                <a16:creationId xmlns:a16="http://schemas.microsoft.com/office/drawing/2014/main" id="{0A28B631-02D4-F641-8086-13012460941A}"/>
              </a:ext>
            </a:extLst>
          </p:cNvPr>
          <p:cNvSpPr/>
          <p:nvPr/>
        </p:nvSpPr>
        <p:spPr>
          <a:xfrm rot="1803983">
            <a:off x="4925657" y="5185227"/>
            <a:ext cx="314036" cy="360219"/>
          </a:xfrm>
          <a:custGeom>
            <a:avLst/>
            <a:gdLst>
              <a:gd name="connsiteX0" fmla="*/ 314036 w 314036"/>
              <a:gd name="connsiteY0" fmla="*/ 360219 h 360219"/>
              <a:gd name="connsiteX1" fmla="*/ 101600 w 314036"/>
              <a:gd name="connsiteY1" fmla="*/ 295564 h 360219"/>
              <a:gd name="connsiteX2" fmla="*/ 110836 w 314036"/>
              <a:gd name="connsiteY2" fmla="*/ 92364 h 360219"/>
              <a:gd name="connsiteX3" fmla="*/ 0 w 314036"/>
              <a:gd name="connsiteY3" fmla="*/ 0 h 360219"/>
            </a:gdLst>
            <a:ahLst/>
            <a:cxnLst>
              <a:cxn ang="0">
                <a:pos x="connsiteX0" y="connsiteY0"/>
              </a:cxn>
              <a:cxn ang="0">
                <a:pos x="connsiteX1" y="connsiteY1"/>
              </a:cxn>
              <a:cxn ang="0">
                <a:pos x="connsiteX2" y="connsiteY2"/>
              </a:cxn>
              <a:cxn ang="0">
                <a:pos x="connsiteX3" y="connsiteY3"/>
              </a:cxn>
            </a:cxnLst>
            <a:rect l="l" t="t" r="r" b="b"/>
            <a:pathLst>
              <a:path w="314036" h="360219">
                <a:moveTo>
                  <a:pt x="314036" y="360219"/>
                </a:moveTo>
                <a:cubicBezTo>
                  <a:pt x="224751" y="350212"/>
                  <a:pt x="135467" y="340206"/>
                  <a:pt x="101600" y="295564"/>
                </a:cubicBezTo>
                <a:cubicBezTo>
                  <a:pt x="67733" y="250922"/>
                  <a:pt x="127769" y="141625"/>
                  <a:pt x="110836" y="92364"/>
                </a:cubicBezTo>
                <a:cubicBezTo>
                  <a:pt x="93903" y="43103"/>
                  <a:pt x="46951" y="21551"/>
                  <a:pt x="0" y="0"/>
                </a:cubicBezTo>
              </a:path>
            </a:pathLst>
          </a:custGeom>
          <a:noFill/>
          <a:ln w="38100">
            <a:solidFill>
              <a:srgbClr val="008000"/>
            </a:solidFill>
            <a:prstDash val="sysDash"/>
            <a:headEnd type="none"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50" name="Freeform 49">
            <a:extLst>
              <a:ext uri="{FF2B5EF4-FFF2-40B4-BE49-F238E27FC236}">
                <a16:creationId xmlns:a16="http://schemas.microsoft.com/office/drawing/2014/main" id="{76EA5715-9BE6-374D-B76E-6808E2765E78}"/>
              </a:ext>
            </a:extLst>
          </p:cNvPr>
          <p:cNvSpPr/>
          <p:nvPr/>
        </p:nvSpPr>
        <p:spPr>
          <a:xfrm>
            <a:off x="4302208" y="4938698"/>
            <a:ext cx="288636" cy="307325"/>
          </a:xfrm>
          <a:custGeom>
            <a:avLst/>
            <a:gdLst>
              <a:gd name="connsiteX0" fmla="*/ 0 w 221672"/>
              <a:gd name="connsiteY0" fmla="*/ 2756 h 224429"/>
              <a:gd name="connsiteX1" fmla="*/ 138545 w 221672"/>
              <a:gd name="connsiteY1" fmla="*/ 21229 h 224429"/>
              <a:gd name="connsiteX2" fmla="*/ 120072 w 221672"/>
              <a:gd name="connsiteY2" fmla="*/ 159774 h 224429"/>
              <a:gd name="connsiteX3" fmla="*/ 221672 w 221672"/>
              <a:gd name="connsiteY3" fmla="*/ 224429 h 224429"/>
            </a:gdLst>
            <a:ahLst/>
            <a:cxnLst>
              <a:cxn ang="0">
                <a:pos x="connsiteX0" y="connsiteY0"/>
              </a:cxn>
              <a:cxn ang="0">
                <a:pos x="connsiteX1" y="connsiteY1"/>
              </a:cxn>
              <a:cxn ang="0">
                <a:pos x="connsiteX2" y="connsiteY2"/>
              </a:cxn>
              <a:cxn ang="0">
                <a:pos x="connsiteX3" y="connsiteY3"/>
              </a:cxn>
            </a:cxnLst>
            <a:rect l="l" t="t" r="r" b="b"/>
            <a:pathLst>
              <a:path w="221672" h="224429">
                <a:moveTo>
                  <a:pt x="0" y="2756"/>
                </a:moveTo>
                <a:cubicBezTo>
                  <a:pt x="59266" y="-1093"/>
                  <a:pt x="118533" y="-4941"/>
                  <a:pt x="138545" y="21229"/>
                </a:cubicBezTo>
                <a:cubicBezTo>
                  <a:pt x="158557" y="47399"/>
                  <a:pt x="106218" y="125907"/>
                  <a:pt x="120072" y="159774"/>
                </a:cubicBezTo>
                <a:cubicBezTo>
                  <a:pt x="133926" y="193641"/>
                  <a:pt x="177799" y="209035"/>
                  <a:pt x="221672" y="224429"/>
                </a:cubicBezTo>
              </a:path>
            </a:pathLst>
          </a:custGeom>
          <a:noFill/>
          <a:ln w="38100">
            <a:solidFill>
              <a:srgbClr val="008000"/>
            </a:solidFill>
            <a:prstDash val="sysDash"/>
            <a:headEnd type="none"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51" name="Freeform 50">
            <a:extLst>
              <a:ext uri="{FF2B5EF4-FFF2-40B4-BE49-F238E27FC236}">
                <a16:creationId xmlns:a16="http://schemas.microsoft.com/office/drawing/2014/main" id="{54CBB1E3-A23A-B342-90F2-358BD92C16F0}"/>
              </a:ext>
            </a:extLst>
          </p:cNvPr>
          <p:cNvSpPr/>
          <p:nvPr/>
        </p:nvSpPr>
        <p:spPr>
          <a:xfrm rot="15957252">
            <a:off x="4082172" y="5427391"/>
            <a:ext cx="288636" cy="307325"/>
          </a:xfrm>
          <a:custGeom>
            <a:avLst/>
            <a:gdLst>
              <a:gd name="connsiteX0" fmla="*/ 0 w 221672"/>
              <a:gd name="connsiteY0" fmla="*/ 2756 h 224429"/>
              <a:gd name="connsiteX1" fmla="*/ 138545 w 221672"/>
              <a:gd name="connsiteY1" fmla="*/ 21229 h 224429"/>
              <a:gd name="connsiteX2" fmla="*/ 120072 w 221672"/>
              <a:gd name="connsiteY2" fmla="*/ 159774 h 224429"/>
              <a:gd name="connsiteX3" fmla="*/ 221672 w 221672"/>
              <a:gd name="connsiteY3" fmla="*/ 224429 h 224429"/>
            </a:gdLst>
            <a:ahLst/>
            <a:cxnLst>
              <a:cxn ang="0">
                <a:pos x="connsiteX0" y="connsiteY0"/>
              </a:cxn>
              <a:cxn ang="0">
                <a:pos x="connsiteX1" y="connsiteY1"/>
              </a:cxn>
              <a:cxn ang="0">
                <a:pos x="connsiteX2" y="connsiteY2"/>
              </a:cxn>
              <a:cxn ang="0">
                <a:pos x="connsiteX3" y="connsiteY3"/>
              </a:cxn>
            </a:cxnLst>
            <a:rect l="l" t="t" r="r" b="b"/>
            <a:pathLst>
              <a:path w="221672" h="224429">
                <a:moveTo>
                  <a:pt x="0" y="2756"/>
                </a:moveTo>
                <a:cubicBezTo>
                  <a:pt x="59266" y="-1093"/>
                  <a:pt x="118533" y="-4941"/>
                  <a:pt x="138545" y="21229"/>
                </a:cubicBezTo>
                <a:cubicBezTo>
                  <a:pt x="158557" y="47399"/>
                  <a:pt x="106218" y="125907"/>
                  <a:pt x="120072" y="159774"/>
                </a:cubicBezTo>
                <a:cubicBezTo>
                  <a:pt x="133926" y="193641"/>
                  <a:pt x="177799" y="209035"/>
                  <a:pt x="221672" y="224429"/>
                </a:cubicBezTo>
              </a:path>
            </a:pathLst>
          </a:custGeom>
          <a:noFill/>
          <a:ln w="38100">
            <a:solidFill>
              <a:srgbClr val="008000"/>
            </a:solidFill>
            <a:prstDash val="sysDash"/>
            <a:headEnd type="none"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33794" name="Rectangle 2"/>
          <p:cNvSpPr>
            <a:spLocks noGrp="1" noChangeArrowheads="1"/>
          </p:cNvSpPr>
          <p:nvPr>
            <p:ph type="title"/>
          </p:nvPr>
        </p:nvSpPr>
        <p:spPr/>
        <p:txBody>
          <a:bodyPr/>
          <a:lstStyle/>
          <a:p>
            <a:pPr fontAlgn="auto">
              <a:spcAft>
                <a:spcPts val="0"/>
              </a:spcAft>
              <a:defRPr/>
            </a:pPr>
            <a:r>
              <a:rPr lang="en-US" dirty="0">
                <a:solidFill>
                  <a:schemeClr val="bg1">
                    <a:lumMod val="95000"/>
                    <a:lumOff val="5000"/>
                  </a:schemeClr>
                </a:solidFill>
              </a:rPr>
              <a:t>Solution: Teleports!</a:t>
            </a:r>
          </a:p>
        </p:txBody>
      </p:sp>
      <p:sp>
        <p:nvSpPr>
          <p:cNvPr id="33795" name="Rectangle 3"/>
          <p:cNvSpPr>
            <a:spLocks noGrp="1" noChangeArrowheads="1"/>
          </p:cNvSpPr>
          <p:nvPr>
            <p:ph type="body" idx="1"/>
          </p:nvPr>
        </p:nvSpPr>
        <p:spPr>
          <a:xfrm>
            <a:off x="457200" y="1295400"/>
            <a:ext cx="8534400" cy="5257801"/>
          </a:xfrm>
        </p:spPr>
        <p:txBody>
          <a:bodyPr>
            <a:normAutofit/>
          </a:bodyPr>
          <a:lstStyle/>
          <a:p>
            <a:r>
              <a:rPr lang="en-US" b="1" dirty="0"/>
              <a:t>The Google solution for spider traps: </a:t>
            </a:r>
            <a:r>
              <a:rPr lang="en-US" b="1" dirty="0">
                <a:solidFill>
                  <a:srgbClr val="D60093"/>
                </a:solidFill>
              </a:rPr>
              <a:t>At each time step, the random surfer has two options</a:t>
            </a:r>
          </a:p>
          <a:p>
            <a:pPr lvl="1"/>
            <a:r>
              <a:rPr lang="en-US" dirty="0"/>
              <a:t>With prob. </a:t>
            </a:r>
            <a:r>
              <a:rPr lang="en-US" b="1" i="1" dirty="0">
                <a:latin typeface="Symbol" pitchFamily="18" charset="2"/>
                <a:sym typeface="Symbol" pitchFamily="18" charset="2"/>
              </a:rPr>
              <a:t></a:t>
            </a:r>
            <a:r>
              <a:rPr lang="en-US" dirty="0"/>
              <a:t>, follow a link at random</a:t>
            </a:r>
          </a:p>
          <a:p>
            <a:pPr lvl="1"/>
            <a:r>
              <a:rPr lang="en-US" dirty="0"/>
              <a:t>With prob. </a:t>
            </a:r>
            <a:r>
              <a:rPr lang="en-US" b="1" dirty="0"/>
              <a:t>1-</a:t>
            </a:r>
            <a:r>
              <a:rPr lang="en-US" b="1" i="1" dirty="0">
                <a:latin typeface="Symbol" pitchFamily="18" charset="2"/>
                <a:sym typeface="Symbol" pitchFamily="18" charset="2"/>
              </a:rPr>
              <a:t></a:t>
            </a:r>
            <a:r>
              <a:rPr lang="en-US" dirty="0"/>
              <a:t>, jump to some random page</a:t>
            </a:r>
          </a:p>
          <a:p>
            <a:pPr lvl="1"/>
            <a:r>
              <a:rPr lang="en-US" dirty="0"/>
              <a:t>Common values for </a:t>
            </a:r>
            <a:r>
              <a:rPr lang="en-US" b="1" i="1" dirty="0">
                <a:latin typeface="Symbol" pitchFamily="18" charset="2"/>
                <a:sym typeface="Symbol" pitchFamily="18" charset="2"/>
              </a:rPr>
              <a:t></a:t>
            </a:r>
            <a:r>
              <a:rPr lang="en-US" dirty="0"/>
              <a:t>  are in the range 0.8 to 0.9</a:t>
            </a:r>
          </a:p>
        </p:txBody>
      </p:sp>
      <p:sp>
        <p:nvSpPr>
          <p:cNvPr id="5" name="Slide Number Placeholder 4"/>
          <p:cNvSpPr>
            <a:spLocks noGrp="1"/>
          </p:cNvSpPr>
          <p:nvPr>
            <p:ph type="sldNum" sz="quarter" idx="4294967295"/>
          </p:nvPr>
        </p:nvSpPr>
        <p:spPr>
          <a:xfrm>
            <a:off x="8204396" y="6583680"/>
            <a:ext cx="733864" cy="274320"/>
          </a:xfrm>
          <a:prstGeom prst="rect">
            <a:avLst/>
          </a:prstGeom>
        </p:spPr>
        <p:txBody>
          <a:bodyPr/>
          <a:lstStyle/>
          <a:p>
            <a:pPr>
              <a:defRPr/>
            </a:pPr>
            <a:fld id="{F5BD8557-800F-4A45-9A18-B90D31CEA0D6}" type="slidenum">
              <a:rPr lang="en-US"/>
              <a:pPr>
                <a:defRPr/>
              </a:pPr>
              <a:t>44</a:t>
            </a:fld>
            <a:endParaRPr lang="en-US"/>
          </a:p>
        </p:txBody>
      </p:sp>
      <p:grpSp>
        <p:nvGrpSpPr>
          <p:cNvPr id="15" name="Group 20"/>
          <p:cNvGrpSpPr/>
          <p:nvPr/>
        </p:nvGrpSpPr>
        <p:grpSpPr>
          <a:xfrm>
            <a:off x="3729182" y="4572000"/>
            <a:ext cx="1752600" cy="1371600"/>
            <a:chOff x="5715000" y="1828800"/>
            <a:chExt cx="1752600" cy="1371600"/>
          </a:xfrm>
        </p:grpSpPr>
        <p:cxnSp>
          <p:nvCxnSpPr>
            <p:cNvPr id="16" name="Straight Arrow Connector 15"/>
            <p:cNvCxnSpPr/>
            <p:nvPr/>
          </p:nvCxnSpPr>
          <p:spPr>
            <a:xfrm flipV="1">
              <a:off x="5804720" y="2254605"/>
              <a:ext cx="304800" cy="51491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17" name="Straight Arrow Connector 16"/>
            <p:cNvCxnSpPr/>
            <p:nvPr/>
          </p:nvCxnSpPr>
          <p:spPr>
            <a:xfrm flipH="1">
              <a:off x="6057900" y="2194492"/>
              <a:ext cx="304800" cy="51491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18" name="Straight Arrow Connector 17"/>
            <p:cNvCxnSpPr/>
            <p:nvPr/>
          </p:nvCxnSpPr>
          <p:spPr>
            <a:xfrm>
              <a:off x="6037509" y="2894828"/>
              <a:ext cx="972110" cy="7620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19" name="Curved Connector 18"/>
            <p:cNvCxnSpPr>
              <a:stCxn id="20" idx="6"/>
              <a:endCxn id="20" idx="0"/>
            </p:cNvCxnSpPr>
            <p:nvPr/>
          </p:nvCxnSpPr>
          <p:spPr>
            <a:xfrm flipH="1" flipV="1">
              <a:off x="6248400" y="1828800"/>
              <a:ext cx="228600" cy="228600"/>
            </a:xfrm>
            <a:prstGeom prst="curvedConnector4">
              <a:avLst>
                <a:gd name="adj1" fmla="val -100000"/>
                <a:gd name="adj2" fmla="val 200000"/>
              </a:avLst>
            </a:prstGeom>
            <a:ln w="28575">
              <a:tailEnd type="arrow"/>
            </a:ln>
          </p:spPr>
          <p:style>
            <a:lnRef idx="1">
              <a:schemeClr val="dk1"/>
            </a:lnRef>
            <a:fillRef idx="0">
              <a:schemeClr val="dk1"/>
            </a:fillRef>
            <a:effectRef idx="0">
              <a:schemeClr val="dk1"/>
            </a:effectRef>
            <a:fontRef idx="minor">
              <a:schemeClr val="tx1"/>
            </a:fontRef>
          </p:style>
        </p:cxnSp>
        <p:sp>
          <p:nvSpPr>
            <p:cNvPr id="20" name="Oval 19"/>
            <p:cNvSpPr/>
            <p:nvPr/>
          </p:nvSpPr>
          <p:spPr>
            <a:xfrm>
              <a:off x="6019800" y="1828800"/>
              <a:ext cx="457200" cy="457200"/>
            </a:xfrm>
            <a:prstGeom prst="ellipse">
              <a:avLst/>
            </a:prstGeom>
            <a:solidFill>
              <a:srgbClr val="FF000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sz="2400" b="1" dirty="0">
                  <a:solidFill>
                    <a:schemeClr val="bg1"/>
                  </a:solidFill>
                  <a:latin typeface="Arial" pitchFamily="34" charset="0"/>
                  <a:cs typeface="Arial" pitchFamily="34" charset="0"/>
                </a:rPr>
                <a:t>y</a:t>
              </a:r>
            </a:p>
          </p:txBody>
        </p:sp>
        <p:sp>
          <p:nvSpPr>
            <p:cNvPr id="21" name="Oval 20"/>
            <p:cNvSpPr/>
            <p:nvPr/>
          </p:nvSpPr>
          <p:spPr>
            <a:xfrm>
              <a:off x="5715000" y="2667000"/>
              <a:ext cx="457200" cy="457200"/>
            </a:xfrm>
            <a:prstGeom prst="ellipse">
              <a:avLst/>
            </a:prstGeom>
            <a:solidFill>
              <a:srgbClr val="FF000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sz="2400" b="1" dirty="0">
                  <a:solidFill>
                    <a:schemeClr val="bg1"/>
                  </a:solidFill>
                  <a:latin typeface="Arial" pitchFamily="34" charset="0"/>
                  <a:cs typeface="Arial" pitchFamily="34" charset="0"/>
                </a:rPr>
                <a:t>a</a:t>
              </a:r>
            </a:p>
          </p:txBody>
        </p:sp>
        <p:sp>
          <p:nvSpPr>
            <p:cNvPr id="22" name="Oval 21"/>
            <p:cNvSpPr/>
            <p:nvPr/>
          </p:nvSpPr>
          <p:spPr>
            <a:xfrm>
              <a:off x="7010400" y="2743200"/>
              <a:ext cx="457200" cy="457200"/>
            </a:xfrm>
            <a:prstGeom prst="ellipse">
              <a:avLst/>
            </a:prstGeom>
            <a:solidFill>
              <a:srgbClr val="FF000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sz="2400" b="1" dirty="0">
                  <a:solidFill>
                    <a:schemeClr val="bg1"/>
                  </a:solidFill>
                  <a:latin typeface="Arial" pitchFamily="34" charset="0"/>
                  <a:cs typeface="Arial" pitchFamily="34" charset="0"/>
                </a:rPr>
                <a:t>m</a:t>
              </a:r>
            </a:p>
          </p:txBody>
        </p:sp>
      </p:grpSp>
      <p:cxnSp>
        <p:nvCxnSpPr>
          <p:cNvPr id="23" name="Curved Connector 22"/>
          <p:cNvCxnSpPr/>
          <p:nvPr/>
        </p:nvCxnSpPr>
        <p:spPr>
          <a:xfrm flipH="1" flipV="1">
            <a:off x="5253182" y="5486400"/>
            <a:ext cx="228600" cy="228600"/>
          </a:xfrm>
          <a:prstGeom prst="curvedConnector4">
            <a:avLst>
              <a:gd name="adj1" fmla="val -100000"/>
              <a:gd name="adj2" fmla="val 200000"/>
            </a:avLst>
          </a:prstGeom>
          <a:ln w="28575">
            <a:tailEnd type="arrow"/>
          </a:ln>
        </p:spPr>
        <p:style>
          <a:lnRef idx="1">
            <a:schemeClr val="dk1"/>
          </a:lnRef>
          <a:fillRef idx="0">
            <a:schemeClr val="dk1"/>
          </a:fillRef>
          <a:effectRef idx="0">
            <a:schemeClr val="dk1"/>
          </a:effectRef>
          <a:fontRef idx="minor">
            <a:schemeClr val="tx1"/>
          </a:fontRef>
        </p:style>
      </p:cxnSp>
      <p:pic>
        <p:nvPicPr>
          <p:cNvPr id="47" name="Picture 46">
            <a:extLst>
              <a:ext uri="{FF2B5EF4-FFF2-40B4-BE49-F238E27FC236}">
                <a16:creationId xmlns:a16="http://schemas.microsoft.com/office/drawing/2014/main" id="{03D34577-3BAB-4641-BD69-5FEC979B563E}"/>
              </a:ext>
            </a:extLst>
          </p:cNvPr>
          <p:cNvPicPr>
            <a:picLocks noChangeAspect="1"/>
          </p:cNvPicPr>
          <p:nvPr/>
        </p:nvPicPr>
        <p:blipFill>
          <a:blip r:embed="rId3"/>
          <a:stretch>
            <a:fillRect/>
          </a:stretch>
        </p:blipFill>
        <p:spPr>
          <a:xfrm>
            <a:off x="3818902" y="3611343"/>
            <a:ext cx="762000" cy="762000"/>
          </a:xfrm>
          <a:prstGeom prst="rect">
            <a:avLst/>
          </a:prstGeom>
        </p:spPr>
      </p:pic>
      <p:sp>
        <p:nvSpPr>
          <p:cNvPr id="48" name="TextBox 47">
            <a:extLst>
              <a:ext uri="{FF2B5EF4-FFF2-40B4-BE49-F238E27FC236}">
                <a16:creationId xmlns:a16="http://schemas.microsoft.com/office/drawing/2014/main" id="{A5490ECA-5B50-FA4F-A364-6213CCDA4AB8}"/>
              </a:ext>
            </a:extLst>
          </p:cNvPr>
          <p:cNvSpPr txBox="1"/>
          <p:nvPr/>
        </p:nvSpPr>
        <p:spPr>
          <a:xfrm>
            <a:off x="2374693" y="4338935"/>
            <a:ext cx="875561" cy="461665"/>
          </a:xfrm>
          <a:prstGeom prst="rect">
            <a:avLst/>
          </a:prstGeom>
          <a:noFill/>
        </p:spPr>
        <p:txBody>
          <a:bodyPr wrap="none" rtlCol="0">
            <a:spAutoFit/>
          </a:bodyPr>
          <a:lstStyle/>
          <a:p>
            <a:r>
              <a:rPr lang="en-US" sz="2400" b="0" i="1" dirty="0">
                <a:solidFill>
                  <a:schemeClr val="accent2">
                    <a:lumMod val="50000"/>
                  </a:schemeClr>
                </a:solidFill>
              </a:rPr>
              <a:t>t = 3:</a:t>
            </a:r>
          </a:p>
        </p:txBody>
      </p:sp>
      <p:sp>
        <p:nvSpPr>
          <p:cNvPr id="24" name="TextBox 23">
            <a:extLst>
              <a:ext uri="{FF2B5EF4-FFF2-40B4-BE49-F238E27FC236}">
                <a16:creationId xmlns:a16="http://schemas.microsoft.com/office/drawing/2014/main" id="{3C0C3BC8-969B-814C-93BF-AE3C66AA2B45}"/>
              </a:ext>
            </a:extLst>
          </p:cNvPr>
          <p:cNvSpPr txBox="1"/>
          <p:nvPr/>
        </p:nvSpPr>
        <p:spPr>
          <a:xfrm>
            <a:off x="4724400" y="3711044"/>
            <a:ext cx="1760418" cy="461665"/>
          </a:xfrm>
          <a:prstGeom prst="rect">
            <a:avLst/>
          </a:prstGeom>
          <a:noFill/>
        </p:spPr>
        <p:txBody>
          <a:bodyPr wrap="none" rtlCol="0">
            <a:spAutoFit/>
          </a:bodyPr>
          <a:lstStyle/>
          <a:p>
            <a:r>
              <a:rPr lang="en-US" sz="2400" b="0" i="1" dirty="0">
                <a:solidFill>
                  <a:schemeClr val="accent2">
                    <a:lumMod val="50000"/>
                  </a:schemeClr>
                </a:solidFill>
              </a:rPr>
              <a:t>(teleported)</a:t>
            </a:r>
          </a:p>
        </p:txBody>
      </p:sp>
    </p:spTree>
    <p:extLst>
      <p:ext uri="{BB962C8B-B14F-4D97-AF65-F5344CB8AC3E}">
        <p14:creationId xmlns:p14="http://schemas.microsoft.com/office/powerpoint/2010/main" val="802588761"/>
      </p:ext>
    </p:extLst>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Freeform 48">
            <a:extLst>
              <a:ext uri="{FF2B5EF4-FFF2-40B4-BE49-F238E27FC236}">
                <a16:creationId xmlns:a16="http://schemas.microsoft.com/office/drawing/2014/main" id="{0A28B631-02D4-F641-8086-13012460941A}"/>
              </a:ext>
            </a:extLst>
          </p:cNvPr>
          <p:cNvSpPr/>
          <p:nvPr/>
        </p:nvSpPr>
        <p:spPr>
          <a:xfrm rot="1803983">
            <a:off x="4925657" y="5185227"/>
            <a:ext cx="314036" cy="360219"/>
          </a:xfrm>
          <a:custGeom>
            <a:avLst/>
            <a:gdLst>
              <a:gd name="connsiteX0" fmla="*/ 314036 w 314036"/>
              <a:gd name="connsiteY0" fmla="*/ 360219 h 360219"/>
              <a:gd name="connsiteX1" fmla="*/ 101600 w 314036"/>
              <a:gd name="connsiteY1" fmla="*/ 295564 h 360219"/>
              <a:gd name="connsiteX2" fmla="*/ 110836 w 314036"/>
              <a:gd name="connsiteY2" fmla="*/ 92364 h 360219"/>
              <a:gd name="connsiteX3" fmla="*/ 0 w 314036"/>
              <a:gd name="connsiteY3" fmla="*/ 0 h 360219"/>
            </a:gdLst>
            <a:ahLst/>
            <a:cxnLst>
              <a:cxn ang="0">
                <a:pos x="connsiteX0" y="connsiteY0"/>
              </a:cxn>
              <a:cxn ang="0">
                <a:pos x="connsiteX1" y="connsiteY1"/>
              </a:cxn>
              <a:cxn ang="0">
                <a:pos x="connsiteX2" y="connsiteY2"/>
              </a:cxn>
              <a:cxn ang="0">
                <a:pos x="connsiteX3" y="connsiteY3"/>
              </a:cxn>
            </a:cxnLst>
            <a:rect l="l" t="t" r="r" b="b"/>
            <a:pathLst>
              <a:path w="314036" h="360219">
                <a:moveTo>
                  <a:pt x="314036" y="360219"/>
                </a:moveTo>
                <a:cubicBezTo>
                  <a:pt x="224751" y="350212"/>
                  <a:pt x="135467" y="340206"/>
                  <a:pt x="101600" y="295564"/>
                </a:cubicBezTo>
                <a:cubicBezTo>
                  <a:pt x="67733" y="250922"/>
                  <a:pt x="127769" y="141625"/>
                  <a:pt x="110836" y="92364"/>
                </a:cubicBezTo>
                <a:cubicBezTo>
                  <a:pt x="93903" y="43103"/>
                  <a:pt x="46951" y="21551"/>
                  <a:pt x="0" y="0"/>
                </a:cubicBezTo>
              </a:path>
            </a:pathLst>
          </a:custGeom>
          <a:noFill/>
          <a:ln w="38100">
            <a:solidFill>
              <a:srgbClr val="008000"/>
            </a:solidFill>
            <a:prstDash val="sysDash"/>
            <a:headEnd type="none"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50" name="Freeform 49">
            <a:extLst>
              <a:ext uri="{FF2B5EF4-FFF2-40B4-BE49-F238E27FC236}">
                <a16:creationId xmlns:a16="http://schemas.microsoft.com/office/drawing/2014/main" id="{76EA5715-9BE6-374D-B76E-6808E2765E78}"/>
              </a:ext>
            </a:extLst>
          </p:cNvPr>
          <p:cNvSpPr/>
          <p:nvPr/>
        </p:nvSpPr>
        <p:spPr>
          <a:xfrm>
            <a:off x="4302208" y="4938698"/>
            <a:ext cx="288636" cy="307325"/>
          </a:xfrm>
          <a:custGeom>
            <a:avLst/>
            <a:gdLst>
              <a:gd name="connsiteX0" fmla="*/ 0 w 221672"/>
              <a:gd name="connsiteY0" fmla="*/ 2756 h 224429"/>
              <a:gd name="connsiteX1" fmla="*/ 138545 w 221672"/>
              <a:gd name="connsiteY1" fmla="*/ 21229 h 224429"/>
              <a:gd name="connsiteX2" fmla="*/ 120072 w 221672"/>
              <a:gd name="connsiteY2" fmla="*/ 159774 h 224429"/>
              <a:gd name="connsiteX3" fmla="*/ 221672 w 221672"/>
              <a:gd name="connsiteY3" fmla="*/ 224429 h 224429"/>
            </a:gdLst>
            <a:ahLst/>
            <a:cxnLst>
              <a:cxn ang="0">
                <a:pos x="connsiteX0" y="connsiteY0"/>
              </a:cxn>
              <a:cxn ang="0">
                <a:pos x="connsiteX1" y="connsiteY1"/>
              </a:cxn>
              <a:cxn ang="0">
                <a:pos x="connsiteX2" y="connsiteY2"/>
              </a:cxn>
              <a:cxn ang="0">
                <a:pos x="connsiteX3" y="connsiteY3"/>
              </a:cxn>
            </a:cxnLst>
            <a:rect l="l" t="t" r="r" b="b"/>
            <a:pathLst>
              <a:path w="221672" h="224429">
                <a:moveTo>
                  <a:pt x="0" y="2756"/>
                </a:moveTo>
                <a:cubicBezTo>
                  <a:pt x="59266" y="-1093"/>
                  <a:pt x="118533" y="-4941"/>
                  <a:pt x="138545" y="21229"/>
                </a:cubicBezTo>
                <a:cubicBezTo>
                  <a:pt x="158557" y="47399"/>
                  <a:pt x="106218" y="125907"/>
                  <a:pt x="120072" y="159774"/>
                </a:cubicBezTo>
                <a:cubicBezTo>
                  <a:pt x="133926" y="193641"/>
                  <a:pt x="177799" y="209035"/>
                  <a:pt x="221672" y="224429"/>
                </a:cubicBezTo>
              </a:path>
            </a:pathLst>
          </a:custGeom>
          <a:noFill/>
          <a:ln w="38100">
            <a:solidFill>
              <a:srgbClr val="008000"/>
            </a:solidFill>
            <a:prstDash val="sysDash"/>
            <a:headEnd type="none"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51" name="Freeform 50">
            <a:extLst>
              <a:ext uri="{FF2B5EF4-FFF2-40B4-BE49-F238E27FC236}">
                <a16:creationId xmlns:a16="http://schemas.microsoft.com/office/drawing/2014/main" id="{54CBB1E3-A23A-B342-90F2-358BD92C16F0}"/>
              </a:ext>
            </a:extLst>
          </p:cNvPr>
          <p:cNvSpPr/>
          <p:nvPr/>
        </p:nvSpPr>
        <p:spPr>
          <a:xfrm rot="15957252">
            <a:off x="4082172" y="5427391"/>
            <a:ext cx="288636" cy="307325"/>
          </a:xfrm>
          <a:custGeom>
            <a:avLst/>
            <a:gdLst>
              <a:gd name="connsiteX0" fmla="*/ 0 w 221672"/>
              <a:gd name="connsiteY0" fmla="*/ 2756 h 224429"/>
              <a:gd name="connsiteX1" fmla="*/ 138545 w 221672"/>
              <a:gd name="connsiteY1" fmla="*/ 21229 h 224429"/>
              <a:gd name="connsiteX2" fmla="*/ 120072 w 221672"/>
              <a:gd name="connsiteY2" fmla="*/ 159774 h 224429"/>
              <a:gd name="connsiteX3" fmla="*/ 221672 w 221672"/>
              <a:gd name="connsiteY3" fmla="*/ 224429 h 224429"/>
            </a:gdLst>
            <a:ahLst/>
            <a:cxnLst>
              <a:cxn ang="0">
                <a:pos x="connsiteX0" y="connsiteY0"/>
              </a:cxn>
              <a:cxn ang="0">
                <a:pos x="connsiteX1" y="connsiteY1"/>
              </a:cxn>
              <a:cxn ang="0">
                <a:pos x="connsiteX2" y="connsiteY2"/>
              </a:cxn>
              <a:cxn ang="0">
                <a:pos x="connsiteX3" y="connsiteY3"/>
              </a:cxn>
            </a:cxnLst>
            <a:rect l="l" t="t" r="r" b="b"/>
            <a:pathLst>
              <a:path w="221672" h="224429">
                <a:moveTo>
                  <a:pt x="0" y="2756"/>
                </a:moveTo>
                <a:cubicBezTo>
                  <a:pt x="59266" y="-1093"/>
                  <a:pt x="118533" y="-4941"/>
                  <a:pt x="138545" y="21229"/>
                </a:cubicBezTo>
                <a:cubicBezTo>
                  <a:pt x="158557" y="47399"/>
                  <a:pt x="106218" y="125907"/>
                  <a:pt x="120072" y="159774"/>
                </a:cubicBezTo>
                <a:cubicBezTo>
                  <a:pt x="133926" y="193641"/>
                  <a:pt x="177799" y="209035"/>
                  <a:pt x="221672" y="224429"/>
                </a:cubicBezTo>
              </a:path>
            </a:pathLst>
          </a:custGeom>
          <a:noFill/>
          <a:ln w="38100">
            <a:solidFill>
              <a:srgbClr val="008000"/>
            </a:solidFill>
            <a:prstDash val="sysDash"/>
            <a:headEnd type="none"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33794" name="Rectangle 2"/>
          <p:cNvSpPr>
            <a:spLocks noGrp="1" noChangeArrowheads="1"/>
          </p:cNvSpPr>
          <p:nvPr>
            <p:ph type="title"/>
          </p:nvPr>
        </p:nvSpPr>
        <p:spPr/>
        <p:txBody>
          <a:bodyPr/>
          <a:lstStyle/>
          <a:p>
            <a:pPr fontAlgn="auto">
              <a:spcAft>
                <a:spcPts val="0"/>
              </a:spcAft>
              <a:defRPr/>
            </a:pPr>
            <a:r>
              <a:rPr lang="en-US" dirty="0">
                <a:solidFill>
                  <a:schemeClr val="bg1">
                    <a:lumMod val="95000"/>
                    <a:lumOff val="5000"/>
                  </a:schemeClr>
                </a:solidFill>
              </a:rPr>
              <a:t>Solution: Teleports!</a:t>
            </a:r>
          </a:p>
        </p:txBody>
      </p:sp>
      <p:sp>
        <p:nvSpPr>
          <p:cNvPr id="33795" name="Rectangle 3"/>
          <p:cNvSpPr>
            <a:spLocks noGrp="1" noChangeArrowheads="1"/>
          </p:cNvSpPr>
          <p:nvPr>
            <p:ph type="body" idx="1"/>
          </p:nvPr>
        </p:nvSpPr>
        <p:spPr>
          <a:xfrm>
            <a:off x="0" y="1295400"/>
            <a:ext cx="8991600" cy="5562599"/>
          </a:xfrm>
        </p:spPr>
        <p:txBody>
          <a:bodyPr>
            <a:normAutofit/>
          </a:bodyPr>
          <a:lstStyle/>
          <a:p>
            <a:r>
              <a:rPr lang="en-US" b="1" dirty="0"/>
              <a:t>The Google solution for spider traps: </a:t>
            </a:r>
            <a:r>
              <a:rPr lang="en-US" b="1" dirty="0">
                <a:solidFill>
                  <a:srgbClr val="D60093"/>
                </a:solidFill>
              </a:rPr>
              <a:t>At each time step, the random surfer has two options</a:t>
            </a:r>
          </a:p>
          <a:p>
            <a:pPr lvl="1"/>
            <a:r>
              <a:rPr lang="en-US" dirty="0"/>
              <a:t>With prob. </a:t>
            </a:r>
            <a:r>
              <a:rPr lang="en-US" b="1" i="1" dirty="0">
                <a:latin typeface="Symbol" pitchFamily="18" charset="2"/>
                <a:sym typeface="Symbol" pitchFamily="18" charset="2"/>
              </a:rPr>
              <a:t></a:t>
            </a:r>
            <a:r>
              <a:rPr lang="en-US" dirty="0"/>
              <a:t>, follow a link at random</a:t>
            </a:r>
          </a:p>
          <a:p>
            <a:pPr lvl="1"/>
            <a:r>
              <a:rPr lang="en-US" dirty="0"/>
              <a:t>With prob. </a:t>
            </a:r>
            <a:r>
              <a:rPr lang="en-US" b="1" dirty="0"/>
              <a:t>1-</a:t>
            </a:r>
            <a:r>
              <a:rPr lang="en-US" b="1" i="1" dirty="0">
                <a:latin typeface="Symbol" pitchFamily="18" charset="2"/>
                <a:sym typeface="Symbol" pitchFamily="18" charset="2"/>
              </a:rPr>
              <a:t></a:t>
            </a:r>
            <a:r>
              <a:rPr lang="en-US" dirty="0"/>
              <a:t>, jump to some random page</a:t>
            </a:r>
          </a:p>
          <a:p>
            <a:pPr lvl="1"/>
            <a:r>
              <a:rPr lang="en-US" dirty="0"/>
              <a:t>Common values for </a:t>
            </a:r>
            <a:r>
              <a:rPr lang="en-US" b="1" i="1" dirty="0">
                <a:latin typeface="Symbol" pitchFamily="18" charset="2"/>
                <a:sym typeface="Symbol" pitchFamily="18" charset="2"/>
              </a:rPr>
              <a:t></a:t>
            </a:r>
            <a:r>
              <a:rPr lang="en-US" dirty="0"/>
              <a:t>  are in the range 0.8 to 0.9</a:t>
            </a:r>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marL="457129" lvl="1" indent="0">
              <a:buNone/>
            </a:pPr>
            <a:endParaRPr lang="en-US" dirty="0"/>
          </a:p>
          <a:p>
            <a:r>
              <a:rPr lang="en-US" b="1" dirty="0"/>
              <a:t>Conclusion: </a:t>
            </a:r>
            <a:r>
              <a:rPr lang="en-US" dirty="0"/>
              <a:t>surfer will quickly teleport out of any spider trap</a:t>
            </a:r>
          </a:p>
        </p:txBody>
      </p:sp>
      <p:sp>
        <p:nvSpPr>
          <p:cNvPr id="5" name="Slide Number Placeholder 4"/>
          <p:cNvSpPr>
            <a:spLocks noGrp="1"/>
          </p:cNvSpPr>
          <p:nvPr>
            <p:ph type="sldNum" sz="quarter" idx="4294967295"/>
          </p:nvPr>
        </p:nvSpPr>
        <p:spPr>
          <a:xfrm>
            <a:off x="8204396" y="6583680"/>
            <a:ext cx="733864" cy="274320"/>
          </a:xfrm>
          <a:prstGeom prst="rect">
            <a:avLst/>
          </a:prstGeom>
        </p:spPr>
        <p:txBody>
          <a:bodyPr/>
          <a:lstStyle/>
          <a:p>
            <a:pPr>
              <a:defRPr/>
            </a:pPr>
            <a:fld id="{F5BD8557-800F-4A45-9A18-B90D31CEA0D6}" type="slidenum">
              <a:rPr lang="en-US"/>
              <a:pPr>
                <a:defRPr/>
              </a:pPr>
              <a:t>45</a:t>
            </a:fld>
            <a:endParaRPr lang="en-US"/>
          </a:p>
        </p:txBody>
      </p:sp>
      <p:grpSp>
        <p:nvGrpSpPr>
          <p:cNvPr id="15" name="Group 20"/>
          <p:cNvGrpSpPr/>
          <p:nvPr/>
        </p:nvGrpSpPr>
        <p:grpSpPr>
          <a:xfrm>
            <a:off x="3729182" y="4572000"/>
            <a:ext cx="1752600" cy="1371600"/>
            <a:chOff x="5715000" y="1828800"/>
            <a:chExt cx="1752600" cy="1371600"/>
          </a:xfrm>
        </p:grpSpPr>
        <p:cxnSp>
          <p:nvCxnSpPr>
            <p:cNvPr id="16" name="Straight Arrow Connector 15"/>
            <p:cNvCxnSpPr/>
            <p:nvPr/>
          </p:nvCxnSpPr>
          <p:spPr>
            <a:xfrm flipV="1">
              <a:off x="5804720" y="2254605"/>
              <a:ext cx="304800" cy="51491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17" name="Straight Arrow Connector 16"/>
            <p:cNvCxnSpPr/>
            <p:nvPr/>
          </p:nvCxnSpPr>
          <p:spPr>
            <a:xfrm flipH="1">
              <a:off x="6057900" y="2194492"/>
              <a:ext cx="304800" cy="51491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18" name="Straight Arrow Connector 17"/>
            <p:cNvCxnSpPr/>
            <p:nvPr/>
          </p:nvCxnSpPr>
          <p:spPr>
            <a:xfrm>
              <a:off x="6037509" y="2894828"/>
              <a:ext cx="972110" cy="7620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19" name="Curved Connector 18"/>
            <p:cNvCxnSpPr>
              <a:stCxn id="20" idx="6"/>
              <a:endCxn id="20" idx="0"/>
            </p:cNvCxnSpPr>
            <p:nvPr/>
          </p:nvCxnSpPr>
          <p:spPr>
            <a:xfrm flipH="1" flipV="1">
              <a:off x="6248400" y="1828800"/>
              <a:ext cx="228600" cy="228600"/>
            </a:xfrm>
            <a:prstGeom prst="curvedConnector4">
              <a:avLst>
                <a:gd name="adj1" fmla="val -100000"/>
                <a:gd name="adj2" fmla="val 200000"/>
              </a:avLst>
            </a:prstGeom>
            <a:ln w="28575">
              <a:tailEnd type="arrow"/>
            </a:ln>
          </p:spPr>
          <p:style>
            <a:lnRef idx="1">
              <a:schemeClr val="dk1"/>
            </a:lnRef>
            <a:fillRef idx="0">
              <a:schemeClr val="dk1"/>
            </a:fillRef>
            <a:effectRef idx="0">
              <a:schemeClr val="dk1"/>
            </a:effectRef>
            <a:fontRef idx="minor">
              <a:schemeClr val="tx1"/>
            </a:fontRef>
          </p:style>
        </p:cxnSp>
        <p:sp>
          <p:nvSpPr>
            <p:cNvPr id="20" name="Oval 19"/>
            <p:cNvSpPr/>
            <p:nvPr/>
          </p:nvSpPr>
          <p:spPr>
            <a:xfrm>
              <a:off x="6019800" y="1828800"/>
              <a:ext cx="457200" cy="457200"/>
            </a:xfrm>
            <a:prstGeom prst="ellipse">
              <a:avLst/>
            </a:prstGeom>
            <a:solidFill>
              <a:srgbClr val="FF000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sz="2400" b="1" dirty="0">
                  <a:solidFill>
                    <a:schemeClr val="bg1"/>
                  </a:solidFill>
                  <a:latin typeface="Arial" pitchFamily="34" charset="0"/>
                  <a:cs typeface="Arial" pitchFamily="34" charset="0"/>
                </a:rPr>
                <a:t>y</a:t>
              </a:r>
            </a:p>
          </p:txBody>
        </p:sp>
        <p:sp>
          <p:nvSpPr>
            <p:cNvPr id="21" name="Oval 20"/>
            <p:cNvSpPr/>
            <p:nvPr/>
          </p:nvSpPr>
          <p:spPr>
            <a:xfrm>
              <a:off x="5715000" y="2667000"/>
              <a:ext cx="457200" cy="457200"/>
            </a:xfrm>
            <a:prstGeom prst="ellipse">
              <a:avLst/>
            </a:prstGeom>
            <a:solidFill>
              <a:srgbClr val="FF000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sz="2400" b="1" dirty="0">
                  <a:solidFill>
                    <a:schemeClr val="bg1"/>
                  </a:solidFill>
                  <a:latin typeface="Arial" pitchFamily="34" charset="0"/>
                  <a:cs typeface="Arial" pitchFamily="34" charset="0"/>
                </a:rPr>
                <a:t>a</a:t>
              </a:r>
            </a:p>
          </p:txBody>
        </p:sp>
        <p:sp>
          <p:nvSpPr>
            <p:cNvPr id="22" name="Oval 21"/>
            <p:cNvSpPr/>
            <p:nvPr/>
          </p:nvSpPr>
          <p:spPr>
            <a:xfrm>
              <a:off x="7010400" y="2743200"/>
              <a:ext cx="457200" cy="457200"/>
            </a:xfrm>
            <a:prstGeom prst="ellipse">
              <a:avLst/>
            </a:prstGeom>
            <a:solidFill>
              <a:srgbClr val="FF000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sz="2400" b="1" dirty="0">
                  <a:solidFill>
                    <a:schemeClr val="bg1"/>
                  </a:solidFill>
                  <a:latin typeface="Arial" pitchFamily="34" charset="0"/>
                  <a:cs typeface="Arial" pitchFamily="34" charset="0"/>
                </a:rPr>
                <a:t>m</a:t>
              </a:r>
            </a:p>
          </p:txBody>
        </p:sp>
      </p:grpSp>
      <p:cxnSp>
        <p:nvCxnSpPr>
          <p:cNvPr id="23" name="Curved Connector 22"/>
          <p:cNvCxnSpPr/>
          <p:nvPr/>
        </p:nvCxnSpPr>
        <p:spPr>
          <a:xfrm flipH="1" flipV="1">
            <a:off x="5253182" y="5486400"/>
            <a:ext cx="228600" cy="228600"/>
          </a:xfrm>
          <a:prstGeom prst="curvedConnector4">
            <a:avLst>
              <a:gd name="adj1" fmla="val -100000"/>
              <a:gd name="adj2" fmla="val 200000"/>
            </a:avLst>
          </a:prstGeom>
          <a:ln w="28575">
            <a:tailEnd type="arrow"/>
          </a:ln>
        </p:spPr>
        <p:style>
          <a:lnRef idx="1">
            <a:schemeClr val="dk1"/>
          </a:lnRef>
          <a:fillRef idx="0">
            <a:schemeClr val="dk1"/>
          </a:fillRef>
          <a:effectRef idx="0">
            <a:schemeClr val="dk1"/>
          </a:effectRef>
          <a:fontRef idx="minor">
            <a:schemeClr val="tx1"/>
          </a:fontRef>
        </p:style>
      </p:cxnSp>
      <p:pic>
        <p:nvPicPr>
          <p:cNvPr id="47" name="Picture 46">
            <a:extLst>
              <a:ext uri="{FF2B5EF4-FFF2-40B4-BE49-F238E27FC236}">
                <a16:creationId xmlns:a16="http://schemas.microsoft.com/office/drawing/2014/main" id="{03D34577-3BAB-4641-BD69-5FEC979B563E}"/>
              </a:ext>
            </a:extLst>
          </p:cNvPr>
          <p:cNvPicPr>
            <a:picLocks noChangeAspect="1"/>
          </p:cNvPicPr>
          <p:nvPr/>
        </p:nvPicPr>
        <p:blipFill>
          <a:blip r:embed="rId3"/>
          <a:stretch>
            <a:fillRect/>
          </a:stretch>
        </p:blipFill>
        <p:spPr>
          <a:xfrm>
            <a:off x="3818902" y="3611343"/>
            <a:ext cx="762000" cy="762000"/>
          </a:xfrm>
          <a:prstGeom prst="rect">
            <a:avLst/>
          </a:prstGeom>
        </p:spPr>
      </p:pic>
      <p:sp>
        <p:nvSpPr>
          <p:cNvPr id="48" name="TextBox 47">
            <a:extLst>
              <a:ext uri="{FF2B5EF4-FFF2-40B4-BE49-F238E27FC236}">
                <a16:creationId xmlns:a16="http://schemas.microsoft.com/office/drawing/2014/main" id="{A5490ECA-5B50-FA4F-A364-6213CCDA4AB8}"/>
              </a:ext>
            </a:extLst>
          </p:cNvPr>
          <p:cNvSpPr txBox="1"/>
          <p:nvPr/>
        </p:nvSpPr>
        <p:spPr>
          <a:xfrm>
            <a:off x="2374693" y="4338935"/>
            <a:ext cx="875561" cy="461665"/>
          </a:xfrm>
          <a:prstGeom prst="rect">
            <a:avLst/>
          </a:prstGeom>
          <a:noFill/>
        </p:spPr>
        <p:txBody>
          <a:bodyPr wrap="none" rtlCol="0">
            <a:spAutoFit/>
          </a:bodyPr>
          <a:lstStyle/>
          <a:p>
            <a:r>
              <a:rPr lang="en-US" sz="2400" b="0" i="1" dirty="0">
                <a:solidFill>
                  <a:schemeClr val="accent2">
                    <a:lumMod val="50000"/>
                  </a:schemeClr>
                </a:solidFill>
              </a:rPr>
              <a:t>t = 3:</a:t>
            </a:r>
          </a:p>
        </p:txBody>
      </p:sp>
      <p:sp>
        <p:nvSpPr>
          <p:cNvPr id="24" name="TextBox 23">
            <a:extLst>
              <a:ext uri="{FF2B5EF4-FFF2-40B4-BE49-F238E27FC236}">
                <a16:creationId xmlns:a16="http://schemas.microsoft.com/office/drawing/2014/main" id="{3C0C3BC8-969B-814C-93BF-AE3C66AA2B45}"/>
              </a:ext>
            </a:extLst>
          </p:cNvPr>
          <p:cNvSpPr txBox="1"/>
          <p:nvPr/>
        </p:nvSpPr>
        <p:spPr>
          <a:xfrm>
            <a:off x="4724400" y="3711044"/>
            <a:ext cx="1760418" cy="461665"/>
          </a:xfrm>
          <a:prstGeom prst="rect">
            <a:avLst/>
          </a:prstGeom>
          <a:noFill/>
        </p:spPr>
        <p:txBody>
          <a:bodyPr wrap="none" rtlCol="0">
            <a:spAutoFit/>
          </a:bodyPr>
          <a:lstStyle/>
          <a:p>
            <a:r>
              <a:rPr lang="en-US" sz="2400" b="0" i="1" dirty="0">
                <a:solidFill>
                  <a:schemeClr val="accent2">
                    <a:lumMod val="50000"/>
                  </a:schemeClr>
                </a:solidFill>
              </a:rPr>
              <a:t>(teleported)</a:t>
            </a:r>
          </a:p>
        </p:txBody>
      </p:sp>
    </p:spTree>
    <p:extLst>
      <p:ext uri="{BB962C8B-B14F-4D97-AF65-F5344CB8AC3E}">
        <p14:creationId xmlns:p14="http://schemas.microsoft.com/office/powerpoint/2010/main" val="2955833587"/>
      </p:ext>
    </p:extLst>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 Dead Ends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b="1" dirty="0">
                    <a:solidFill>
                      <a:srgbClr val="008000"/>
                    </a:solidFill>
                  </a:rPr>
                  <a:t>Power Iteration:</a:t>
                </a:r>
              </a:p>
              <a:p>
                <a:pPr lvl="1"/>
                <a:r>
                  <a:rPr lang="en-US" dirty="0"/>
                  <a:t>Set </a:t>
                </a:r>
                <a14:m>
                  <m:oMath xmlns:m="http://schemas.openxmlformats.org/officeDocument/2006/math">
                    <m:sSub>
                      <m:sSubPr>
                        <m:ctrlPr>
                          <a:rPr lang="en-US" i="1">
                            <a:latin typeface="Cambria Math" panose="02040503050406030204" pitchFamily="18" charset="0"/>
                            <a:cs typeface="Times New Roman" pitchFamily="18" charset="0"/>
                          </a:rPr>
                        </m:ctrlPr>
                      </m:sSubPr>
                      <m:e>
                        <m:r>
                          <a:rPr lang="en-US" i="1">
                            <a:latin typeface="Cambria Math"/>
                            <a:cs typeface="Times New Roman" pitchFamily="18" charset="0"/>
                          </a:rPr>
                          <m:t>𝑟</m:t>
                        </m:r>
                      </m:e>
                      <m:sub>
                        <m:r>
                          <a:rPr lang="en-US" i="1">
                            <a:latin typeface="Cambria Math"/>
                            <a:cs typeface="Times New Roman" pitchFamily="18" charset="0"/>
                          </a:rPr>
                          <m:t>𝑗</m:t>
                        </m:r>
                      </m:sub>
                    </m:sSub>
                    <m:r>
                      <a:rPr lang="en-US" i="1">
                        <a:latin typeface="Cambria Math"/>
                        <a:cs typeface="Times New Roman" pitchFamily="18" charset="0"/>
                      </a:rPr>
                      <m:t>=1</m:t>
                    </m:r>
                  </m:oMath>
                </a14:m>
                <a:r>
                  <a:rPr lang="en-US" i="1" dirty="0">
                    <a:latin typeface="Times New Roman" pitchFamily="18" charset="0"/>
                    <a:cs typeface="Times New Roman" pitchFamily="18" charset="0"/>
                  </a:rPr>
                  <a:t>/N</a:t>
                </a:r>
              </a:p>
              <a:p>
                <a:pPr lvl="1"/>
                <a14:m>
                  <m:oMath xmlns:m="http://schemas.openxmlformats.org/officeDocument/2006/math">
                    <m:sSub>
                      <m:sSubPr>
                        <m:ctrlPr>
                          <a:rPr lang="en-US" i="1">
                            <a:latin typeface="Cambria Math" panose="02040503050406030204" pitchFamily="18" charset="0"/>
                            <a:cs typeface="Times New Roman" pitchFamily="18" charset="0"/>
                          </a:rPr>
                        </m:ctrlPr>
                      </m:sSubPr>
                      <m:e>
                        <m:r>
                          <a:rPr lang="en-US" i="1">
                            <a:latin typeface="Cambria Math"/>
                            <a:cs typeface="Times New Roman" pitchFamily="18" charset="0"/>
                          </a:rPr>
                          <m:t>𝑟</m:t>
                        </m:r>
                      </m:e>
                      <m:sub>
                        <m:r>
                          <a:rPr lang="en-US" i="1">
                            <a:latin typeface="Cambria Math"/>
                            <a:cs typeface="Times New Roman" pitchFamily="18" charset="0"/>
                          </a:rPr>
                          <m:t>𝑗</m:t>
                        </m:r>
                      </m:sub>
                    </m:sSub>
                    <m:r>
                      <a:rPr lang="en-US" i="1">
                        <a:latin typeface="Cambria Math"/>
                        <a:cs typeface="Times New Roman" pitchFamily="18" charset="0"/>
                      </a:rPr>
                      <m:t>=</m:t>
                    </m:r>
                    <m:nary>
                      <m:naryPr>
                        <m:chr m:val="∑"/>
                        <m:supHide m:val="on"/>
                        <m:ctrlPr>
                          <a:rPr lang="en-US" i="1">
                            <a:latin typeface="Cambria Math" panose="02040503050406030204" pitchFamily="18" charset="0"/>
                            <a:cs typeface="Times New Roman" pitchFamily="18" charset="0"/>
                          </a:rPr>
                        </m:ctrlPr>
                      </m:naryPr>
                      <m:sub>
                        <m:r>
                          <m:rPr>
                            <m:brk m:alnAt="7"/>
                          </m:rPr>
                          <a:rPr lang="en-US" i="1">
                            <a:latin typeface="Cambria Math"/>
                            <a:cs typeface="Times New Roman" pitchFamily="18" charset="0"/>
                          </a:rPr>
                          <m:t>𝑖</m:t>
                        </m:r>
                        <m:r>
                          <a:rPr lang="en-US" i="1">
                            <a:latin typeface="Cambria Math"/>
                            <a:cs typeface="Times New Roman" pitchFamily="18" charset="0"/>
                          </a:rPr>
                          <m:t>→</m:t>
                        </m:r>
                        <m:r>
                          <a:rPr lang="en-US" i="1">
                            <a:latin typeface="Cambria Math"/>
                            <a:cs typeface="Times New Roman" pitchFamily="18" charset="0"/>
                          </a:rPr>
                          <m:t>𝑗</m:t>
                        </m:r>
                      </m:sub>
                      <m:sup/>
                      <m:e>
                        <m:f>
                          <m:fPr>
                            <m:ctrlPr>
                              <a:rPr lang="en-US" i="1">
                                <a:latin typeface="Cambria Math" panose="02040503050406030204" pitchFamily="18" charset="0"/>
                                <a:cs typeface="Times New Roman" pitchFamily="18" charset="0"/>
                              </a:rPr>
                            </m:ctrlPr>
                          </m:fPr>
                          <m:num>
                            <m:sSub>
                              <m:sSubPr>
                                <m:ctrlPr>
                                  <a:rPr lang="en-US" i="1">
                                    <a:latin typeface="Cambria Math" panose="02040503050406030204" pitchFamily="18" charset="0"/>
                                    <a:cs typeface="Times New Roman" pitchFamily="18" charset="0"/>
                                  </a:rPr>
                                </m:ctrlPr>
                              </m:sSubPr>
                              <m:e>
                                <m:r>
                                  <a:rPr lang="en-US" i="1">
                                    <a:latin typeface="Cambria Math"/>
                                    <a:cs typeface="Times New Roman" pitchFamily="18" charset="0"/>
                                  </a:rPr>
                                  <m:t>𝑟</m:t>
                                </m:r>
                              </m:e>
                              <m:sub>
                                <m:r>
                                  <a:rPr lang="en-US" i="1">
                                    <a:latin typeface="Cambria Math"/>
                                    <a:cs typeface="Times New Roman" pitchFamily="18" charset="0"/>
                                  </a:rPr>
                                  <m:t>𝑖</m:t>
                                </m:r>
                              </m:sub>
                            </m:sSub>
                          </m:num>
                          <m:den>
                            <m:sSub>
                              <m:sSubPr>
                                <m:ctrlPr>
                                  <a:rPr lang="en-US" i="1">
                                    <a:latin typeface="Cambria Math" panose="02040503050406030204" pitchFamily="18" charset="0"/>
                                    <a:cs typeface="Times New Roman" pitchFamily="18" charset="0"/>
                                  </a:rPr>
                                </m:ctrlPr>
                              </m:sSubPr>
                              <m:e>
                                <m:r>
                                  <a:rPr lang="en-US" i="1">
                                    <a:latin typeface="Cambria Math"/>
                                    <a:cs typeface="Times New Roman" pitchFamily="18" charset="0"/>
                                  </a:rPr>
                                  <m:t>𝑑</m:t>
                                </m:r>
                              </m:e>
                              <m:sub>
                                <m:r>
                                  <a:rPr lang="en-US" i="1">
                                    <a:latin typeface="Cambria Math"/>
                                    <a:cs typeface="Times New Roman" pitchFamily="18" charset="0"/>
                                  </a:rPr>
                                  <m:t>𝑖</m:t>
                                </m:r>
                              </m:sub>
                            </m:sSub>
                          </m:den>
                        </m:f>
                      </m:e>
                    </m:nary>
                  </m:oMath>
                </a14:m>
                <a:endParaRPr lang="en-US" i="1" dirty="0">
                  <a:latin typeface="Times New Roman" pitchFamily="18" charset="0"/>
                  <a:cs typeface="Times New Roman" pitchFamily="18" charset="0"/>
                </a:endParaRPr>
              </a:p>
              <a:p>
                <a:pPr lvl="2"/>
                <a:r>
                  <a:rPr lang="en-US" dirty="0"/>
                  <a:t>And iterate</a:t>
                </a:r>
              </a:p>
              <a:p>
                <a:endParaRPr lang="en-US" dirty="0"/>
              </a:p>
              <a:p>
                <a:r>
                  <a:rPr lang="en-US" b="1" dirty="0">
                    <a:solidFill>
                      <a:srgbClr val="D60093"/>
                    </a:solidFill>
                  </a:rPr>
                  <a:t>Example:</a:t>
                </a:r>
              </a:p>
              <a:p>
                <a:pPr>
                  <a:buNone/>
                </a:pPr>
                <a:r>
                  <a:rPr lang="en-US" dirty="0"/>
                  <a:t>	</a:t>
                </a:r>
                <a:r>
                  <a:rPr lang="en-US" sz="2400" dirty="0" err="1">
                    <a:latin typeface="Times New Roman" pitchFamily="18" charset="0"/>
                    <a:cs typeface="Times New Roman" pitchFamily="18" charset="0"/>
                  </a:rPr>
                  <a:t>r</a:t>
                </a:r>
                <a:r>
                  <a:rPr lang="en-US" sz="2400" baseline="-25000" dirty="0" err="1">
                    <a:latin typeface="Times New Roman" pitchFamily="18" charset="0"/>
                    <a:cs typeface="Times New Roman" pitchFamily="18" charset="0"/>
                  </a:rPr>
                  <a:t>y</a:t>
                </a:r>
                <a:r>
                  <a:rPr lang="en-US" sz="2400" dirty="0">
                    <a:latin typeface="Times New Roman" pitchFamily="18" charset="0"/>
                    <a:cs typeface="Times New Roman" pitchFamily="18" charset="0"/>
                  </a:rPr>
                  <a:t>		1/3	2/6	3/12	5/24		0</a:t>
                </a:r>
              </a:p>
              <a:p>
                <a:pPr>
                  <a:buNone/>
                </a:pP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r</a:t>
                </a:r>
                <a:r>
                  <a:rPr lang="en-US" sz="2400" baseline="-25000" dirty="0" err="1">
                    <a:latin typeface="Times New Roman" pitchFamily="18" charset="0"/>
                    <a:cs typeface="Times New Roman" pitchFamily="18" charset="0"/>
                  </a:rPr>
                  <a:t>a</a:t>
                </a:r>
                <a:r>
                  <a:rPr lang="en-US" sz="2400" dirty="0">
                    <a:latin typeface="Times New Roman" pitchFamily="18" charset="0"/>
                    <a:cs typeface="Times New Roman" pitchFamily="18" charset="0"/>
                  </a:rPr>
                  <a:t>	=	1/3	1/6	2/12	3/24	…	0</a:t>
                </a:r>
              </a:p>
              <a:p>
                <a:pPr>
                  <a:buNone/>
                </a:pP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r</a:t>
                </a:r>
                <a:r>
                  <a:rPr lang="en-US" sz="2400" baseline="-25000" dirty="0" err="1">
                    <a:latin typeface="Times New Roman" pitchFamily="18" charset="0"/>
                    <a:cs typeface="Times New Roman" pitchFamily="18" charset="0"/>
                  </a:rPr>
                  <a:t>m</a:t>
                </a:r>
                <a:r>
                  <a:rPr lang="en-US" sz="2400" dirty="0">
                    <a:latin typeface="Times New Roman" pitchFamily="18" charset="0"/>
                    <a:cs typeface="Times New Roman" pitchFamily="18" charset="0"/>
                  </a:rPr>
                  <a:t>		1/3	1/6	1/12	2/24		</a:t>
                </a:r>
                <a:r>
                  <a:rPr lang="en-US" altLang="zh-CN" dirty="0">
                    <a:latin typeface="Times New Roman" pitchFamily="18" charset="0"/>
                    <a:cs typeface="Times New Roman" pitchFamily="18" charset="0"/>
                  </a:rPr>
                  <a:t>0</a:t>
                </a:r>
                <a:endParaRPr lang="en-US" sz="2400" dirty="0">
                  <a:latin typeface="Times New Roman" pitchFamily="18" charset="0"/>
                  <a:cs typeface="Times New Roman"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450" t="-995"/>
                </a:stretch>
              </a:blipFill>
            </p:spPr>
            <p:txBody>
              <a:bodyPr/>
              <a:lstStyle/>
              <a:p>
                <a:r>
                  <a:rPr lang="en-US">
                    <a:noFill/>
                  </a:rPr>
                  <a:t> </a:t>
                </a:r>
              </a:p>
            </p:txBody>
          </p:sp>
        </mc:Fallback>
      </mc:AlternateContent>
      <p:sp>
        <p:nvSpPr>
          <p:cNvPr id="17" name="Slide Number Placeholder 16"/>
          <p:cNvSpPr>
            <a:spLocks noGrp="1"/>
          </p:cNvSpPr>
          <p:nvPr>
            <p:ph type="sldNum" sz="quarter" idx="4294967295"/>
          </p:nvPr>
        </p:nvSpPr>
        <p:spPr>
          <a:xfrm>
            <a:off x="8204396" y="6583680"/>
            <a:ext cx="733864" cy="274320"/>
          </a:xfrm>
          <a:prstGeom prst="rect">
            <a:avLst/>
          </a:prstGeom>
        </p:spPr>
        <p:txBody>
          <a:bodyPr/>
          <a:lstStyle/>
          <a:p>
            <a:fld id="{19B12225-5612-419B-A8D5-4B8EEE4C217E}" type="slidenum">
              <a:rPr lang="en-US" smtClean="0"/>
              <a:pPr/>
              <a:t>46</a:t>
            </a:fld>
            <a:endParaRPr lang="en-US"/>
          </a:p>
        </p:txBody>
      </p:sp>
      <p:sp>
        <p:nvSpPr>
          <p:cNvPr id="28" name="Double Bracket 27"/>
          <p:cNvSpPr/>
          <p:nvPr/>
        </p:nvSpPr>
        <p:spPr>
          <a:xfrm>
            <a:off x="707200" y="4267200"/>
            <a:ext cx="457200" cy="1143000"/>
          </a:xfrm>
          <a:prstGeom prst="bracketPair">
            <a:avLst>
              <a:gd name="adj" fmla="val 16667"/>
            </a:avLst>
          </a:prstGeom>
          <a:ln w="28575"/>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9" name="TextBox 28"/>
          <p:cNvSpPr txBox="1"/>
          <p:nvPr/>
        </p:nvSpPr>
        <p:spPr>
          <a:xfrm>
            <a:off x="2286000" y="5867400"/>
            <a:ext cx="2082621" cy="369332"/>
          </a:xfrm>
          <a:prstGeom prst="rect">
            <a:avLst/>
          </a:prstGeom>
          <a:noFill/>
        </p:spPr>
        <p:txBody>
          <a:bodyPr wrap="none" rtlCol="0">
            <a:spAutoFit/>
          </a:bodyPr>
          <a:lstStyle/>
          <a:p>
            <a:r>
              <a:rPr lang="en-US" dirty="0">
                <a:solidFill>
                  <a:srgbClr val="008000"/>
                </a:solidFill>
                <a:latin typeface="Arial" pitchFamily="34" charset="0"/>
                <a:cs typeface="Arial" pitchFamily="34" charset="0"/>
              </a:rPr>
              <a:t>Iteration 0, 1, 2, …</a:t>
            </a:r>
          </a:p>
        </p:txBody>
      </p:sp>
      <p:grpSp>
        <p:nvGrpSpPr>
          <p:cNvPr id="30" name="Group 20"/>
          <p:cNvGrpSpPr/>
          <p:nvPr/>
        </p:nvGrpSpPr>
        <p:grpSpPr>
          <a:xfrm>
            <a:off x="4884680" y="1434834"/>
            <a:ext cx="1752600" cy="1371600"/>
            <a:chOff x="5715000" y="1828800"/>
            <a:chExt cx="1752600" cy="1371600"/>
          </a:xfrm>
        </p:grpSpPr>
        <p:cxnSp>
          <p:nvCxnSpPr>
            <p:cNvPr id="31" name="Straight Arrow Connector 30"/>
            <p:cNvCxnSpPr/>
            <p:nvPr/>
          </p:nvCxnSpPr>
          <p:spPr>
            <a:xfrm flipV="1">
              <a:off x="5804720" y="2254605"/>
              <a:ext cx="304800" cy="51491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32" name="Straight Arrow Connector 31"/>
            <p:cNvCxnSpPr/>
            <p:nvPr/>
          </p:nvCxnSpPr>
          <p:spPr>
            <a:xfrm flipH="1">
              <a:off x="6057900" y="2194492"/>
              <a:ext cx="304800" cy="51491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33" name="Straight Arrow Connector 32"/>
            <p:cNvCxnSpPr/>
            <p:nvPr/>
          </p:nvCxnSpPr>
          <p:spPr>
            <a:xfrm>
              <a:off x="6037509" y="2894828"/>
              <a:ext cx="972110" cy="7620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35" name="Curved Connector 34"/>
            <p:cNvCxnSpPr>
              <a:stCxn id="36" idx="6"/>
              <a:endCxn id="36" idx="0"/>
            </p:cNvCxnSpPr>
            <p:nvPr/>
          </p:nvCxnSpPr>
          <p:spPr>
            <a:xfrm flipH="1" flipV="1">
              <a:off x="6248400" y="1828800"/>
              <a:ext cx="228600" cy="228600"/>
            </a:xfrm>
            <a:prstGeom prst="curvedConnector4">
              <a:avLst>
                <a:gd name="adj1" fmla="val -100000"/>
                <a:gd name="adj2" fmla="val 200000"/>
              </a:avLst>
            </a:prstGeom>
            <a:ln w="28575">
              <a:tailEnd type="arrow"/>
            </a:ln>
          </p:spPr>
          <p:style>
            <a:lnRef idx="1">
              <a:schemeClr val="dk1"/>
            </a:lnRef>
            <a:fillRef idx="0">
              <a:schemeClr val="dk1"/>
            </a:fillRef>
            <a:effectRef idx="0">
              <a:schemeClr val="dk1"/>
            </a:effectRef>
            <a:fontRef idx="minor">
              <a:schemeClr val="tx1"/>
            </a:fontRef>
          </p:style>
        </p:cxnSp>
        <p:sp>
          <p:nvSpPr>
            <p:cNvPr id="36" name="Oval 35"/>
            <p:cNvSpPr/>
            <p:nvPr/>
          </p:nvSpPr>
          <p:spPr>
            <a:xfrm>
              <a:off x="6019800" y="1828800"/>
              <a:ext cx="457200" cy="457200"/>
            </a:xfrm>
            <a:prstGeom prst="ellipse">
              <a:avLst/>
            </a:prstGeom>
            <a:solidFill>
              <a:srgbClr val="FF000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sz="2400" b="1" dirty="0">
                  <a:solidFill>
                    <a:schemeClr val="bg1"/>
                  </a:solidFill>
                  <a:latin typeface="Arial" pitchFamily="34" charset="0"/>
                  <a:cs typeface="Arial" pitchFamily="34" charset="0"/>
                </a:rPr>
                <a:t>y</a:t>
              </a:r>
            </a:p>
          </p:txBody>
        </p:sp>
        <p:sp>
          <p:nvSpPr>
            <p:cNvPr id="37" name="Oval 36"/>
            <p:cNvSpPr/>
            <p:nvPr/>
          </p:nvSpPr>
          <p:spPr>
            <a:xfrm>
              <a:off x="5715000" y="2667000"/>
              <a:ext cx="457200" cy="457200"/>
            </a:xfrm>
            <a:prstGeom prst="ellipse">
              <a:avLst/>
            </a:prstGeom>
            <a:solidFill>
              <a:srgbClr val="FF000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sz="2400" b="1" dirty="0">
                  <a:solidFill>
                    <a:schemeClr val="bg1"/>
                  </a:solidFill>
                  <a:latin typeface="Arial" pitchFamily="34" charset="0"/>
                  <a:cs typeface="Arial" pitchFamily="34" charset="0"/>
                </a:rPr>
                <a:t>a</a:t>
              </a:r>
            </a:p>
          </p:txBody>
        </p:sp>
        <p:sp>
          <p:nvSpPr>
            <p:cNvPr id="38" name="Oval 37"/>
            <p:cNvSpPr/>
            <p:nvPr/>
          </p:nvSpPr>
          <p:spPr>
            <a:xfrm>
              <a:off x="7010400" y="2743200"/>
              <a:ext cx="457200" cy="457200"/>
            </a:xfrm>
            <a:prstGeom prst="ellipse">
              <a:avLst/>
            </a:prstGeom>
            <a:solidFill>
              <a:srgbClr val="FF000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sz="2400" b="1" dirty="0">
                  <a:solidFill>
                    <a:schemeClr val="bg1"/>
                  </a:solidFill>
                  <a:latin typeface="Arial" pitchFamily="34" charset="0"/>
                  <a:cs typeface="Arial" pitchFamily="34" charset="0"/>
                </a:rPr>
                <a:t>m</a:t>
              </a:r>
            </a:p>
          </p:txBody>
        </p:sp>
      </p:grpSp>
      <p:graphicFrame>
        <p:nvGraphicFramePr>
          <p:cNvPr id="39" name="Table 38"/>
          <p:cNvGraphicFramePr>
            <a:graphicFrameLocks noGrp="1"/>
          </p:cNvGraphicFramePr>
          <p:nvPr/>
        </p:nvGraphicFramePr>
        <p:xfrm>
          <a:off x="6632961" y="1304305"/>
          <a:ext cx="2438400" cy="1478280"/>
        </p:xfrm>
        <a:graphic>
          <a:graphicData uri="http://schemas.openxmlformats.org/drawingml/2006/table">
            <a:tbl>
              <a:tblPr firstRow="1" bandRow="1">
                <a:tableStyleId>{2D5ABB26-0587-4C30-8999-92F81FD0307C}</a:tableStyleId>
              </a:tblPr>
              <a:tblGrid>
                <a:gridCol w="609600">
                  <a:extLst>
                    <a:ext uri="{9D8B030D-6E8A-4147-A177-3AD203B41FA5}">
                      <a16:colId xmlns:a16="http://schemas.microsoft.com/office/drawing/2014/main" val="20000"/>
                    </a:ext>
                  </a:extLst>
                </a:gridCol>
                <a:gridCol w="609600">
                  <a:extLst>
                    <a:ext uri="{9D8B030D-6E8A-4147-A177-3AD203B41FA5}">
                      <a16:colId xmlns:a16="http://schemas.microsoft.com/office/drawing/2014/main" val="20001"/>
                    </a:ext>
                  </a:extLst>
                </a:gridCol>
                <a:gridCol w="609600">
                  <a:extLst>
                    <a:ext uri="{9D8B030D-6E8A-4147-A177-3AD203B41FA5}">
                      <a16:colId xmlns:a16="http://schemas.microsoft.com/office/drawing/2014/main" val="20002"/>
                    </a:ext>
                  </a:extLst>
                </a:gridCol>
                <a:gridCol w="609600">
                  <a:extLst>
                    <a:ext uri="{9D8B030D-6E8A-4147-A177-3AD203B41FA5}">
                      <a16:colId xmlns:a16="http://schemas.microsoft.com/office/drawing/2014/main" val="20003"/>
                    </a:ext>
                  </a:extLst>
                </a:gridCol>
              </a:tblGrid>
              <a:tr h="152400">
                <a:tc>
                  <a:txBody>
                    <a:bodyPr/>
                    <a:lstStyle/>
                    <a:p>
                      <a:pPr algn="r"/>
                      <a:endParaRPr lang="en-US" dirty="0">
                        <a:solidFill>
                          <a:schemeClr val="bg1">
                            <a:lumMod val="95000"/>
                            <a:lumOff val="5000"/>
                          </a:schemeClr>
                        </a:solidFill>
                        <a:latin typeface="Times New Roman" pitchFamily="18" charset="0"/>
                        <a:cs typeface="Times New Roman" pitchFamily="18" charset="0"/>
                      </a:endParaRPr>
                    </a:p>
                  </a:txBody>
                  <a:tcPr/>
                </a:tc>
                <a:tc>
                  <a:txBody>
                    <a:bodyPr/>
                    <a:lstStyle/>
                    <a:p>
                      <a:pPr algn="ctr"/>
                      <a:r>
                        <a:rPr lang="en-US" dirty="0">
                          <a:solidFill>
                            <a:schemeClr val="bg1">
                              <a:lumMod val="95000"/>
                              <a:lumOff val="5000"/>
                            </a:schemeClr>
                          </a:solidFill>
                          <a:latin typeface="Times New Roman" pitchFamily="18" charset="0"/>
                          <a:cs typeface="Times New Roman" pitchFamily="18" charset="0"/>
                        </a:rPr>
                        <a:t>y</a:t>
                      </a:r>
                    </a:p>
                  </a:txBody>
                  <a:tcPr>
                    <a:lnB w="12700" cap="flat" cmpd="sng" algn="ctr">
                      <a:solidFill>
                        <a:schemeClr val="tx1"/>
                      </a:solidFill>
                      <a:prstDash val="solid"/>
                      <a:round/>
                      <a:headEnd type="none" w="med" len="med"/>
                      <a:tailEnd type="none" w="med" len="med"/>
                    </a:lnB>
                  </a:tcPr>
                </a:tc>
                <a:tc>
                  <a:txBody>
                    <a:bodyPr/>
                    <a:lstStyle/>
                    <a:p>
                      <a:pPr algn="ctr"/>
                      <a:r>
                        <a:rPr lang="en-US" dirty="0">
                          <a:solidFill>
                            <a:schemeClr val="bg1">
                              <a:lumMod val="95000"/>
                              <a:lumOff val="5000"/>
                            </a:schemeClr>
                          </a:solidFill>
                          <a:latin typeface="Times New Roman" pitchFamily="18" charset="0"/>
                          <a:cs typeface="Times New Roman" pitchFamily="18" charset="0"/>
                        </a:rPr>
                        <a:t>a</a:t>
                      </a:r>
                    </a:p>
                  </a:txBody>
                  <a:tcPr>
                    <a:lnB w="12700" cap="flat" cmpd="sng" algn="ctr">
                      <a:solidFill>
                        <a:schemeClr val="tx1"/>
                      </a:solidFill>
                      <a:prstDash val="solid"/>
                      <a:round/>
                      <a:headEnd type="none" w="med" len="med"/>
                      <a:tailEnd type="none" w="med" len="med"/>
                    </a:lnB>
                  </a:tcPr>
                </a:tc>
                <a:tc>
                  <a:txBody>
                    <a:bodyPr/>
                    <a:lstStyle/>
                    <a:p>
                      <a:pPr algn="ctr"/>
                      <a:r>
                        <a:rPr lang="en-US" dirty="0">
                          <a:solidFill>
                            <a:schemeClr val="bg1">
                              <a:lumMod val="95000"/>
                              <a:lumOff val="5000"/>
                            </a:schemeClr>
                          </a:solidFill>
                          <a:latin typeface="Times New Roman" pitchFamily="18" charset="0"/>
                          <a:cs typeface="Times New Roman" pitchFamily="18" charset="0"/>
                        </a:rPr>
                        <a:t>m</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70840">
                <a:tc>
                  <a:txBody>
                    <a:bodyPr/>
                    <a:lstStyle/>
                    <a:p>
                      <a:pPr algn="r"/>
                      <a:r>
                        <a:rPr lang="en-US" dirty="0">
                          <a:solidFill>
                            <a:schemeClr val="bg1">
                              <a:lumMod val="95000"/>
                              <a:lumOff val="5000"/>
                            </a:schemeClr>
                          </a:solidFill>
                          <a:latin typeface="Times New Roman" pitchFamily="18" charset="0"/>
                          <a:cs typeface="Times New Roman" pitchFamily="18" charset="0"/>
                        </a:rPr>
                        <a:t>y</a:t>
                      </a:r>
                    </a:p>
                  </a:txBody>
                  <a:tcPr>
                    <a:lnR w="12700" cap="flat" cmpd="sng" algn="ctr">
                      <a:solidFill>
                        <a:schemeClr val="tx1"/>
                      </a:solidFill>
                      <a:prstDash val="solid"/>
                      <a:round/>
                      <a:headEnd type="none" w="med" len="med"/>
                      <a:tailEnd type="none" w="med" len="med"/>
                    </a:lnR>
                  </a:tcPr>
                </a:tc>
                <a:tc>
                  <a:txBody>
                    <a:bodyPr/>
                    <a:lstStyle/>
                    <a:p>
                      <a:pPr algn="ctr"/>
                      <a:r>
                        <a:rPr lang="en-US" dirty="0">
                          <a:solidFill>
                            <a:schemeClr val="bg1">
                              <a:lumMod val="95000"/>
                              <a:lumOff val="5000"/>
                            </a:schemeClr>
                          </a:solidFill>
                          <a:latin typeface="Times New Roman" pitchFamily="18" charset="0"/>
                          <a:cs typeface="Times New Roman" pitchFamily="18" charset="0"/>
                        </a:rPr>
                        <a:t>½</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solidFill>
                            <a:schemeClr val="bg1">
                              <a:lumMod val="95000"/>
                              <a:lumOff val="5000"/>
                            </a:schemeClr>
                          </a:solidFill>
                          <a:latin typeface="Times New Roman" pitchFamily="18" charset="0"/>
                          <a:cs typeface="Times New Roman" pitchFamily="18" charset="0"/>
                        </a:rPr>
                        <a:t>½</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solidFill>
                            <a:schemeClr val="bg1">
                              <a:lumMod val="95000"/>
                              <a:lumOff val="5000"/>
                            </a:schemeClr>
                          </a:solidFill>
                          <a:latin typeface="Times New Roman" pitchFamily="18" charset="0"/>
                          <a:cs typeface="Times New Roman" pitchFamily="18" charset="0"/>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70840">
                <a:tc>
                  <a:txBody>
                    <a:bodyPr/>
                    <a:lstStyle/>
                    <a:p>
                      <a:pPr algn="r"/>
                      <a:r>
                        <a:rPr lang="en-US" dirty="0">
                          <a:solidFill>
                            <a:schemeClr val="bg1">
                              <a:lumMod val="95000"/>
                              <a:lumOff val="5000"/>
                            </a:schemeClr>
                          </a:solidFill>
                          <a:latin typeface="Times New Roman" pitchFamily="18" charset="0"/>
                          <a:cs typeface="Times New Roman" pitchFamily="18" charset="0"/>
                        </a:rPr>
                        <a:t>a</a:t>
                      </a:r>
                    </a:p>
                  </a:txBody>
                  <a:tcPr>
                    <a:lnR w="12700" cap="flat" cmpd="sng" algn="ctr">
                      <a:solidFill>
                        <a:schemeClr val="tx1"/>
                      </a:solidFill>
                      <a:prstDash val="solid"/>
                      <a:round/>
                      <a:headEnd type="none" w="med" len="med"/>
                      <a:tailEnd type="none" w="med" len="med"/>
                    </a:lnR>
                  </a:tcPr>
                </a:tc>
                <a:tc>
                  <a:txBody>
                    <a:bodyPr/>
                    <a:lstStyle/>
                    <a:p>
                      <a:pPr algn="ctr"/>
                      <a:r>
                        <a:rPr lang="en-US" dirty="0">
                          <a:solidFill>
                            <a:schemeClr val="bg1">
                              <a:lumMod val="95000"/>
                              <a:lumOff val="5000"/>
                            </a:schemeClr>
                          </a:solidFill>
                          <a:latin typeface="Times New Roman" pitchFamily="18" charset="0"/>
                          <a:cs typeface="Times New Roman" pitchFamily="18" charset="0"/>
                        </a:rPr>
                        <a:t>½</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solidFill>
                            <a:schemeClr val="bg1">
                              <a:lumMod val="95000"/>
                              <a:lumOff val="5000"/>
                            </a:schemeClr>
                          </a:solidFill>
                          <a:latin typeface="Times New Roman" pitchFamily="18" charset="0"/>
                          <a:cs typeface="Times New Roman" pitchFamily="18" charset="0"/>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solidFill>
                            <a:schemeClr val="bg1">
                              <a:lumMod val="95000"/>
                              <a:lumOff val="5000"/>
                            </a:schemeClr>
                          </a:solidFill>
                          <a:latin typeface="Times New Roman" pitchFamily="18" charset="0"/>
                          <a:cs typeface="Times New Roman" pitchFamily="18" charset="0"/>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70840">
                <a:tc>
                  <a:txBody>
                    <a:bodyPr/>
                    <a:lstStyle/>
                    <a:p>
                      <a:pPr algn="r"/>
                      <a:r>
                        <a:rPr lang="en-US" dirty="0">
                          <a:solidFill>
                            <a:schemeClr val="bg1">
                              <a:lumMod val="95000"/>
                              <a:lumOff val="5000"/>
                            </a:schemeClr>
                          </a:solidFill>
                          <a:latin typeface="Times New Roman" pitchFamily="18" charset="0"/>
                          <a:cs typeface="Times New Roman" pitchFamily="18" charset="0"/>
                        </a:rPr>
                        <a:t>m</a:t>
                      </a:r>
                    </a:p>
                  </a:txBody>
                  <a:tcPr>
                    <a:lnR w="12700" cap="flat" cmpd="sng" algn="ctr">
                      <a:solidFill>
                        <a:schemeClr val="tx1"/>
                      </a:solidFill>
                      <a:prstDash val="solid"/>
                      <a:round/>
                      <a:headEnd type="none" w="med" len="med"/>
                      <a:tailEnd type="none" w="med" len="med"/>
                    </a:lnR>
                  </a:tcPr>
                </a:tc>
                <a:tc>
                  <a:txBody>
                    <a:bodyPr/>
                    <a:lstStyle/>
                    <a:p>
                      <a:pPr algn="ctr"/>
                      <a:r>
                        <a:rPr lang="en-US" dirty="0">
                          <a:solidFill>
                            <a:schemeClr val="bg1">
                              <a:lumMod val="95000"/>
                              <a:lumOff val="5000"/>
                            </a:schemeClr>
                          </a:solidFill>
                          <a:latin typeface="Times New Roman" pitchFamily="18" charset="0"/>
                          <a:cs typeface="Times New Roman" pitchFamily="18" charset="0"/>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solidFill>
                            <a:schemeClr val="bg1">
                              <a:lumMod val="95000"/>
                              <a:lumOff val="5000"/>
                            </a:schemeClr>
                          </a:solidFill>
                          <a:latin typeface="Times New Roman" pitchFamily="18" charset="0"/>
                          <a:cs typeface="Times New Roman" pitchFamily="18" charset="0"/>
                        </a:rPr>
                        <a:t>½</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solidFill>
                            <a:schemeClr val="bg1">
                              <a:lumMod val="95000"/>
                              <a:lumOff val="5000"/>
                            </a:schemeClr>
                          </a:solidFill>
                          <a:latin typeface="Times New Roman" pitchFamily="18" charset="0"/>
                          <a:cs typeface="Times New Roman" pitchFamily="18" charset="0"/>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40" name="Rectangle 39"/>
          <p:cNvSpPr/>
          <p:nvPr/>
        </p:nvSpPr>
        <p:spPr>
          <a:xfrm>
            <a:off x="6553200" y="3052227"/>
            <a:ext cx="2514600" cy="1138773"/>
          </a:xfrm>
          <a:prstGeom prst="rect">
            <a:avLst/>
          </a:prstGeom>
          <a:noFill/>
        </p:spPr>
        <p:txBody>
          <a:bodyPr wrap="square">
            <a:spAutoFit/>
          </a:bodyPr>
          <a:lstStyle/>
          <a:p>
            <a:pPr lvl="1">
              <a:spcBef>
                <a:spcPct val="20000"/>
              </a:spcBef>
              <a:buClr>
                <a:srgbClr val="CC00CC"/>
              </a:buClr>
              <a:buFont typeface="Monotype Sorts" pitchFamily="-32" charset="2"/>
              <a:buNone/>
            </a:pPr>
            <a:r>
              <a:rPr lang="en-US" sz="2000" b="1" dirty="0" err="1">
                <a:solidFill>
                  <a:srgbClr val="008000"/>
                </a:solidFill>
                <a:latin typeface="Times New Roman" pitchFamily="18" charset="0"/>
                <a:cs typeface="Times New Roman" pitchFamily="18" charset="0"/>
              </a:rPr>
              <a:t>r</a:t>
            </a:r>
            <a:r>
              <a:rPr lang="en-US" sz="2000" b="1" baseline="-25000" dirty="0" err="1">
                <a:solidFill>
                  <a:srgbClr val="008000"/>
                </a:solidFill>
                <a:latin typeface="Times New Roman" pitchFamily="18" charset="0"/>
                <a:cs typeface="Times New Roman" pitchFamily="18" charset="0"/>
              </a:rPr>
              <a:t>y</a:t>
            </a:r>
            <a:r>
              <a:rPr lang="en-US" sz="2000" b="1" dirty="0">
                <a:solidFill>
                  <a:srgbClr val="008000"/>
                </a:solidFill>
                <a:latin typeface="Times New Roman" pitchFamily="18" charset="0"/>
                <a:cs typeface="Times New Roman" pitchFamily="18" charset="0"/>
              </a:rPr>
              <a:t>  = </a:t>
            </a:r>
            <a:r>
              <a:rPr lang="en-US" sz="2000" b="1" dirty="0" err="1">
                <a:solidFill>
                  <a:srgbClr val="008000"/>
                </a:solidFill>
                <a:latin typeface="Times New Roman" pitchFamily="18" charset="0"/>
                <a:cs typeface="Times New Roman" pitchFamily="18" charset="0"/>
              </a:rPr>
              <a:t>r</a:t>
            </a:r>
            <a:r>
              <a:rPr lang="en-US" sz="2000" b="1" baseline="-25000" dirty="0" err="1">
                <a:solidFill>
                  <a:srgbClr val="008000"/>
                </a:solidFill>
                <a:latin typeface="Times New Roman" pitchFamily="18" charset="0"/>
                <a:cs typeface="Times New Roman" pitchFamily="18" charset="0"/>
              </a:rPr>
              <a:t>y</a:t>
            </a:r>
            <a:r>
              <a:rPr lang="en-US" sz="2000" b="1" baseline="-25000" dirty="0">
                <a:solidFill>
                  <a:srgbClr val="008000"/>
                </a:solidFill>
                <a:latin typeface="Times New Roman" pitchFamily="18" charset="0"/>
                <a:cs typeface="Times New Roman" pitchFamily="18" charset="0"/>
              </a:rPr>
              <a:t> </a:t>
            </a:r>
            <a:r>
              <a:rPr lang="en-US" sz="2000" b="1" dirty="0">
                <a:solidFill>
                  <a:srgbClr val="008000"/>
                </a:solidFill>
                <a:latin typeface="Times New Roman" pitchFamily="18" charset="0"/>
                <a:cs typeface="Times New Roman" pitchFamily="18" charset="0"/>
              </a:rPr>
              <a:t>/2 + </a:t>
            </a:r>
            <a:r>
              <a:rPr lang="en-US" sz="2000" b="1" dirty="0" err="1">
                <a:solidFill>
                  <a:srgbClr val="008000"/>
                </a:solidFill>
                <a:latin typeface="Times New Roman" pitchFamily="18" charset="0"/>
                <a:cs typeface="Times New Roman" pitchFamily="18" charset="0"/>
              </a:rPr>
              <a:t>r</a:t>
            </a:r>
            <a:r>
              <a:rPr lang="en-US" sz="2000" b="1" baseline="-25000" dirty="0" err="1">
                <a:solidFill>
                  <a:srgbClr val="008000"/>
                </a:solidFill>
                <a:latin typeface="Times New Roman" pitchFamily="18" charset="0"/>
                <a:cs typeface="Times New Roman" pitchFamily="18" charset="0"/>
              </a:rPr>
              <a:t>a</a:t>
            </a:r>
            <a:r>
              <a:rPr lang="en-US" sz="2000" b="1" dirty="0">
                <a:solidFill>
                  <a:srgbClr val="008000"/>
                </a:solidFill>
                <a:latin typeface="Times New Roman" pitchFamily="18" charset="0"/>
                <a:cs typeface="Times New Roman" pitchFamily="18" charset="0"/>
              </a:rPr>
              <a:t> /2</a:t>
            </a:r>
          </a:p>
          <a:p>
            <a:pPr lvl="1">
              <a:spcBef>
                <a:spcPct val="20000"/>
              </a:spcBef>
              <a:buClr>
                <a:srgbClr val="CC00CC"/>
              </a:buClr>
              <a:buFont typeface="Monotype Sorts" pitchFamily="-32" charset="2"/>
              <a:buNone/>
            </a:pPr>
            <a:r>
              <a:rPr lang="en-US" sz="2000" b="1" dirty="0" err="1">
                <a:solidFill>
                  <a:srgbClr val="008000"/>
                </a:solidFill>
                <a:latin typeface="Times New Roman" pitchFamily="18" charset="0"/>
                <a:cs typeface="Times New Roman" pitchFamily="18" charset="0"/>
              </a:rPr>
              <a:t>r</a:t>
            </a:r>
            <a:r>
              <a:rPr lang="en-US" sz="2000" b="1" baseline="-25000" dirty="0" err="1">
                <a:solidFill>
                  <a:srgbClr val="008000"/>
                </a:solidFill>
                <a:latin typeface="Times New Roman" pitchFamily="18" charset="0"/>
                <a:cs typeface="Times New Roman" pitchFamily="18" charset="0"/>
              </a:rPr>
              <a:t>a</a:t>
            </a:r>
            <a:r>
              <a:rPr lang="en-US" sz="2000" b="1" dirty="0">
                <a:solidFill>
                  <a:srgbClr val="008000"/>
                </a:solidFill>
                <a:latin typeface="Times New Roman" pitchFamily="18" charset="0"/>
                <a:cs typeface="Times New Roman" pitchFamily="18" charset="0"/>
              </a:rPr>
              <a:t>  = </a:t>
            </a:r>
            <a:r>
              <a:rPr lang="en-US" sz="2000" b="1" dirty="0" err="1">
                <a:solidFill>
                  <a:srgbClr val="008000"/>
                </a:solidFill>
                <a:latin typeface="Times New Roman" pitchFamily="18" charset="0"/>
                <a:cs typeface="Times New Roman" pitchFamily="18" charset="0"/>
              </a:rPr>
              <a:t>r</a:t>
            </a:r>
            <a:r>
              <a:rPr lang="en-US" sz="2000" b="1" baseline="-25000" dirty="0" err="1">
                <a:solidFill>
                  <a:srgbClr val="008000"/>
                </a:solidFill>
                <a:latin typeface="Times New Roman" pitchFamily="18" charset="0"/>
                <a:cs typeface="Times New Roman" pitchFamily="18" charset="0"/>
              </a:rPr>
              <a:t>y</a:t>
            </a:r>
            <a:r>
              <a:rPr lang="en-US" sz="2000" b="1" baseline="-25000" dirty="0">
                <a:solidFill>
                  <a:srgbClr val="008000"/>
                </a:solidFill>
                <a:latin typeface="Times New Roman" pitchFamily="18" charset="0"/>
                <a:cs typeface="Times New Roman" pitchFamily="18" charset="0"/>
              </a:rPr>
              <a:t> </a:t>
            </a:r>
            <a:r>
              <a:rPr lang="en-US" sz="2000" b="1" dirty="0">
                <a:solidFill>
                  <a:srgbClr val="008000"/>
                </a:solidFill>
                <a:latin typeface="Times New Roman" pitchFamily="18" charset="0"/>
                <a:cs typeface="Times New Roman" pitchFamily="18" charset="0"/>
              </a:rPr>
              <a:t>/2</a:t>
            </a:r>
            <a:endParaRPr lang="en-US" sz="2000" b="1" baseline="-25000" dirty="0">
              <a:solidFill>
                <a:srgbClr val="008000"/>
              </a:solidFill>
              <a:latin typeface="Times New Roman" pitchFamily="18" charset="0"/>
              <a:cs typeface="Times New Roman" pitchFamily="18" charset="0"/>
            </a:endParaRPr>
          </a:p>
          <a:p>
            <a:pPr lvl="1">
              <a:spcBef>
                <a:spcPct val="20000"/>
              </a:spcBef>
              <a:buClr>
                <a:srgbClr val="CC00CC"/>
              </a:buClr>
              <a:buFont typeface="Monotype Sorts" pitchFamily="-32" charset="2"/>
              <a:buNone/>
            </a:pPr>
            <a:r>
              <a:rPr lang="en-US" sz="2000" b="1" dirty="0" err="1">
                <a:solidFill>
                  <a:srgbClr val="008000"/>
                </a:solidFill>
                <a:latin typeface="Times New Roman" pitchFamily="18" charset="0"/>
                <a:cs typeface="Times New Roman" pitchFamily="18" charset="0"/>
              </a:rPr>
              <a:t>r</a:t>
            </a:r>
            <a:r>
              <a:rPr lang="en-US" sz="2000" b="1" baseline="-25000" dirty="0" err="1">
                <a:solidFill>
                  <a:srgbClr val="008000"/>
                </a:solidFill>
                <a:latin typeface="Times New Roman" pitchFamily="18" charset="0"/>
                <a:cs typeface="Times New Roman" pitchFamily="18" charset="0"/>
              </a:rPr>
              <a:t>m</a:t>
            </a:r>
            <a:r>
              <a:rPr lang="en-US" sz="2000" b="1" dirty="0">
                <a:solidFill>
                  <a:srgbClr val="008000"/>
                </a:solidFill>
                <a:latin typeface="Times New Roman" pitchFamily="18" charset="0"/>
                <a:cs typeface="Times New Roman" pitchFamily="18" charset="0"/>
              </a:rPr>
              <a:t> = </a:t>
            </a:r>
            <a:r>
              <a:rPr lang="en-US" sz="2000" b="1" dirty="0" err="1">
                <a:solidFill>
                  <a:srgbClr val="008000"/>
                </a:solidFill>
                <a:latin typeface="Times New Roman" pitchFamily="18" charset="0"/>
                <a:cs typeface="Times New Roman" pitchFamily="18" charset="0"/>
              </a:rPr>
              <a:t>r</a:t>
            </a:r>
            <a:r>
              <a:rPr lang="en-US" sz="2000" b="1" baseline="-25000" dirty="0" err="1">
                <a:solidFill>
                  <a:srgbClr val="008000"/>
                </a:solidFill>
                <a:latin typeface="Times New Roman" pitchFamily="18" charset="0"/>
                <a:cs typeface="Times New Roman" pitchFamily="18" charset="0"/>
              </a:rPr>
              <a:t>a</a:t>
            </a:r>
            <a:r>
              <a:rPr lang="en-US" sz="2000" b="1" dirty="0">
                <a:solidFill>
                  <a:srgbClr val="008000"/>
                </a:solidFill>
                <a:latin typeface="Times New Roman" pitchFamily="18" charset="0"/>
                <a:cs typeface="Times New Roman" pitchFamily="18" charset="0"/>
              </a:rPr>
              <a:t> /2</a:t>
            </a:r>
          </a:p>
        </p:txBody>
      </p:sp>
      <p:sp>
        <p:nvSpPr>
          <p:cNvPr id="7" name="Rectangle 6"/>
          <p:cNvSpPr/>
          <p:nvPr/>
        </p:nvSpPr>
        <p:spPr>
          <a:xfrm>
            <a:off x="707200" y="6305490"/>
            <a:ext cx="8436800" cy="400110"/>
          </a:xfrm>
          <a:prstGeom prst="rect">
            <a:avLst/>
          </a:prstGeom>
        </p:spPr>
        <p:txBody>
          <a:bodyPr wrap="square">
            <a:spAutoFit/>
          </a:bodyPr>
          <a:lstStyle/>
          <a:p>
            <a:r>
              <a:rPr lang="en-US" sz="2000" dirty="0">
                <a:solidFill>
                  <a:schemeClr val="bg1">
                    <a:lumMod val="95000"/>
                    <a:lumOff val="5000"/>
                  </a:schemeClr>
                </a:solidFill>
              </a:rPr>
              <a:t>Here the PageRank “leaks” out since the matrix is not stochastic.</a:t>
            </a:r>
          </a:p>
        </p:txBody>
      </p:sp>
      <p:sp>
        <p:nvSpPr>
          <p:cNvPr id="4" name="Rectangle 3"/>
          <p:cNvSpPr/>
          <p:nvPr/>
        </p:nvSpPr>
        <p:spPr bwMode="auto">
          <a:xfrm>
            <a:off x="7394960" y="1709770"/>
            <a:ext cx="1533959" cy="1043940"/>
          </a:xfrm>
          <a:prstGeom prst="rect">
            <a:avLst/>
          </a:prstGeom>
          <a:noFill/>
          <a:ln w="9525" cap="flat" cmpd="sng" algn="ctr">
            <a:solidFill>
              <a:schemeClr val="bg1">
                <a:lumMod val="95000"/>
                <a:lumOff val="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a:ln>
                <a:noFill/>
              </a:ln>
              <a:solidFill>
                <a:schemeClr val="tx1"/>
              </a:solidFill>
              <a:effectLst/>
              <a:latin typeface="Arial" charset="0"/>
            </a:endParaRPr>
          </a:p>
        </p:txBody>
      </p:sp>
      <p:sp>
        <p:nvSpPr>
          <p:cNvPr id="19" name="Oval 18"/>
          <p:cNvSpPr/>
          <p:nvPr/>
        </p:nvSpPr>
        <p:spPr bwMode="auto">
          <a:xfrm>
            <a:off x="5804609" y="1892034"/>
            <a:ext cx="1219200" cy="1296957"/>
          </a:xfrm>
          <a:prstGeom prst="ellipse">
            <a:avLst/>
          </a:prstGeom>
          <a:noFill/>
          <a:ln w="28575" cap="flat" cmpd="sng" algn="ctr">
            <a:solidFill>
              <a:schemeClr val="accent3">
                <a:lumMod val="50000"/>
              </a:schemeClr>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SG" sz="1600" b="1"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265753450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p:bldP spid="7" grpId="0"/>
      <p:bldP spid="19"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25">
            <a:extLst>
              <a:ext uri="{FF2B5EF4-FFF2-40B4-BE49-F238E27FC236}">
                <a16:creationId xmlns:a16="http://schemas.microsoft.com/office/drawing/2014/main" id="{87BC0BD7-B3A2-DC4A-A23A-7B8F0F8C55E2}"/>
              </a:ext>
            </a:extLst>
          </p:cNvPr>
          <p:cNvSpPr/>
          <p:nvPr/>
        </p:nvSpPr>
        <p:spPr>
          <a:xfrm>
            <a:off x="6589444" y="3752049"/>
            <a:ext cx="288636" cy="307325"/>
          </a:xfrm>
          <a:custGeom>
            <a:avLst/>
            <a:gdLst>
              <a:gd name="connsiteX0" fmla="*/ 0 w 221672"/>
              <a:gd name="connsiteY0" fmla="*/ 2756 h 224429"/>
              <a:gd name="connsiteX1" fmla="*/ 138545 w 221672"/>
              <a:gd name="connsiteY1" fmla="*/ 21229 h 224429"/>
              <a:gd name="connsiteX2" fmla="*/ 120072 w 221672"/>
              <a:gd name="connsiteY2" fmla="*/ 159774 h 224429"/>
              <a:gd name="connsiteX3" fmla="*/ 221672 w 221672"/>
              <a:gd name="connsiteY3" fmla="*/ 224429 h 224429"/>
            </a:gdLst>
            <a:ahLst/>
            <a:cxnLst>
              <a:cxn ang="0">
                <a:pos x="connsiteX0" y="connsiteY0"/>
              </a:cxn>
              <a:cxn ang="0">
                <a:pos x="connsiteX1" y="connsiteY1"/>
              </a:cxn>
              <a:cxn ang="0">
                <a:pos x="connsiteX2" y="connsiteY2"/>
              </a:cxn>
              <a:cxn ang="0">
                <a:pos x="connsiteX3" y="connsiteY3"/>
              </a:cxn>
            </a:cxnLst>
            <a:rect l="l" t="t" r="r" b="b"/>
            <a:pathLst>
              <a:path w="221672" h="224429">
                <a:moveTo>
                  <a:pt x="0" y="2756"/>
                </a:moveTo>
                <a:cubicBezTo>
                  <a:pt x="59266" y="-1093"/>
                  <a:pt x="118533" y="-4941"/>
                  <a:pt x="138545" y="21229"/>
                </a:cubicBezTo>
                <a:cubicBezTo>
                  <a:pt x="158557" y="47399"/>
                  <a:pt x="106218" y="125907"/>
                  <a:pt x="120072" y="159774"/>
                </a:cubicBezTo>
                <a:cubicBezTo>
                  <a:pt x="133926" y="193641"/>
                  <a:pt x="177799" y="209035"/>
                  <a:pt x="221672" y="224429"/>
                </a:cubicBezTo>
              </a:path>
            </a:pathLst>
          </a:custGeom>
          <a:noFill/>
          <a:ln w="38100">
            <a:solidFill>
              <a:srgbClr val="008000"/>
            </a:solidFill>
            <a:prstDash val="sysDash"/>
            <a:headEnd type="none"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7" name="Freeform 26">
            <a:extLst>
              <a:ext uri="{FF2B5EF4-FFF2-40B4-BE49-F238E27FC236}">
                <a16:creationId xmlns:a16="http://schemas.microsoft.com/office/drawing/2014/main" id="{84FBAF2E-F6C2-4144-8675-97A9C68DCA57}"/>
              </a:ext>
            </a:extLst>
          </p:cNvPr>
          <p:cNvSpPr/>
          <p:nvPr/>
        </p:nvSpPr>
        <p:spPr>
          <a:xfrm rot="15957252">
            <a:off x="6369408" y="4240742"/>
            <a:ext cx="288636" cy="307325"/>
          </a:xfrm>
          <a:custGeom>
            <a:avLst/>
            <a:gdLst>
              <a:gd name="connsiteX0" fmla="*/ 0 w 221672"/>
              <a:gd name="connsiteY0" fmla="*/ 2756 h 224429"/>
              <a:gd name="connsiteX1" fmla="*/ 138545 w 221672"/>
              <a:gd name="connsiteY1" fmla="*/ 21229 h 224429"/>
              <a:gd name="connsiteX2" fmla="*/ 120072 w 221672"/>
              <a:gd name="connsiteY2" fmla="*/ 159774 h 224429"/>
              <a:gd name="connsiteX3" fmla="*/ 221672 w 221672"/>
              <a:gd name="connsiteY3" fmla="*/ 224429 h 224429"/>
            </a:gdLst>
            <a:ahLst/>
            <a:cxnLst>
              <a:cxn ang="0">
                <a:pos x="connsiteX0" y="connsiteY0"/>
              </a:cxn>
              <a:cxn ang="0">
                <a:pos x="connsiteX1" y="connsiteY1"/>
              </a:cxn>
              <a:cxn ang="0">
                <a:pos x="connsiteX2" y="connsiteY2"/>
              </a:cxn>
              <a:cxn ang="0">
                <a:pos x="connsiteX3" y="connsiteY3"/>
              </a:cxn>
            </a:cxnLst>
            <a:rect l="l" t="t" r="r" b="b"/>
            <a:pathLst>
              <a:path w="221672" h="224429">
                <a:moveTo>
                  <a:pt x="0" y="2756"/>
                </a:moveTo>
                <a:cubicBezTo>
                  <a:pt x="59266" y="-1093"/>
                  <a:pt x="118533" y="-4941"/>
                  <a:pt x="138545" y="21229"/>
                </a:cubicBezTo>
                <a:cubicBezTo>
                  <a:pt x="158557" y="47399"/>
                  <a:pt x="106218" y="125907"/>
                  <a:pt x="120072" y="159774"/>
                </a:cubicBezTo>
                <a:cubicBezTo>
                  <a:pt x="133926" y="193641"/>
                  <a:pt x="177799" y="209035"/>
                  <a:pt x="221672" y="224429"/>
                </a:cubicBezTo>
              </a:path>
            </a:pathLst>
          </a:custGeom>
          <a:noFill/>
          <a:ln w="38100">
            <a:solidFill>
              <a:srgbClr val="008000"/>
            </a:solidFill>
            <a:prstDash val="sysDash"/>
            <a:headEnd type="none"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8" name="TextBox 27">
            <a:extLst>
              <a:ext uri="{FF2B5EF4-FFF2-40B4-BE49-F238E27FC236}">
                <a16:creationId xmlns:a16="http://schemas.microsoft.com/office/drawing/2014/main" id="{5488F5BF-83CE-AF4F-9175-F15644CCCBF6}"/>
              </a:ext>
            </a:extLst>
          </p:cNvPr>
          <p:cNvSpPr txBox="1"/>
          <p:nvPr/>
        </p:nvSpPr>
        <p:spPr>
          <a:xfrm>
            <a:off x="6743700" y="3617190"/>
            <a:ext cx="511679" cy="338554"/>
          </a:xfrm>
          <a:prstGeom prst="rect">
            <a:avLst/>
          </a:prstGeom>
          <a:noFill/>
        </p:spPr>
        <p:txBody>
          <a:bodyPr wrap="none" rtlCol="0">
            <a:spAutoFit/>
          </a:bodyPr>
          <a:lstStyle/>
          <a:p>
            <a:r>
              <a:rPr lang="en-US" i="1" dirty="0">
                <a:solidFill>
                  <a:schemeClr val="accent3">
                    <a:lumMod val="25000"/>
                  </a:schemeClr>
                </a:solidFill>
                <a:latin typeface="Symbol" pitchFamily="18" charset="2"/>
                <a:sym typeface="Symbol" pitchFamily="18" charset="2"/>
              </a:rPr>
              <a:t>1-</a:t>
            </a:r>
            <a:endParaRPr lang="en-US" dirty="0">
              <a:solidFill>
                <a:schemeClr val="accent3">
                  <a:lumMod val="25000"/>
                </a:schemeClr>
              </a:solidFill>
            </a:endParaRPr>
          </a:p>
        </p:txBody>
      </p:sp>
      <p:sp>
        <p:nvSpPr>
          <p:cNvPr id="30" name="TextBox 29">
            <a:extLst>
              <a:ext uri="{FF2B5EF4-FFF2-40B4-BE49-F238E27FC236}">
                <a16:creationId xmlns:a16="http://schemas.microsoft.com/office/drawing/2014/main" id="{4AE59700-89E4-3B44-A8AC-9D68FEC06161}"/>
              </a:ext>
            </a:extLst>
          </p:cNvPr>
          <p:cNvSpPr txBox="1"/>
          <p:nvPr/>
        </p:nvSpPr>
        <p:spPr>
          <a:xfrm>
            <a:off x="6396144" y="4029567"/>
            <a:ext cx="511679" cy="338554"/>
          </a:xfrm>
          <a:prstGeom prst="rect">
            <a:avLst/>
          </a:prstGeom>
          <a:noFill/>
        </p:spPr>
        <p:txBody>
          <a:bodyPr wrap="none" rtlCol="0">
            <a:spAutoFit/>
          </a:bodyPr>
          <a:lstStyle/>
          <a:p>
            <a:r>
              <a:rPr lang="en-US" i="1" dirty="0">
                <a:solidFill>
                  <a:schemeClr val="accent3">
                    <a:lumMod val="25000"/>
                  </a:schemeClr>
                </a:solidFill>
                <a:latin typeface="Symbol" pitchFamily="18" charset="2"/>
                <a:sym typeface="Symbol" pitchFamily="18" charset="2"/>
              </a:rPr>
              <a:t>1-</a:t>
            </a:r>
            <a:endParaRPr lang="en-US" dirty="0">
              <a:solidFill>
                <a:schemeClr val="accent3">
                  <a:lumMod val="25000"/>
                </a:schemeClr>
              </a:solidFill>
            </a:endParaRPr>
          </a:p>
        </p:txBody>
      </p:sp>
      <p:sp>
        <p:nvSpPr>
          <p:cNvPr id="86018" name="Rectangle 2"/>
          <p:cNvSpPr>
            <a:spLocks noGrp="1"/>
          </p:cNvSpPr>
          <p:nvPr>
            <p:ph type="title"/>
          </p:nvPr>
        </p:nvSpPr>
        <p:spPr bwMode="auto">
          <a:noFill/>
        </p:spPr>
        <p:txBody>
          <a:bodyPr wrap="square" tIns="45720" bIns="45720" numCol="1" anchorCtr="0" compatLnSpc="1">
            <a:prstTxWarp prst="textNoShape">
              <a:avLst/>
            </a:prstTxWarp>
          </a:bodyPr>
          <a:lstStyle/>
          <a:p>
            <a:r>
              <a:rPr lang="en-US" dirty="0"/>
              <a:t>Solution: If at a Dead End, Always Teleport</a:t>
            </a:r>
          </a:p>
        </p:txBody>
      </p:sp>
      <p:sp>
        <p:nvSpPr>
          <p:cNvPr id="86019" name="Rectangle 3"/>
          <p:cNvSpPr>
            <a:spLocks noGrp="1"/>
          </p:cNvSpPr>
          <p:nvPr>
            <p:ph idx="1"/>
          </p:nvPr>
        </p:nvSpPr>
        <p:spPr>
          <a:xfrm>
            <a:off x="457200" y="1295400"/>
            <a:ext cx="8229600" cy="2514600"/>
          </a:xfrm>
        </p:spPr>
        <p:txBody>
          <a:bodyPr/>
          <a:lstStyle/>
          <a:p>
            <a:r>
              <a:rPr lang="en-US" b="1" dirty="0">
                <a:solidFill>
                  <a:srgbClr val="D60093"/>
                </a:solidFill>
              </a:rPr>
              <a:t>Teleports: </a:t>
            </a:r>
            <a:r>
              <a:rPr lang="en-US" dirty="0"/>
              <a:t>Follow random teleport links with probability 1.0 from dead-ends</a:t>
            </a:r>
          </a:p>
          <a:p>
            <a:pPr lvl="1"/>
            <a:r>
              <a:rPr lang="en-US" dirty="0"/>
              <a:t>Equivalently, for each dead end </a:t>
            </a:r>
            <a:r>
              <a:rPr lang="en-US" b="1" dirty="0"/>
              <a:t>m</a:t>
            </a:r>
            <a:r>
              <a:rPr lang="en-US" dirty="0"/>
              <a:t> we can preprocess the random walk matrix </a:t>
            </a:r>
            <a:r>
              <a:rPr lang="en-US" b="1" dirty="0"/>
              <a:t>M</a:t>
            </a:r>
            <a:r>
              <a:rPr lang="en-US" dirty="0"/>
              <a:t> by making </a:t>
            </a:r>
            <a:r>
              <a:rPr lang="en-US" b="1" dirty="0"/>
              <a:t>m</a:t>
            </a:r>
            <a:r>
              <a:rPr lang="en-US" dirty="0"/>
              <a:t> connected to </a:t>
            </a:r>
            <a:r>
              <a:rPr lang="en-US" b="1" i="1" dirty="0"/>
              <a:t>every node</a:t>
            </a:r>
            <a:r>
              <a:rPr lang="en-US" i="1" dirty="0"/>
              <a:t> </a:t>
            </a:r>
            <a:r>
              <a:rPr lang="en-US" dirty="0"/>
              <a:t>(including itself). </a:t>
            </a:r>
          </a:p>
        </p:txBody>
      </p:sp>
      <p:sp>
        <p:nvSpPr>
          <p:cNvPr id="5" name="Slide Number Placeholder 4"/>
          <p:cNvSpPr>
            <a:spLocks noGrp="1"/>
          </p:cNvSpPr>
          <p:nvPr>
            <p:ph type="sldNum" sz="quarter" idx="4294967295"/>
          </p:nvPr>
        </p:nvSpPr>
        <p:spPr>
          <a:xfrm>
            <a:off x="8204396" y="6583680"/>
            <a:ext cx="733864" cy="274320"/>
          </a:xfrm>
          <a:prstGeom prst="rect">
            <a:avLst/>
          </a:prstGeom>
        </p:spPr>
        <p:txBody>
          <a:bodyPr/>
          <a:lstStyle/>
          <a:p>
            <a:fld id="{19B12225-5612-419B-A8D5-4B8EEE4C217E}" type="slidenum">
              <a:rPr lang="en-US" smtClean="0"/>
              <a:pPr/>
              <a:t>47</a:t>
            </a:fld>
            <a:endParaRPr lang="en-US"/>
          </a:p>
        </p:txBody>
      </p:sp>
      <p:grpSp>
        <p:nvGrpSpPr>
          <p:cNvPr id="7" name="Group 20"/>
          <p:cNvGrpSpPr/>
          <p:nvPr/>
        </p:nvGrpSpPr>
        <p:grpSpPr>
          <a:xfrm>
            <a:off x="2133600" y="3473486"/>
            <a:ext cx="1752600" cy="1371600"/>
            <a:chOff x="5715000" y="1828800"/>
            <a:chExt cx="1752600" cy="1371600"/>
          </a:xfrm>
        </p:grpSpPr>
        <p:cxnSp>
          <p:nvCxnSpPr>
            <p:cNvPr id="8" name="Straight Arrow Connector 7"/>
            <p:cNvCxnSpPr/>
            <p:nvPr/>
          </p:nvCxnSpPr>
          <p:spPr>
            <a:xfrm flipV="1">
              <a:off x="5804720" y="2254605"/>
              <a:ext cx="304800" cy="51491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9" name="Straight Arrow Connector 8"/>
            <p:cNvCxnSpPr/>
            <p:nvPr/>
          </p:nvCxnSpPr>
          <p:spPr>
            <a:xfrm flipH="1">
              <a:off x="6057900" y="2194492"/>
              <a:ext cx="304800" cy="51491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10" name="Straight Arrow Connector 9"/>
            <p:cNvCxnSpPr/>
            <p:nvPr/>
          </p:nvCxnSpPr>
          <p:spPr>
            <a:xfrm>
              <a:off x="6037509" y="2894828"/>
              <a:ext cx="972110" cy="7620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11" name="Curved Connector 10"/>
            <p:cNvCxnSpPr>
              <a:stCxn id="12" idx="6"/>
              <a:endCxn id="12" idx="0"/>
            </p:cNvCxnSpPr>
            <p:nvPr/>
          </p:nvCxnSpPr>
          <p:spPr>
            <a:xfrm flipH="1" flipV="1">
              <a:off x="6248400" y="1828800"/>
              <a:ext cx="228600" cy="228600"/>
            </a:xfrm>
            <a:prstGeom prst="curvedConnector4">
              <a:avLst>
                <a:gd name="adj1" fmla="val -100000"/>
                <a:gd name="adj2" fmla="val 200000"/>
              </a:avLst>
            </a:prstGeom>
            <a:ln w="28575">
              <a:tailEnd type="arrow"/>
            </a:ln>
          </p:spPr>
          <p:style>
            <a:lnRef idx="1">
              <a:schemeClr val="dk1"/>
            </a:lnRef>
            <a:fillRef idx="0">
              <a:schemeClr val="dk1"/>
            </a:fillRef>
            <a:effectRef idx="0">
              <a:schemeClr val="dk1"/>
            </a:effectRef>
            <a:fontRef idx="minor">
              <a:schemeClr val="tx1"/>
            </a:fontRef>
          </p:style>
        </p:cxnSp>
        <p:sp>
          <p:nvSpPr>
            <p:cNvPr id="12" name="Oval 11"/>
            <p:cNvSpPr/>
            <p:nvPr/>
          </p:nvSpPr>
          <p:spPr>
            <a:xfrm>
              <a:off x="6019800" y="1828800"/>
              <a:ext cx="457200" cy="457200"/>
            </a:xfrm>
            <a:prstGeom prst="ellipse">
              <a:avLst/>
            </a:prstGeom>
            <a:solidFill>
              <a:srgbClr val="FF000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sz="2400" b="1" dirty="0">
                  <a:solidFill>
                    <a:schemeClr val="bg1"/>
                  </a:solidFill>
                  <a:latin typeface="Arial" pitchFamily="34" charset="0"/>
                  <a:cs typeface="Arial" pitchFamily="34" charset="0"/>
                </a:rPr>
                <a:t>y</a:t>
              </a:r>
            </a:p>
          </p:txBody>
        </p:sp>
        <p:sp>
          <p:nvSpPr>
            <p:cNvPr id="13" name="Oval 12"/>
            <p:cNvSpPr/>
            <p:nvPr/>
          </p:nvSpPr>
          <p:spPr>
            <a:xfrm>
              <a:off x="5715000" y="2667000"/>
              <a:ext cx="457200" cy="457200"/>
            </a:xfrm>
            <a:prstGeom prst="ellipse">
              <a:avLst/>
            </a:prstGeom>
            <a:solidFill>
              <a:srgbClr val="FF000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sz="2400" b="1" dirty="0">
                  <a:solidFill>
                    <a:schemeClr val="bg1"/>
                  </a:solidFill>
                  <a:latin typeface="Arial" pitchFamily="34" charset="0"/>
                  <a:cs typeface="Arial" pitchFamily="34" charset="0"/>
                </a:rPr>
                <a:t>a</a:t>
              </a:r>
            </a:p>
          </p:txBody>
        </p:sp>
        <p:sp>
          <p:nvSpPr>
            <p:cNvPr id="14" name="Oval 13"/>
            <p:cNvSpPr/>
            <p:nvPr/>
          </p:nvSpPr>
          <p:spPr>
            <a:xfrm>
              <a:off x="7010400" y="2743200"/>
              <a:ext cx="457200" cy="457200"/>
            </a:xfrm>
            <a:prstGeom prst="ellipse">
              <a:avLst/>
            </a:prstGeom>
            <a:solidFill>
              <a:srgbClr val="FF000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sz="2400" b="1" dirty="0">
                  <a:solidFill>
                    <a:schemeClr val="bg1"/>
                  </a:solidFill>
                  <a:latin typeface="Arial" pitchFamily="34" charset="0"/>
                  <a:cs typeface="Arial" pitchFamily="34" charset="0"/>
                </a:rPr>
                <a:t>m</a:t>
              </a:r>
            </a:p>
          </p:txBody>
        </p:sp>
      </p:grpSp>
      <p:sp>
        <p:nvSpPr>
          <p:cNvPr id="2" name="Right Arrow 1"/>
          <p:cNvSpPr/>
          <p:nvPr/>
        </p:nvSpPr>
        <p:spPr>
          <a:xfrm>
            <a:off x="4267200" y="3617190"/>
            <a:ext cx="1373906" cy="869914"/>
          </a:xfrm>
          <a:prstGeom prst="rightArrow">
            <a:avLst/>
          </a:prstGeom>
          <a:ln w="38100">
            <a:solidFill>
              <a:srgbClr val="008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9" name="Freeform 28"/>
          <p:cNvSpPr/>
          <p:nvPr/>
        </p:nvSpPr>
        <p:spPr>
          <a:xfrm rot="1803983">
            <a:off x="7231908" y="4039546"/>
            <a:ext cx="314036" cy="360219"/>
          </a:xfrm>
          <a:custGeom>
            <a:avLst/>
            <a:gdLst>
              <a:gd name="connsiteX0" fmla="*/ 314036 w 314036"/>
              <a:gd name="connsiteY0" fmla="*/ 360219 h 360219"/>
              <a:gd name="connsiteX1" fmla="*/ 101600 w 314036"/>
              <a:gd name="connsiteY1" fmla="*/ 295564 h 360219"/>
              <a:gd name="connsiteX2" fmla="*/ 110836 w 314036"/>
              <a:gd name="connsiteY2" fmla="*/ 92364 h 360219"/>
              <a:gd name="connsiteX3" fmla="*/ 0 w 314036"/>
              <a:gd name="connsiteY3" fmla="*/ 0 h 360219"/>
            </a:gdLst>
            <a:ahLst/>
            <a:cxnLst>
              <a:cxn ang="0">
                <a:pos x="connsiteX0" y="connsiteY0"/>
              </a:cxn>
              <a:cxn ang="0">
                <a:pos x="connsiteX1" y="connsiteY1"/>
              </a:cxn>
              <a:cxn ang="0">
                <a:pos x="connsiteX2" y="connsiteY2"/>
              </a:cxn>
              <a:cxn ang="0">
                <a:pos x="connsiteX3" y="connsiteY3"/>
              </a:cxn>
            </a:cxnLst>
            <a:rect l="l" t="t" r="r" b="b"/>
            <a:pathLst>
              <a:path w="314036" h="360219">
                <a:moveTo>
                  <a:pt x="314036" y="360219"/>
                </a:moveTo>
                <a:cubicBezTo>
                  <a:pt x="224751" y="350212"/>
                  <a:pt x="135467" y="340206"/>
                  <a:pt x="101600" y="295564"/>
                </a:cubicBezTo>
                <a:cubicBezTo>
                  <a:pt x="67733" y="250922"/>
                  <a:pt x="127769" y="141625"/>
                  <a:pt x="110836" y="92364"/>
                </a:cubicBezTo>
                <a:cubicBezTo>
                  <a:pt x="93903" y="43103"/>
                  <a:pt x="46951" y="21551"/>
                  <a:pt x="0" y="0"/>
                </a:cubicBezTo>
              </a:path>
            </a:pathLst>
          </a:custGeom>
          <a:noFill/>
          <a:ln w="38100">
            <a:solidFill>
              <a:srgbClr val="008000"/>
            </a:solidFill>
            <a:prstDash val="sysDash"/>
            <a:headEnd type="none"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grpSp>
        <p:nvGrpSpPr>
          <p:cNvPr id="18" name="Group 20"/>
          <p:cNvGrpSpPr/>
          <p:nvPr/>
        </p:nvGrpSpPr>
        <p:grpSpPr>
          <a:xfrm>
            <a:off x="5943600" y="3429000"/>
            <a:ext cx="1752600" cy="1371600"/>
            <a:chOff x="5715000" y="1828800"/>
            <a:chExt cx="1752600" cy="1371600"/>
          </a:xfrm>
        </p:grpSpPr>
        <p:cxnSp>
          <p:nvCxnSpPr>
            <p:cNvPr id="19" name="Straight Arrow Connector 18"/>
            <p:cNvCxnSpPr/>
            <p:nvPr/>
          </p:nvCxnSpPr>
          <p:spPr>
            <a:xfrm flipV="1">
              <a:off x="5804720" y="2254605"/>
              <a:ext cx="304800" cy="51491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20" name="Straight Arrow Connector 19"/>
            <p:cNvCxnSpPr/>
            <p:nvPr/>
          </p:nvCxnSpPr>
          <p:spPr>
            <a:xfrm flipH="1">
              <a:off x="6057900" y="2194492"/>
              <a:ext cx="304800" cy="51491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21" name="Straight Arrow Connector 20"/>
            <p:cNvCxnSpPr/>
            <p:nvPr/>
          </p:nvCxnSpPr>
          <p:spPr>
            <a:xfrm>
              <a:off x="6037509" y="2894828"/>
              <a:ext cx="972110" cy="7620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22" name="Curved Connector 21"/>
            <p:cNvCxnSpPr>
              <a:stCxn id="23" idx="6"/>
              <a:endCxn id="23" idx="0"/>
            </p:cNvCxnSpPr>
            <p:nvPr/>
          </p:nvCxnSpPr>
          <p:spPr>
            <a:xfrm flipH="1" flipV="1">
              <a:off x="6248400" y="1828800"/>
              <a:ext cx="228600" cy="228600"/>
            </a:xfrm>
            <a:prstGeom prst="curvedConnector4">
              <a:avLst>
                <a:gd name="adj1" fmla="val -100000"/>
                <a:gd name="adj2" fmla="val 200000"/>
              </a:avLst>
            </a:prstGeom>
            <a:ln w="28575">
              <a:tailEnd type="arrow"/>
            </a:ln>
          </p:spPr>
          <p:style>
            <a:lnRef idx="1">
              <a:schemeClr val="dk1"/>
            </a:lnRef>
            <a:fillRef idx="0">
              <a:schemeClr val="dk1"/>
            </a:fillRef>
            <a:effectRef idx="0">
              <a:schemeClr val="dk1"/>
            </a:effectRef>
            <a:fontRef idx="minor">
              <a:schemeClr val="tx1"/>
            </a:fontRef>
          </p:style>
        </p:cxnSp>
        <p:sp>
          <p:nvSpPr>
            <p:cNvPr id="23" name="Oval 22"/>
            <p:cNvSpPr/>
            <p:nvPr/>
          </p:nvSpPr>
          <p:spPr>
            <a:xfrm>
              <a:off x="6019800" y="1828800"/>
              <a:ext cx="457200" cy="457200"/>
            </a:xfrm>
            <a:prstGeom prst="ellipse">
              <a:avLst/>
            </a:prstGeom>
            <a:solidFill>
              <a:srgbClr val="FF000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sz="2400" b="1" dirty="0">
                  <a:solidFill>
                    <a:schemeClr val="bg1"/>
                  </a:solidFill>
                  <a:latin typeface="Arial" pitchFamily="34" charset="0"/>
                  <a:cs typeface="Arial" pitchFamily="34" charset="0"/>
                </a:rPr>
                <a:t>y</a:t>
              </a:r>
            </a:p>
          </p:txBody>
        </p:sp>
        <p:sp>
          <p:nvSpPr>
            <p:cNvPr id="24" name="Oval 23"/>
            <p:cNvSpPr/>
            <p:nvPr/>
          </p:nvSpPr>
          <p:spPr>
            <a:xfrm>
              <a:off x="5715000" y="2667000"/>
              <a:ext cx="457200" cy="457200"/>
            </a:xfrm>
            <a:prstGeom prst="ellipse">
              <a:avLst/>
            </a:prstGeom>
            <a:solidFill>
              <a:srgbClr val="FF000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sz="2400" b="1" dirty="0">
                  <a:solidFill>
                    <a:schemeClr val="bg1"/>
                  </a:solidFill>
                  <a:latin typeface="Arial" pitchFamily="34" charset="0"/>
                  <a:cs typeface="Arial" pitchFamily="34" charset="0"/>
                </a:rPr>
                <a:t>a</a:t>
              </a:r>
            </a:p>
          </p:txBody>
        </p:sp>
        <p:sp>
          <p:nvSpPr>
            <p:cNvPr id="25" name="Oval 24"/>
            <p:cNvSpPr/>
            <p:nvPr/>
          </p:nvSpPr>
          <p:spPr>
            <a:xfrm>
              <a:off x="7010400" y="2743200"/>
              <a:ext cx="457200" cy="457200"/>
            </a:xfrm>
            <a:prstGeom prst="ellipse">
              <a:avLst/>
            </a:prstGeom>
            <a:solidFill>
              <a:srgbClr val="FF000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sz="2400" b="1" dirty="0">
                  <a:solidFill>
                    <a:schemeClr val="bg1"/>
                  </a:solidFill>
                  <a:latin typeface="Arial" pitchFamily="34" charset="0"/>
                  <a:cs typeface="Arial" pitchFamily="34" charset="0"/>
                </a:rPr>
                <a:t>m</a:t>
              </a:r>
            </a:p>
          </p:txBody>
        </p:sp>
      </p:grpSp>
      <p:sp>
        <p:nvSpPr>
          <p:cNvPr id="31" name="TextBox 30">
            <a:extLst>
              <a:ext uri="{FF2B5EF4-FFF2-40B4-BE49-F238E27FC236}">
                <a16:creationId xmlns:a16="http://schemas.microsoft.com/office/drawing/2014/main" id="{76CCFB30-E668-3744-B0A8-E0AC4675E063}"/>
              </a:ext>
            </a:extLst>
          </p:cNvPr>
          <p:cNvSpPr txBox="1"/>
          <p:nvPr/>
        </p:nvSpPr>
        <p:spPr>
          <a:xfrm>
            <a:off x="7377750" y="3912403"/>
            <a:ext cx="296876" cy="338554"/>
          </a:xfrm>
          <a:prstGeom prst="rect">
            <a:avLst/>
          </a:prstGeom>
          <a:noFill/>
        </p:spPr>
        <p:txBody>
          <a:bodyPr wrap="none" rtlCol="0">
            <a:spAutoFit/>
          </a:bodyPr>
          <a:lstStyle/>
          <a:p>
            <a:r>
              <a:rPr lang="en-US" i="1" dirty="0">
                <a:solidFill>
                  <a:schemeClr val="accent3">
                    <a:lumMod val="25000"/>
                  </a:schemeClr>
                </a:solidFill>
                <a:latin typeface="Symbol" pitchFamily="18" charset="2"/>
                <a:sym typeface="Symbol" pitchFamily="18" charset="2"/>
              </a:rPr>
              <a:t>1</a:t>
            </a:r>
            <a:endParaRPr lang="en-US" dirty="0">
              <a:solidFill>
                <a:schemeClr val="accent3">
                  <a:lumMod val="25000"/>
                </a:schemeClr>
              </a:solidFill>
            </a:endParaRPr>
          </a:p>
        </p:txBody>
      </p:sp>
      <p:graphicFrame>
        <p:nvGraphicFramePr>
          <p:cNvPr id="34" name="Table 33">
            <a:extLst>
              <a:ext uri="{FF2B5EF4-FFF2-40B4-BE49-F238E27FC236}">
                <a16:creationId xmlns:a16="http://schemas.microsoft.com/office/drawing/2014/main" id="{053CA6F9-64EF-F647-B881-4AE482F03D5E}"/>
              </a:ext>
            </a:extLst>
          </p:cNvPr>
          <p:cNvGraphicFramePr>
            <a:graphicFrameLocks noGrp="1"/>
          </p:cNvGraphicFramePr>
          <p:nvPr>
            <p:extLst>
              <p:ext uri="{D42A27DB-BD31-4B8C-83A1-F6EECF244321}">
                <p14:modId xmlns:p14="http://schemas.microsoft.com/office/powerpoint/2010/main" val="2153175231"/>
              </p:ext>
            </p:extLst>
          </p:nvPr>
        </p:nvGraphicFramePr>
        <p:xfrm>
          <a:off x="5486400" y="5071602"/>
          <a:ext cx="2438400" cy="1478280"/>
        </p:xfrm>
        <a:graphic>
          <a:graphicData uri="http://schemas.openxmlformats.org/drawingml/2006/table">
            <a:tbl>
              <a:tblPr firstRow="1" bandRow="1">
                <a:tableStyleId>{2D5ABB26-0587-4C30-8999-92F81FD0307C}</a:tableStyleId>
              </a:tblPr>
              <a:tblGrid>
                <a:gridCol w="609600">
                  <a:extLst>
                    <a:ext uri="{9D8B030D-6E8A-4147-A177-3AD203B41FA5}">
                      <a16:colId xmlns:a16="http://schemas.microsoft.com/office/drawing/2014/main" val="20000"/>
                    </a:ext>
                  </a:extLst>
                </a:gridCol>
                <a:gridCol w="609600">
                  <a:extLst>
                    <a:ext uri="{9D8B030D-6E8A-4147-A177-3AD203B41FA5}">
                      <a16:colId xmlns:a16="http://schemas.microsoft.com/office/drawing/2014/main" val="20001"/>
                    </a:ext>
                  </a:extLst>
                </a:gridCol>
                <a:gridCol w="609600">
                  <a:extLst>
                    <a:ext uri="{9D8B030D-6E8A-4147-A177-3AD203B41FA5}">
                      <a16:colId xmlns:a16="http://schemas.microsoft.com/office/drawing/2014/main" val="20002"/>
                    </a:ext>
                  </a:extLst>
                </a:gridCol>
                <a:gridCol w="609600">
                  <a:extLst>
                    <a:ext uri="{9D8B030D-6E8A-4147-A177-3AD203B41FA5}">
                      <a16:colId xmlns:a16="http://schemas.microsoft.com/office/drawing/2014/main" val="20003"/>
                    </a:ext>
                  </a:extLst>
                </a:gridCol>
              </a:tblGrid>
              <a:tr h="152400">
                <a:tc>
                  <a:txBody>
                    <a:bodyPr/>
                    <a:lstStyle/>
                    <a:p>
                      <a:pPr algn="r"/>
                      <a:endParaRPr lang="en-US" dirty="0">
                        <a:solidFill>
                          <a:sysClr val="windowText" lastClr="000000"/>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US" b="1" dirty="0">
                          <a:solidFill>
                            <a:sysClr val="windowText" lastClr="000000"/>
                          </a:solidFill>
                        </a:rPr>
                        <a:t>y</a:t>
                      </a:r>
                      <a:endParaRPr lang="en-US" b="1" dirty="0">
                        <a:solidFill>
                          <a:sysClr val="windowText" lastClr="000000"/>
                        </a:solidFill>
                        <a:latin typeface="Times New Roman" pitchFamily="18" charset="0"/>
                        <a:cs typeface="Times New Roman"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US" b="1" dirty="0">
                          <a:solidFill>
                            <a:sysClr val="windowText" lastClr="000000"/>
                          </a:solidFill>
                        </a:rPr>
                        <a:t>a</a:t>
                      </a:r>
                      <a:endParaRPr lang="en-US" b="1" dirty="0">
                        <a:solidFill>
                          <a:sysClr val="windowText" lastClr="000000"/>
                        </a:solidFill>
                        <a:latin typeface="Times New Roman" pitchFamily="18" charset="0"/>
                        <a:cs typeface="Times New Roman"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US" b="1" dirty="0">
                          <a:solidFill>
                            <a:sysClr val="windowText" lastClr="000000"/>
                          </a:solidFill>
                        </a:rPr>
                        <a:t>m</a:t>
                      </a:r>
                      <a:endParaRPr lang="en-US" b="1" dirty="0">
                        <a:solidFill>
                          <a:sysClr val="windowText" lastClr="000000"/>
                        </a:solidFill>
                        <a:latin typeface="Times New Roman" pitchFamily="18" charset="0"/>
                        <a:cs typeface="Times New Roman" pitchFamily="18" charset="0"/>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0"/>
                  </a:ext>
                </a:extLst>
              </a:tr>
              <a:tr h="370840">
                <a:tc>
                  <a:txBody>
                    <a:bodyPr/>
                    <a:lstStyle/>
                    <a:p>
                      <a:pPr algn="r"/>
                      <a:r>
                        <a:rPr lang="en-US" b="1" dirty="0">
                          <a:solidFill>
                            <a:sysClr val="windowText" lastClr="000000"/>
                          </a:solidFill>
                        </a:rPr>
                        <a:t>y</a:t>
                      </a:r>
                      <a:endParaRPr lang="en-US" b="1" dirty="0">
                        <a:solidFill>
                          <a:sysClr val="windowText" lastClr="000000"/>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pPr algn="ctr"/>
                      <a:r>
                        <a:rPr lang="en-US" dirty="0">
                          <a:solidFill>
                            <a:sysClr val="windowText" lastClr="000000"/>
                          </a:solidFill>
                        </a:rPr>
                        <a:t>½</a:t>
                      </a:r>
                      <a:endParaRPr lang="en-US" dirty="0">
                        <a:solidFill>
                          <a:sysClr val="windowText" lastClr="000000"/>
                        </a:solidFill>
                        <a:latin typeface="Times New Roman" pitchFamily="18" charset="0"/>
                        <a:cs typeface="Times New Roman" pitchFamily="18" charset="0"/>
                      </a:endParaRPr>
                    </a:p>
                  </a:txBody>
                  <a:tcP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tcPr>
                </a:tc>
                <a:tc>
                  <a:txBody>
                    <a:bodyPr/>
                    <a:lstStyle/>
                    <a:p>
                      <a:pPr algn="ctr"/>
                      <a:r>
                        <a:rPr lang="en-US" dirty="0">
                          <a:solidFill>
                            <a:sysClr val="windowText" lastClr="000000"/>
                          </a:solidFill>
                        </a:rPr>
                        <a:t>½</a:t>
                      </a:r>
                      <a:endParaRPr lang="en-US" dirty="0">
                        <a:solidFill>
                          <a:sysClr val="windowText" lastClr="000000"/>
                        </a:solidFill>
                        <a:latin typeface="Times New Roman" pitchFamily="18" charset="0"/>
                        <a:cs typeface="Times New Roman" pitchFamily="18" charset="0"/>
                      </a:endParaRPr>
                    </a:p>
                  </a:txBody>
                  <a:tcPr>
                    <a:lnT w="12700" cap="flat" cmpd="sng" algn="ctr">
                      <a:solidFill>
                        <a:schemeClr val="bg1"/>
                      </a:solidFill>
                      <a:prstDash val="solid"/>
                      <a:round/>
                      <a:headEnd type="none" w="med" len="med"/>
                      <a:tailEnd type="none" w="med" len="med"/>
                    </a:lnT>
                  </a:tcPr>
                </a:tc>
                <a:tc>
                  <a:txBody>
                    <a:bodyPr/>
                    <a:lstStyle/>
                    <a:p>
                      <a:pPr algn="ctr"/>
                      <a:r>
                        <a:rPr lang="en-US" dirty="0">
                          <a:solidFill>
                            <a:sysClr val="windowText" lastClr="000000"/>
                          </a:solidFill>
                        </a:rPr>
                        <a:t>⅓</a:t>
                      </a:r>
                      <a:endParaRPr lang="en-US" b="1" dirty="0">
                        <a:solidFill>
                          <a:sysClr val="windowText" lastClr="000000"/>
                        </a:solidFill>
                        <a:latin typeface="Times New Roman" pitchFamily="18" charset="0"/>
                        <a:cs typeface="Times New Roman" pitchFamily="18" charset="0"/>
                      </a:endParaRPr>
                    </a:p>
                  </a:txBody>
                  <a:tcP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tcPr>
                </a:tc>
                <a:extLst>
                  <a:ext uri="{0D108BD9-81ED-4DB2-BD59-A6C34878D82A}">
                    <a16:rowId xmlns:a16="http://schemas.microsoft.com/office/drawing/2014/main" val="10001"/>
                  </a:ext>
                </a:extLst>
              </a:tr>
              <a:tr h="370840">
                <a:tc>
                  <a:txBody>
                    <a:bodyPr/>
                    <a:lstStyle/>
                    <a:p>
                      <a:pPr algn="r"/>
                      <a:r>
                        <a:rPr lang="en-US" b="1" dirty="0">
                          <a:solidFill>
                            <a:sysClr val="windowText" lastClr="000000"/>
                          </a:solidFill>
                        </a:rPr>
                        <a:t>a</a:t>
                      </a:r>
                      <a:endParaRPr lang="en-US" b="1" dirty="0">
                        <a:solidFill>
                          <a:sysClr val="windowText" lastClr="000000"/>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pPr algn="ctr"/>
                      <a:r>
                        <a:rPr lang="en-US" dirty="0">
                          <a:solidFill>
                            <a:sysClr val="windowText" lastClr="000000"/>
                          </a:solidFill>
                        </a:rPr>
                        <a:t>½</a:t>
                      </a:r>
                      <a:endParaRPr lang="en-US" dirty="0">
                        <a:solidFill>
                          <a:sysClr val="windowText" lastClr="000000"/>
                        </a:solidFill>
                        <a:latin typeface="Times New Roman" pitchFamily="18" charset="0"/>
                        <a:cs typeface="Times New Roman" pitchFamily="18" charset="0"/>
                      </a:endParaRPr>
                    </a:p>
                  </a:txBody>
                  <a:tcPr>
                    <a:lnL w="12700" cap="flat" cmpd="sng" algn="ctr">
                      <a:solidFill>
                        <a:schemeClr val="bg1"/>
                      </a:solidFill>
                      <a:prstDash val="solid"/>
                      <a:round/>
                      <a:headEnd type="none" w="med" len="med"/>
                      <a:tailEnd type="none" w="med" len="med"/>
                    </a:lnL>
                  </a:tcPr>
                </a:tc>
                <a:tc>
                  <a:txBody>
                    <a:bodyPr/>
                    <a:lstStyle/>
                    <a:p>
                      <a:pPr algn="ctr"/>
                      <a:r>
                        <a:rPr lang="en-US" dirty="0">
                          <a:solidFill>
                            <a:sysClr val="windowText" lastClr="000000"/>
                          </a:solidFill>
                        </a:rPr>
                        <a:t>0</a:t>
                      </a:r>
                      <a:endParaRPr lang="en-US" dirty="0">
                        <a:solidFill>
                          <a:sysClr val="windowText" lastClr="000000"/>
                        </a:solidFill>
                        <a:latin typeface="Times New Roman" pitchFamily="18" charset="0"/>
                        <a:cs typeface="Times New Roman" pitchFamily="18" charset="0"/>
                      </a:endParaRPr>
                    </a:p>
                  </a:txBody>
                  <a:tcPr/>
                </a:tc>
                <a:tc>
                  <a:txBody>
                    <a:bodyPr/>
                    <a:lstStyle/>
                    <a:p>
                      <a:pPr algn="ctr"/>
                      <a:r>
                        <a:rPr lang="en-US" dirty="0">
                          <a:solidFill>
                            <a:sysClr val="windowText" lastClr="000000"/>
                          </a:solidFill>
                        </a:rPr>
                        <a:t>⅓</a:t>
                      </a:r>
                      <a:endParaRPr lang="en-US" b="1" dirty="0">
                        <a:solidFill>
                          <a:sysClr val="windowText" lastClr="000000"/>
                        </a:solidFill>
                        <a:latin typeface="Times New Roman" pitchFamily="18" charset="0"/>
                        <a:cs typeface="Times New Roman" pitchFamily="18" charset="0"/>
                      </a:endParaRPr>
                    </a:p>
                  </a:txBody>
                  <a:tcPr>
                    <a:lnR w="12700" cap="flat" cmpd="sng" algn="ctr">
                      <a:solidFill>
                        <a:schemeClr val="bg1"/>
                      </a:solidFill>
                      <a:prstDash val="solid"/>
                      <a:round/>
                      <a:headEnd type="none" w="med" len="med"/>
                      <a:tailEnd type="none" w="med" len="med"/>
                    </a:lnR>
                  </a:tcPr>
                </a:tc>
                <a:extLst>
                  <a:ext uri="{0D108BD9-81ED-4DB2-BD59-A6C34878D82A}">
                    <a16:rowId xmlns:a16="http://schemas.microsoft.com/office/drawing/2014/main" val="10002"/>
                  </a:ext>
                </a:extLst>
              </a:tr>
              <a:tr h="370840">
                <a:tc>
                  <a:txBody>
                    <a:bodyPr/>
                    <a:lstStyle/>
                    <a:p>
                      <a:pPr algn="r"/>
                      <a:r>
                        <a:rPr lang="en-US" b="1" dirty="0">
                          <a:solidFill>
                            <a:sysClr val="windowText" lastClr="000000"/>
                          </a:solidFill>
                        </a:rPr>
                        <a:t>m</a:t>
                      </a:r>
                      <a:endParaRPr lang="en-US" b="1" dirty="0">
                        <a:solidFill>
                          <a:sysClr val="windowText" lastClr="000000"/>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dirty="0">
                          <a:solidFill>
                            <a:sysClr val="windowText" lastClr="000000"/>
                          </a:solidFill>
                        </a:rPr>
                        <a:t>0</a:t>
                      </a:r>
                      <a:endParaRPr lang="en-US" dirty="0">
                        <a:solidFill>
                          <a:sysClr val="windowText" lastClr="000000"/>
                        </a:solidFill>
                        <a:latin typeface="Times New Roman" pitchFamily="18" charset="0"/>
                        <a:cs typeface="Times New Roman" pitchFamily="18" charset="0"/>
                      </a:endParaRPr>
                    </a:p>
                  </a:txBody>
                  <a:tcPr>
                    <a:lnL w="12700" cap="flat" cmpd="sng" algn="ctr">
                      <a:solidFill>
                        <a:schemeClr val="bg1"/>
                      </a:solidFill>
                      <a:prstDash val="solid"/>
                      <a:round/>
                      <a:headEnd type="none" w="med" len="med"/>
                      <a:tailEnd type="none" w="med" len="med"/>
                    </a:lnL>
                    <a:lnB w="12700" cap="flat" cmpd="sng" algn="ctr">
                      <a:solidFill>
                        <a:schemeClr val="bg1"/>
                      </a:solidFill>
                      <a:prstDash val="solid"/>
                      <a:round/>
                      <a:headEnd type="none" w="med" len="med"/>
                      <a:tailEnd type="none" w="med" len="med"/>
                    </a:lnB>
                  </a:tcPr>
                </a:tc>
                <a:tc>
                  <a:txBody>
                    <a:bodyPr/>
                    <a:lstStyle/>
                    <a:p>
                      <a:pPr algn="ctr"/>
                      <a:r>
                        <a:rPr lang="en-US" dirty="0">
                          <a:solidFill>
                            <a:sysClr val="windowText" lastClr="000000"/>
                          </a:solidFill>
                        </a:rPr>
                        <a:t>½</a:t>
                      </a:r>
                      <a:endParaRPr lang="en-US" dirty="0">
                        <a:solidFill>
                          <a:sysClr val="windowText" lastClr="000000"/>
                        </a:solidFill>
                        <a:latin typeface="Times New Roman" pitchFamily="18" charset="0"/>
                        <a:cs typeface="Times New Roman" pitchFamily="18" charset="0"/>
                      </a:endParaRPr>
                    </a:p>
                  </a:txBody>
                  <a:tcPr>
                    <a:lnB w="12700" cap="flat" cmpd="sng" algn="ctr">
                      <a:solidFill>
                        <a:schemeClr val="bg1"/>
                      </a:solidFill>
                      <a:prstDash val="solid"/>
                      <a:round/>
                      <a:headEnd type="none" w="med" len="med"/>
                      <a:tailEnd type="none" w="med" len="med"/>
                    </a:lnB>
                  </a:tcPr>
                </a:tc>
                <a:tc>
                  <a:txBody>
                    <a:bodyPr/>
                    <a:lstStyle/>
                    <a:p>
                      <a:pPr algn="ctr"/>
                      <a:r>
                        <a:rPr lang="en-US" dirty="0">
                          <a:solidFill>
                            <a:sysClr val="windowText" lastClr="000000"/>
                          </a:solidFill>
                        </a:rPr>
                        <a:t>⅓</a:t>
                      </a:r>
                      <a:endParaRPr lang="en-US" b="1" dirty="0">
                        <a:solidFill>
                          <a:sysClr val="windowText" lastClr="000000"/>
                        </a:solidFill>
                        <a:latin typeface="Times New Roman" pitchFamily="18" charset="0"/>
                        <a:cs typeface="Times New Roman" pitchFamily="18" charset="0"/>
                      </a:endParaRPr>
                    </a:p>
                  </a:txBody>
                  <a:tcPr>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graphicFrame>
        <p:nvGraphicFramePr>
          <p:cNvPr id="35" name="Table 34">
            <a:extLst>
              <a:ext uri="{FF2B5EF4-FFF2-40B4-BE49-F238E27FC236}">
                <a16:creationId xmlns:a16="http://schemas.microsoft.com/office/drawing/2014/main" id="{5C813292-ECBE-7C4F-BEDC-52482729FE9A}"/>
              </a:ext>
            </a:extLst>
          </p:cNvPr>
          <p:cNvGraphicFramePr>
            <a:graphicFrameLocks noGrp="1"/>
          </p:cNvGraphicFramePr>
          <p:nvPr>
            <p:extLst>
              <p:ext uri="{D42A27DB-BD31-4B8C-83A1-F6EECF244321}">
                <p14:modId xmlns:p14="http://schemas.microsoft.com/office/powerpoint/2010/main" val="4038524461"/>
              </p:ext>
            </p:extLst>
          </p:nvPr>
        </p:nvGraphicFramePr>
        <p:xfrm>
          <a:off x="1447800" y="5063029"/>
          <a:ext cx="2438400" cy="1478280"/>
        </p:xfrm>
        <a:graphic>
          <a:graphicData uri="http://schemas.openxmlformats.org/drawingml/2006/table">
            <a:tbl>
              <a:tblPr firstRow="1" bandRow="1">
                <a:tableStyleId>{2D5ABB26-0587-4C30-8999-92F81FD0307C}</a:tableStyleId>
              </a:tblPr>
              <a:tblGrid>
                <a:gridCol w="609600">
                  <a:extLst>
                    <a:ext uri="{9D8B030D-6E8A-4147-A177-3AD203B41FA5}">
                      <a16:colId xmlns:a16="http://schemas.microsoft.com/office/drawing/2014/main" val="20000"/>
                    </a:ext>
                  </a:extLst>
                </a:gridCol>
                <a:gridCol w="609600">
                  <a:extLst>
                    <a:ext uri="{9D8B030D-6E8A-4147-A177-3AD203B41FA5}">
                      <a16:colId xmlns:a16="http://schemas.microsoft.com/office/drawing/2014/main" val="20001"/>
                    </a:ext>
                  </a:extLst>
                </a:gridCol>
                <a:gridCol w="609600">
                  <a:extLst>
                    <a:ext uri="{9D8B030D-6E8A-4147-A177-3AD203B41FA5}">
                      <a16:colId xmlns:a16="http://schemas.microsoft.com/office/drawing/2014/main" val="20002"/>
                    </a:ext>
                  </a:extLst>
                </a:gridCol>
                <a:gridCol w="609600">
                  <a:extLst>
                    <a:ext uri="{9D8B030D-6E8A-4147-A177-3AD203B41FA5}">
                      <a16:colId xmlns:a16="http://schemas.microsoft.com/office/drawing/2014/main" val="20003"/>
                    </a:ext>
                  </a:extLst>
                </a:gridCol>
              </a:tblGrid>
              <a:tr h="152400">
                <a:tc>
                  <a:txBody>
                    <a:bodyPr/>
                    <a:lstStyle/>
                    <a:p>
                      <a:pPr algn="r"/>
                      <a:endParaRPr lang="en-US" dirty="0">
                        <a:solidFill>
                          <a:sysClr val="windowText" lastClr="000000"/>
                        </a:solidFill>
                        <a:latin typeface="Times New Roman" pitchFamily="18" charset="0"/>
                        <a:cs typeface="Times New Roman" pitchFamily="18" charset="0"/>
                      </a:endParaRPr>
                    </a:p>
                  </a:txBody>
                  <a:tcPr/>
                </a:tc>
                <a:tc>
                  <a:txBody>
                    <a:bodyPr/>
                    <a:lstStyle/>
                    <a:p>
                      <a:pPr algn="ctr"/>
                      <a:r>
                        <a:rPr lang="en-US" b="1" dirty="0">
                          <a:solidFill>
                            <a:sysClr val="windowText" lastClr="000000"/>
                          </a:solidFill>
                        </a:rPr>
                        <a:t>y</a:t>
                      </a:r>
                      <a:endParaRPr lang="en-US" b="1" dirty="0">
                        <a:solidFill>
                          <a:sysClr val="windowText" lastClr="000000"/>
                        </a:solidFill>
                        <a:latin typeface="Times New Roman" pitchFamily="18" charset="0"/>
                        <a:cs typeface="Times New Roman" pitchFamily="18" charset="0"/>
                      </a:endParaRPr>
                    </a:p>
                  </a:txBody>
                  <a:tcPr>
                    <a:lnB w="12700" cap="flat" cmpd="sng" algn="ctr">
                      <a:solidFill>
                        <a:schemeClr val="bg1"/>
                      </a:solidFill>
                      <a:prstDash val="solid"/>
                      <a:round/>
                      <a:headEnd type="none" w="med" len="med"/>
                      <a:tailEnd type="none" w="med" len="med"/>
                    </a:lnB>
                  </a:tcPr>
                </a:tc>
                <a:tc>
                  <a:txBody>
                    <a:bodyPr/>
                    <a:lstStyle/>
                    <a:p>
                      <a:pPr algn="ctr"/>
                      <a:r>
                        <a:rPr lang="en-US" b="1" dirty="0">
                          <a:solidFill>
                            <a:sysClr val="windowText" lastClr="000000"/>
                          </a:solidFill>
                        </a:rPr>
                        <a:t>a</a:t>
                      </a:r>
                      <a:endParaRPr lang="en-US" b="1" dirty="0">
                        <a:solidFill>
                          <a:sysClr val="windowText" lastClr="000000"/>
                        </a:solidFill>
                        <a:latin typeface="Times New Roman" pitchFamily="18" charset="0"/>
                        <a:cs typeface="Times New Roman" pitchFamily="18" charset="0"/>
                      </a:endParaRPr>
                    </a:p>
                  </a:txBody>
                  <a:tcPr>
                    <a:lnB w="12700" cap="flat" cmpd="sng" algn="ctr">
                      <a:solidFill>
                        <a:schemeClr val="bg1"/>
                      </a:solidFill>
                      <a:prstDash val="solid"/>
                      <a:round/>
                      <a:headEnd type="none" w="med" len="med"/>
                      <a:tailEnd type="none" w="med" len="med"/>
                    </a:lnB>
                  </a:tcPr>
                </a:tc>
                <a:tc>
                  <a:txBody>
                    <a:bodyPr/>
                    <a:lstStyle/>
                    <a:p>
                      <a:pPr algn="ctr"/>
                      <a:r>
                        <a:rPr lang="en-US" b="1" dirty="0">
                          <a:solidFill>
                            <a:sysClr val="windowText" lastClr="000000"/>
                          </a:solidFill>
                        </a:rPr>
                        <a:t>m</a:t>
                      </a:r>
                      <a:endParaRPr lang="en-US" b="1" dirty="0">
                        <a:solidFill>
                          <a:sysClr val="windowText" lastClr="000000"/>
                        </a:solidFill>
                        <a:latin typeface="Times New Roman" pitchFamily="18" charset="0"/>
                        <a:cs typeface="Times New Roman" pitchFamily="18" charset="0"/>
                      </a:endParaRPr>
                    </a:p>
                  </a:txBody>
                  <a:tcPr>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0"/>
                  </a:ext>
                </a:extLst>
              </a:tr>
              <a:tr h="370840">
                <a:tc>
                  <a:txBody>
                    <a:bodyPr/>
                    <a:lstStyle/>
                    <a:p>
                      <a:pPr algn="r"/>
                      <a:r>
                        <a:rPr lang="en-US" b="1" dirty="0">
                          <a:solidFill>
                            <a:sysClr val="windowText" lastClr="000000"/>
                          </a:solidFill>
                        </a:rPr>
                        <a:t>y</a:t>
                      </a:r>
                      <a:endParaRPr lang="en-US" b="1" dirty="0">
                        <a:solidFill>
                          <a:sysClr val="windowText" lastClr="000000"/>
                        </a:solidFill>
                        <a:latin typeface="Times New Roman" pitchFamily="18" charset="0"/>
                        <a:cs typeface="Times New Roman" pitchFamily="18" charset="0"/>
                      </a:endParaRPr>
                    </a:p>
                  </a:txBody>
                  <a:tcPr>
                    <a:lnR w="12700" cap="flat" cmpd="sng" algn="ctr">
                      <a:solidFill>
                        <a:schemeClr val="bg1"/>
                      </a:solidFill>
                      <a:prstDash val="solid"/>
                      <a:round/>
                      <a:headEnd type="none" w="med" len="med"/>
                      <a:tailEnd type="none" w="med" len="med"/>
                    </a:lnR>
                  </a:tcPr>
                </a:tc>
                <a:tc>
                  <a:txBody>
                    <a:bodyPr/>
                    <a:lstStyle/>
                    <a:p>
                      <a:pPr algn="ctr"/>
                      <a:r>
                        <a:rPr lang="en-US" dirty="0">
                          <a:solidFill>
                            <a:sysClr val="windowText" lastClr="000000"/>
                          </a:solidFill>
                        </a:rPr>
                        <a:t>½</a:t>
                      </a:r>
                      <a:endParaRPr lang="en-US" dirty="0">
                        <a:solidFill>
                          <a:sysClr val="windowText" lastClr="000000"/>
                        </a:solidFill>
                        <a:latin typeface="Times New Roman" pitchFamily="18" charset="0"/>
                        <a:cs typeface="Times New Roman" pitchFamily="18" charset="0"/>
                      </a:endParaRPr>
                    </a:p>
                  </a:txBody>
                  <a:tcP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tcPr>
                </a:tc>
                <a:tc>
                  <a:txBody>
                    <a:bodyPr/>
                    <a:lstStyle/>
                    <a:p>
                      <a:pPr algn="ctr"/>
                      <a:r>
                        <a:rPr lang="en-US" dirty="0">
                          <a:solidFill>
                            <a:sysClr val="windowText" lastClr="000000"/>
                          </a:solidFill>
                        </a:rPr>
                        <a:t>½</a:t>
                      </a:r>
                      <a:endParaRPr lang="en-US" dirty="0">
                        <a:solidFill>
                          <a:sysClr val="windowText" lastClr="000000"/>
                        </a:solidFill>
                        <a:latin typeface="Times New Roman" pitchFamily="18" charset="0"/>
                        <a:cs typeface="Times New Roman" pitchFamily="18" charset="0"/>
                      </a:endParaRPr>
                    </a:p>
                  </a:txBody>
                  <a:tcPr>
                    <a:lnT w="12700" cap="flat" cmpd="sng" algn="ctr">
                      <a:solidFill>
                        <a:schemeClr val="bg1"/>
                      </a:solidFill>
                      <a:prstDash val="solid"/>
                      <a:round/>
                      <a:headEnd type="none" w="med" len="med"/>
                      <a:tailEnd type="none" w="med" len="med"/>
                    </a:lnT>
                  </a:tcPr>
                </a:tc>
                <a:tc>
                  <a:txBody>
                    <a:bodyPr/>
                    <a:lstStyle/>
                    <a:p>
                      <a:pPr algn="ctr"/>
                      <a:r>
                        <a:rPr lang="en-US" dirty="0">
                          <a:solidFill>
                            <a:sysClr val="windowText" lastClr="000000"/>
                          </a:solidFill>
                        </a:rPr>
                        <a:t>0</a:t>
                      </a:r>
                      <a:endParaRPr lang="en-US" dirty="0">
                        <a:solidFill>
                          <a:sysClr val="windowText" lastClr="000000"/>
                        </a:solidFill>
                        <a:latin typeface="Times New Roman" pitchFamily="18" charset="0"/>
                        <a:cs typeface="Times New Roman" pitchFamily="18" charset="0"/>
                      </a:endParaRPr>
                    </a:p>
                  </a:txBody>
                  <a:tcP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tcPr>
                </a:tc>
                <a:extLst>
                  <a:ext uri="{0D108BD9-81ED-4DB2-BD59-A6C34878D82A}">
                    <a16:rowId xmlns:a16="http://schemas.microsoft.com/office/drawing/2014/main" val="10001"/>
                  </a:ext>
                </a:extLst>
              </a:tr>
              <a:tr h="370840">
                <a:tc>
                  <a:txBody>
                    <a:bodyPr/>
                    <a:lstStyle/>
                    <a:p>
                      <a:pPr algn="r"/>
                      <a:r>
                        <a:rPr lang="en-US" b="1" dirty="0">
                          <a:solidFill>
                            <a:sysClr val="windowText" lastClr="000000"/>
                          </a:solidFill>
                        </a:rPr>
                        <a:t>a</a:t>
                      </a:r>
                      <a:endParaRPr lang="en-US" b="1" dirty="0">
                        <a:solidFill>
                          <a:sysClr val="windowText" lastClr="000000"/>
                        </a:solidFill>
                        <a:latin typeface="Times New Roman" pitchFamily="18" charset="0"/>
                        <a:cs typeface="Times New Roman" pitchFamily="18" charset="0"/>
                      </a:endParaRPr>
                    </a:p>
                  </a:txBody>
                  <a:tcPr>
                    <a:lnR w="12700" cap="flat" cmpd="sng" algn="ctr">
                      <a:solidFill>
                        <a:schemeClr val="bg1"/>
                      </a:solidFill>
                      <a:prstDash val="solid"/>
                      <a:round/>
                      <a:headEnd type="none" w="med" len="med"/>
                      <a:tailEnd type="none" w="med" len="med"/>
                    </a:lnR>
                  </a:tcPr>
                </a:tc>
                <a:tc>
                  <a:txBody>
                    <a:bodyPr/>
                    <a:lstStyle/>
                    <a:p>
                      <a:pPr algn="ctr"/>
                      <a:r>
                        <a:rPr lang="en-US" dirty="0">
                          <a:solidFill>
                            <a:sysClr val="windowText" lastClr="000000"/>
                          </a:solidFill>
                        </a:rPr>
                        <a:t>½</a:t>
                      </a:r>
                      <a:endParaRPr lang="en-US" dirty="0">
                        <a:solidFill>
                          <a:sysClr val="windowText" lastClr="000000"/>
                        </a:solidFill>
                        <a:latin typeface="Times New Roman" pitchFamily="18" charset="0"/>
                        <a:cs typeface="Times New Roman" pitchFamily="18" charset="0"/>
                      </a:endParaRPr>
                    </a:p>
                  </a:txBody>
                  <a:tcPr>
                    <a:lnL w="12700" cap="flat" cmpd="sng" algn="ctr">
                      <a:solidFill>
                        <a:schemeClr val="bg1"/>
                      </a:solidFill>
                      <a:prstDash val="solid"/>
                      <a:round/>
                      <a:headEnd type="none" w="med" len="med"/>
                      <a:tailEnd type="none" w="med" len="med"/>
                    </a:lnL>
                  </a:tcPr>
                </a:tc>
                <a:tc>
                  <a:txBody>
                    <a:bodyPr/>
                    <a:lstStyle/>
                    <a:p>
                      <a:pPr algn="ctr"/>
                      <a:r>
                        <a:rPr lang="en-US" dirty="0">
                          <a:solidFill>
                            <a:sysClr val="windowText" lastClr="000000"/>
                          </a:solidFill>
                        </a:rPr>
                        <a:t>0</a:t>
                      </a:r>
                      <a:endParaRPr lang="en-US" dirty="0">
                        <a:solidFill>
                          <a:sysClr val="windowText" lastClr="000000"/>
                        </a:solidFill>
                        <a:latin typeface="Times New Roman" pitchFamily="18" charset="0"/>
                        <a:cs typeface="Times New Roman" pitchFamily="18" charset="0"/>
                      </a:endParaRPr>
                    </a:p>
                  </a:txBody>
                  <a:tcPr/>
                </a:tc>
                <a:tc>
                  <a:txBody>
                    <a:bodyPr/>
                    <a:lstStyle/>
                    <a:p>
                      <a:pPr algn="ctr"/>
                      <a:r>
                        <a:rPr lang="en-US" dirty="0">
                          <a:solidFill>
                            <a:sysClr val="windowText" lastClr="000000"/>
                          </a:solidFill>
                        </a:rPr>
                        <a:t>0</a:t>
                      </a:r>
                      <a:endParaRPr lang="en-US" dirty="0">
                        <a:solidFill>
                          <a:sysClr val="windowText" lastClr="000000"/>
                        </a:solidFill>
                        <a:latin typeface="Times New Roman" pitchFamily="18" charset="0"/>
                        <a:cs typeface="Times New Roman" pitchFamily="18" charset="0"/>
                      </a:endParaRPr>
                    </a:p>
                  </a:txBody>
                  <a:tcPr>
                    <a:lnR w="12700" cap="flat" cmpd="sng" algn="ctr">
                      <a:solidFill>
                        <a:schemeClr val="bg1"/>
                      </a:solidFill>
                      <a:prstDash val="solid"/>
                      <a:round/>
                      <a:headEnd type="none" w="med" len="med"/>
                      <a:tailEnd type="none" w="med" len="med"/>
                    </a:lnR>
                  </a:tcPr>
                </a:tc>
                <a:extLst>
                  <a:ext uri="{0D108BD9-81ED-4DB2-BD59-A6C34878D82A}">
                    <a16:rowId xmlns:a16="http://schemas.microsoft.com/office/drawing/2014/main" val="10002"/>
                  </a:ext>
                </a:extLst>
              </a:tr>
              <a:tr h="370840">
                <a:tc>
                  <a:txBody>
                    <a:bodyPr/>
                    <a:lstStyle/>
                    <a:p>
                      <a:pPr algn="r"/>
                      <a:r>
                        <a:rPr lang="en-US" b="1" dirty="0">
                          <a:solidFill>
                            <a:sysClr val="windowText" lastClr="000000"/>
                          </a:solidFill>
                        </a:rPr>
                        <a:t>m</a:t>
                      </a:r>
                      <a:endParaRPr lang="en-US" b="1" dirty="0">
                        <a:solidFill>
                          <a:sysClr val="windowText" lastClr="000000"/>
                        </a:solidFill>
                        <a:latin typeface="Times New Roman" pitchFamily="18" charset="0"/>
                        <a:cs typeface="Times New Roman" pitchFamily="18" charset="0"/>
                      </a:endParaRPr>
                    </a:p>
                  </a:txBody>
                  <a:tcPr>
                    <a:lnR w="12700" cap="flat" cmpd="sng" algn="ctr">
                      <a:solidFill>
                        <a:schemeClr val="bg1"/>
                      </a:solidFill>
                      <a:prstDash val="solid"/>
                      <a:round/>
                      <a:headEnd type="none" w="med" len="med"/>
                      <a:tailEnd type="none" w="med" len="med"/>
                    </a:lnR>
                  </a:tcPr>
                </a:tc>
                <a:tc>
                  <a:txBody>
                    <a:bodyPr/>
                    <a:lstStyle/>
                    <a:p>
                      <a:pPr algn="ctr"/>
                      <a:r>
                        <a:rPr lang="en-US" dirty="0">
                          <a:solidFill>
                            <a:sysClr val="windowText" lastClr="000000"/>
                          </a:solidFill>
                        </a:rPr>
                        <a:t>0</a:t>
                      </a:r>
                      <a:endParaRPr lang="en-US" dirty="0">
                        <a:solidFill>
                          <a:sysClr val="windowText" lastClr="000000"/>
                        </a:solidFill>
                        <a:latin typeface="Times New Roman" pitchFamily="18" charset="0"/>
                        <a:cs typeface="Times New Roman" pitchFamily="18" charset="0"/>
                      </a:endParaRPr>
                    </a:p>
                  </a:txBody>
                  <a:tcPr>
                    <a:lnL w="12700" cap="flat" cmpd="sng" algn="ctr">
                      <a:solidFill>
                        <a:schemeClr val="bg1"/>
                      </a:solidFill>
                      <a:prstDash val="solid"/>
                      <a:round/>
                      <a:headEnd type="none" w="med" len="med"/>
                      <a:tailEnd type="none" w="med" len="med"/>
                    </a:lnL>
                    <a:lnB w="12700" cap="flat" cmpd="sng" algn="ctr">
                      <a:solidFill>
                        <a:schemeClr val="bg1"/>
                      </a:solidFill>
                      <a:prstDash val="solid"/>
                      <a:round/>
                      <a:headEnd type="none" w="med" len="med"/>
                      <a:tailEnd type="none" w="med" len="med"/>
                    </a:lnB>
                  </a:tcPr>
                </a:tc>
                <a:tc>
                  <a:txBody>
                    <a:bodyPr/>
                    <a:lstStyle/>
                    <a:p>
                      <a:pPr algn="ctr"/>
                      <a:r>
                        <a:rPr lang="en-US" dirty="0">
                          <a:solidFill>
                            <a:sysClr val="windowText" lastClr="000000"/>
                          </a:solidFill>
                        </a:rPr>
                        <a:t>½</a:t>
                      </a:r>
                      <a:endParaRPr lang="en-US" dirty="0">
                        <a:solidFill>
                          <a:sysClr val="windowText" lastClr="000000"/>
                        </a:solidFill>
                        <a:latin typeface="Times New Roman" pitchFamily="18" charset="0"/>
                        <a:cs typeface="Times New Roman" pitchFamily="18" charset="0"/>
                      </a:endParaRPr>
                    </a:p>
                  </a:txBody>
                  <a:tcPr>
                    <a:lnB w="12700" cap="flat" cmpd="sng" algn="ctr">
                      <a:solidFill>
                        <a:schemeClr val="bg1"/>
                      </a:solidFill>
                      <a:prstDash val="solid"/>
                      <a:round/>
                      <a:headEnd type="none" w="med" len="med"/>
                      <a:tailEnd type="none" w="med" len="med"/>
                    </a:lnB>
                  </a:tcPr>
                </a:tc>
                <a:tc>
                  <a:txBody>
                    <a:bodyPr/>
                    <a:lstStyle/>
                    <a:p>
                      <a:pPr algn="ctr"/>
                      <a:r>
                        <a:rPr lang="en-US" dirty="0">
                          <a:solidFill>
                            <a:sysClr val="windowText" lastClr="000000"/>
                          </a:solidFill>
                        </a:rPr>
                        <a:t>0</a:t>
                      </a:r>
                      <a:endParaRPr lang="en-US" dirty="0">
                        <a:solidFill>
                          <a:sysClr val="windowText" lastClr="000000"/>
                        </a:solidFill>
                        <a:latin typeface="Times New Roman" pitchFamily="18" charset="0"/>
                        <a:cs typeface="Times New Roman" pitchFamily="18" charset="0"/>
                      </a:endParaRPr>
                    </a:p>
                  </a:txBody>
                  <a:tcPr>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3" name="Rectangle 2">
            <a:extLst>
              <a:ext uri="{FF2B5EF4-FFF2-40B4-BE49-F238E27FC236}">
                <a16:creationId xmlns:a16="http://schemas.microsoft.com/office/drawing/2014/main" id="{D9A4C81D-AC40-7E44-B24A-F715C64D0393}"/>
              </a:ext>
            </a:extLst>
          </p:cNvPr>
          <p:cNvSpPr/>
          <p:nvPr/>
        </p:nvSpPr>
        <p:spPr>
          <a:xfrm>
            <a:off x="533400" y="5638800"/>
            <a:ext cx="1219200" cy="584775"/>
          </a:xfrm>
          <a:prstGeom prst="rect">
            <a:avLst/>
          </a:prstGeom>
        </p:spPr>
        <p:txBody>
          <a:bodyPr wrap="square">
            <a:spAutoFit/>
          </a:bodyPr>
          <a:lstStyle/>
          <a:p>
            <a:r>
              <a:rPr lang="en-US" sz="3200" dirty="0">
                <a:solidFill>
                  <a:schemeClr val="bg1"/>
                </a:solidFill>
              </a:rPr>
              <a:t>M =</a:t>
            </a:r>
          </a:p>
        </p:txBody>
      </p:sp>
      <p:sp>
        <p:nvSpPr>
          <p:cNvPr id="38" name="Right Arrow 37">
            <a:extLst>
              <a:ext uri="{FF2B5EF4-FFF2-40B4-BE49-F238E27FC236}">
                <a16:creationId xmlns:a16="http://schemas.microsoft.com/office/drawing/2014/main" id="{25B491A1-7C79-B841-BD54-6BFBCCEB9F40}"/>
              </a:ext>
            </a:extLst>
          </p:cNvPr>
          <p:cNvSpPr/>
          <p:nvPr/>
        </p:nvSpPr>
        <p:spPr>
          <a:xfrm>
            <a:off x="4267200" y="5398664"/>
            <a:ext cx="1373906" cy="869914"/>
          </a:xfrm>
          <a:prstGeom prst="rightArrow">
            <a:avLst/>
          </a:prstGeom>
          <a:ln w="38100">
            <a:solidFill>
              <a:srgbClr val="008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002894185"/>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991600" cy="987552"/>
          </a:xfrm>
        </p:spPr>
        <p:txBody>
          <a:bodyPr>
            <a:normAutofit/>
          </a:bodyPr>
          <a:lstStyle/>
          <a:p>
            <a:r>
              <a:rPr lang="en-US" dirty="0"/>
              <a:t>Why Teleports Solve the Problem?</a:t>
            </a:r>
          </a:p>
        </p:txBody>
      </p:sp>
      <p:sp>
        <p:nvSpPr>
          <p:cNvPr id="3" name="Content Placeholder 2"/>
          <p:cNvSpPr>
            <a:spLocks noGrp="1"/>
          </p:cNvSpPr>
          <p:nvPr>
            <p:ph idx="1"/>
          </p:nvPr>
        </p:nvSpPr>
        <p:spPr>
          <a:xfrm>
            <a:off x="457200" y="1295400"/>
            <a:ext cx="8686800" cy="5562600"/>
          </a:xfrm>
        </p:spPr>
        <p:txBody>
          <a:bodyPr>
            <a:normAutofit/>
          </a:bodyPr>
          <a:lstStyle/>
          <a:p>
            <a:pPr marL="118872" indent="0">
              <a:buNone/>
            </a:pPr>
            <a:r>
              <a:rPr lang="en-US" b="1" dirty="0">
                <a:solidFill>
                  <a:srgbClr val="0000FF"/>
                </a:solidFill>
              </a:rPr>
              <a:t>Why are dead-ends and spider traps a problem </a:t>
            </a:r>
            <a:br>
              <a:rPr lang="en-US" b="1" dirty="0">
                <a:solidFill>
                  <a:srgbClr val="0000FF"/>
                </a:solidFill>
              </a:rPr>
            </a:br>
            <a:r>
              <a:rPr lang="en-US" b="1" dirty="0"/>
              <a:t>and </a:t>
            </a:r>
            <a:r>
              <a:rPr lang="en-US" b="1" dirty="0">
                <a:solidFill>
                  <a:srgbClr val="FF0066"/>
                </a:solidFill>
              </a:rPr>
              <a:t>why do teleports solve the problem?</a:t>
            </a:r>
          </a:p>
          <a:p>
            <a:r>
              <a:rPr lang="en-US" b="1" dirty="0">
                <a:solidFill>
                  <a:srgbClr val="0000FF"/>
                </a:solidFill>
              </a:rPr>
              <a:t>Spider-traps</a:t>
            </a:r>
            <a:r>
              <a:rPr lang="en-US" dirty="0">
                <a:solidFill>
                  <a:srgbClr val="0000FF"/>
                </a:solidFill>
              </a:rPr>
              <a:t> </a:t>
            </a:r>
            <a:r>
              <a:rPr lang="en-US" dirty="0"/>
              <a:t>cause random walker to get stuck in them, absorbing all importance</a:t>
            </a:r>
          </a:p>
          <a:p>
            <a:pPr lvl="1"/>
            <a:r>
              <a:rPr lang="en-US" b="1" dirty="0">
                <a:solidFill>
                  <a:srgbClr val="FF0066"/>
                </a:solidFill>
              </a:rPr>
              <a:t>Solution:</a:t>
            </a:r>
            <a:r>
              <a:rPr lang="en-US" dirty="0"/>
              <a:t> Never get stuck in a spider trap by teleporting out of it in a finite number of steps</a:t>
            </a:r>
            <a:endParaRPr lang="en-US" b="1" dirty="0"/>
          </a:p>
          <a:p>
            <a:r>
              <a:rPr lang="en-US" b="1" dirty="0">
                <a:solidFill>
                  <a:srgbClr val="0000FF"/>
                </a:solidFill>
              </a:rPr>
              <a:t>Dead-ends</a:t>
            </a:r>
            <a:r>
              <a:rPr lang="en-US" dirty="0"/>
              <a:t> cause importance to “leak” out of the system</a:t>
            </a:r>
          </a:p>
          <a:p>
            <a:pPr lvl="1"/>
            <a:r>
              <a:rPr lang="en-US" dirty="0"/>
              <a:t>The matrix is not column stochastic</a:t>
            </a:r>
          </a:p>
          <a:p>
            <a:pPr lvl="1"/>
            <a:r>
              <a:rPr lang="en-US" b="1" dirty="0">
                <a:solidFill>
                  <a:srgbClr val="FF0066"/>
                </a:solidFill>
              </a:rPr>
              <a:t>Solution:</a:t>
            </a:r>
            <a:r>
              <a:rPr lang="en-US" dirty="0"/>
              <a:t> Make matrix column stochastic by always teleporting when at a dead end</a:t>
            </a:r>
          </a:p>
        </p:txBody>
      </p:sp>
      <p:sp>
        <p:nvSpPr>
          <p:cNvPr id="6" name="Slide Number Placeholder 5"/>
          <p:cNvSpPr>
            <a:spLocks noGrp="1"/>
          </p:cNvSpPr>
          <p:nvPr>
            <p:ph type="sldNum" sz="quarter" idx="4294967295"/>
          </p:nvPr>
        </p:nvSpPr>
        <p:spPr>
          <a:xfrm>
            <a:off x="8204396" y="6583680"/>
            <a:ext cx="733864" cy="274320"/>
          </a:xfrm>
          <a:prstGeom prst="rect">
            <a:avLst/>
          </a:prstGeom>
        </p:spPr>
        <p:txBody>
          <a:bodyPr/>
          <a:lstStyle/>
          <a:p>
            <a:fld id="{19B12225-5612-419B-A8D5-4B8EEE4C217E}" type="slidenum">
              <a:rPr lang="en-US" smtClean="0"/>
              <a:pPr/>
              <a:t>48</a:t>
            </a:fld>
            <a:endParaRPr lang="en-US"/>
          </a:p>
        </p:txBody>
      </p:sp>
    </p:spTree>
    <p:extLst>
      <p:ext uri="{BB962C8B-B14F-4D97-AF65-F5344CB8AC3E}">
        <p14:creationId xmlns:p14="http://schemas.microsoft.com/office/powerpoint/2010/main" val="288162438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Straight Connector 9"/>
          <p:cNvCxnSpPr/>
          <p:nvPr/>
        </p:nvCxnSpPr>
        <p:spPr>
          <a:xfrm>
            <a:off x="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dk1"/>
          </a:lnRef>
          <a:fillRef idx="0">
            <a:schemeClr val="dk1"/>
          </a:fillRef>
          <a:effectRef idx="0">
            <a:schemeClr val="dk1"/>
          </a:effectRef>
          <a:fontRef idx="minor">
            <a:schemeClr val="tx1"/>
          </a:fontRef>
        </p:style>
      </p:cxnSp>
      <p:sp>
        <p:nvSpPr>
          <p:cNvPr id="2" name="Title 1"/>
          <p:cNvSpPr>
            <a:spLocks noGrp="1"/>
          </p:cNvSpPr>
          <p:nvPr>
            <p:ph type="title"/>
          </p:nvPr>
        </p:nvSpPr>
        <p:spPr/>
        <p:txBody>
          <a:bodyPr/>
          <a:lstStyle/>
          <a:p>
            <a:r>
              <a:rPr lang="en-US" dirty="0"/>
              <a:t>Random Teleport: Equations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81000" y="1066800"/>
                <a:ext cx="8458200" cy="5105400"/>
              </a:xfrm>
            </p:spPr>
            <p:txBody>
              <a:bodyPr>
                <a:normAutofit/>
              </a:bodyPr>
              <a:lstStyle/>
              <a:p>
                <a:r>
                  <a:rPr lang="en-US" dirty="0">
                    <a:solidFill>
                      <a:srgbClr val="0000FF"/>
                    </a:solidFill>
                  </a:rPr>
                  <a:t>At each step, random surfer has two options:</a:t>
                </a:r>
              </a:p>
              <a:p>
                <a:pPr lvl="1"/>
                <a:r>
                  <a:rPr lang="en-US" dirty="0"/>
                  <a:t>With probability </a:t>
                </a:r>
                <a:r>
                  <a:rPr lang="en-US" b="1" i="1" dirty="0">
                    <a:latin typeface="Times New Roman" pitchFamily="18" charset="0"/>
                    <a:cs typeface="Times New Roman" pitchFamily="18" charset="0"/>
                    <a:sym typeface="Symbol" pitchFamily="18" charset="2"/>
                  </a:rPr>
                  <a:t></a:t>
                </a:r>
                <a:r>
                  <a:rPr lang="en-US" dirty="0"/>
                  <a:t>,  follow a link at random</a:t>
                </a:r>
              </a:p>
              <a:p>
                <a:pPr lvl="1"/>
                <a:r>
                  <a:rPr lang="en-US" dirty="0"/>
                  <a:t>With probability </a:t>
                </a:r>
                <a:r>
                  <a:rPr lang="en-US" b="1" i="1" dirty="0">
                    <a:latin typeface="Times New Roman" pitchFamily="18" charset="0"/>
                    <a:cs typeface="Times New Roman" pitchFamily="18" charset="0"/>
                  </a:rPr>
                  <a:t>1-</a:t>
                </a:r>
                <a:r>
                  <a:rPr lang="en-US" b="1" i="1" dirty="0">
                    <a:latin typeface="Times New Roman" pitchFamily="18" charset="0"/>
                    <a:cs typeface="Times New Roman" pitchFamily="18" charset="0"/>
                    <a:sym typeface="Symbol" pitchFamily="18" charset="2"/>
                  </a:rPr>
                  <a:t></a:t>
                </a:r>
                <a:r>
                  <a:rPr lang="en-US" dirty="0"/>
                  <a:t>, jump to some random page</a:t>
                </a:r>
              </a:p>
              <a:p>
                <a:pPr lvl="8"/>
                <a:endParaRPr lang="en-US" b="1" dirty="0">
                  <a:solidFill>
                    <a:srgbClr val="0000FF"/>
                  </a:solidFill>
                </a:endParaRPr>
              </a:p>
              <a:p>
                <a:r>
                  <a:rPr lang="en-US" b="1" dirty="0">
                    <a:solidFill>
                      <a:srgbClr val="0000FF"/>
                    </a:solidFill>
                  </a:rPr>
                  <a:t>PageRank equation </a:t>
                </a:r>
                <a:r>
                  <a:rPr lang="en-US" dirty="0">
                    <a:solidFill>
                      <a:schemeClr val="bg1">
                        <a:lumMod val="50000"/>
                      </a:schemeClr>
                    </a:solidFill>
                  </a:rPr>
                  <a:t>[</a:t>
                </a:r>
                <a:r>
                  <a:rPr lang="en-US" dirty="0" err="1">
                    <a:solidFill>
                      <a:schemeClr val="bg1">
                        <a:lumMod val="50000"/>
                      </a:schemeClr>
                    </a:solidFill>
                  </a:rPr>
                  <a:t>Brin</a:t>
                </a:r>
                <a:r>
                  <a:rPr lang="en-US" dirty="0">
                    <a:solidFill>
                      <a:schemeClr val="bg1">
                        <a:lumMod val="50000"/>
                      </a:schemeClr>
                    </a:solidFill>
                  </a:rPr>
                  <a:t>-Page, 98]</a:t>
                </a:r>
                <a:br>
                  <a:rPr lang="en-US" dirty="0"/>
                </a:br>
                <a14:m>
                  <m:oMath xmlns:m="http://schemas.openxmlformats.org/officeDocument/2006/math">
                    <m:sSub>
                      <m:sSubPr>
                        <m:ctrlPr>
                          <a:rPr lang="en-US" sz="4000" b="0" i="1" dirty="0" smtClean="0">
                            <a:latin typeface="Cambria Math" panose="02040503050406030204" pitchFamily="18" charset="0"/>
                            <a:cs typeface="Times New Roman" pitchFamily="18" charset="0"/>
                          </a:rPr>
                        </m:ctrlPr>
                      </m:sSubPr>
                      <m:e>
                        <m:r>
                          <a:rPr lang="en-US" sz="4000" b="0" i="1" dirty="0" smtClean="0">
                            <a:latin typeface="Cambria Math"/>
                            <a:cs typeface="Times New Roman" pitchFamily="18" charset="0"/>
                          </a:rPr>
                          <m:t>𝑟</m:t>
                        </m:r>
                      </m:e>
                      <m:sub>
                        <m:r>
                          <a:rPr lang="en-US" sz="4000" b="0" i="1" dirty="0" smtClean="0">
                            <a:latin typeface="Cambria Math"/>
                            <a:cs typeface="Times New Roman" pitchFamily="18" charset="0"/>
                          </a:rPr>
                          <m:t>𝑗</m:t>
                        </m:r>
                      </m:sub>
                    </m:sSub>
                    <m:r>
                      <a:rPr lang="en-US" sz="4000" b="0" i="1" dirty="0" smtClean="0">
                        <a:latin typeface="Cambria Math"/>
                        <a:cs typeface="Times New Roman" pitchFamily="18" charset="0"/>
                      </a:rPr>
                      <m:t>=</m:t>
                    </m:r>
                    <m:nary>
                      <m:naryPr>
                        <m:chr m:val="∑"/>
                        <m:supHide m:val="on"/>
                        <m:ctrlPr>
                          <a:rPr lang="en-US" sz="4000" i="1" dirty="0" smtClean="0">
                            <a:latin typeface="Cambria Math" panose="02040503050406030204" pitchFamily="18" charset="0"/>
                            <a:cs typeface="Times New Roman" pitchFamily="18" charset="0"/>
                          </a:rPr>
                        </m:ctrlPr>
                      </m:naryPr>
                      <m:sub>
                        <m:r>
                          <m:rPr>
                            <m:brk m:alnAt="7"/>
                          </m:rPr>
                          <a:rPr lang="en-US" sz="4000" b="0" i="1" dirty="0" smtClean="0">
                            <a:latin typeface="Cambria Math"/>
                            <a:cs typeface="Times New Roman" pitchFamily="18" charset="0"/>
                          </a:rPr>
                          <m:t>𝑖</m:t>
                        </m:r>
                        <m:r>
                          <a:rPr lang="en-US" sz="4000" b="0" i="1" dirty="0" smtClean="0">
                            <a:latin typeface="Cambria Math"/>
                            <a:cs typeface="Times New Roman" pitchFamily="18" charset="0"/>
                          </a:rPr>
                          <m:t>→</m:t>
                        </m:r>
                        <m:r>
                          <a:rPr lang="en-US" sz="4000" b="0" i="1" dirty="0" smtClean="0">
                            <a:latin typeface="Cambria Math"/>
                            <a:cs typeface="Times New Roman" pitchFamily="18" charset="0"/>
                          </a:rPr>
                          <m:t>𝑗</m:t>
                        </m:r>
                      </m:sub>
                      <m:sup/>
                      <m:e>
                        <m:r>
                          <a:rPr lang="en-US" sz="4000" b="0" i="1" dirty="0" smtClean="0">
                            <a:latin typeface="Cambria Math"/>
                            <a:cs typeface="Times New Roman" pitchFamily="18" charset="0"/>
                          </a:rPr>
                          <m:t>𝛽</m:t>
                        </m:r>
                        <m:r>
                          <a:rPr lang="en-US" sz="4000" b="0" i="1" dirty="0" smtClean="0">
                            <a:latin typeface="Cambria Math"/>
                            <a:cs typeface="Times New Roman" pitchFamily="18" charset="0"/>
                          </a:rPr>
                          <m:t> </m:t>
                        </m:r>
                        <m:f>
                          <m:fPr>
                            <m:ctrlPr>
                              <a:rPr lang="en-US" sz="4000" b="0" i="1" dirty="0" smtClean="0">
                                <a:latin typeface="Cambria Math" panose="02040503050406030204" pitchFamily="18" charset="0"/>
                                <a:cs typeface="Times New Roman" pitchFamily="18" charset="0"/>
                              </a:rPr>
                            </m:ctrlPr>
                          </m:fPr>
                          <m:num>
                            <m:sSub>
                              <m:sSubPr>
                                <m:ctrlPr>
                                  <a:rPr lang="en-US" sz="4000" b="0" i="1" dirty="0" smtClean="0">
                                    <a:latin typeface="Cambria Math" panose="02040503050406030204" pitchFamily="18" charset="0"/>
                                    <a:cs typeface="Times New Roman" pitchFamily="18" charset="0"/>
                                  </a:rPr>
                                </m:ctrlPr>
                              </m:sSubPr>
                              <m:e>
                                <m:r>
                                  <a:rPr lang="en-US" sz="4000" b="0" i="1" dirty="0" smtClean="0">
                                    <a:latin typeface="Cambria Math"/>
                                    <a:cs typeface="Times New Roman" pitchFamily="18" charset="0"/>
                                  </a:rPr>
                                  <m:t>𝑟</m:t>
                                </m:r>
                              </m:e>
                              <m:sub>
                                <m:r>
                                  <a:rPr lang="en-US" sz="4000" b="0" i="1" dirty="0" smtClean="0">
                                    <a:latin typeface="Cambria Math"/>
                                    <a:cs typeface="Times New Roman" pitchFamily="18" charset="0"/>
                                  </a:rPr>
                                  <m:t>𝑖</m:t>
                                </m:r>
                              </m:sub>
                            </m:sSub>
                          </m:num>
                          <m:den>
                            <m:sSub>
                              <m:sSubPr>
                                <m:ctrlPr>
                                  <a:rPr lang="en-US" sz="4000" b="0" i="1" dirty="0" smtClean="0">
                                    <a:latin typeface="Cambria Math" panose="02040503050406030204" pitchFamily="18" charset="0"/>
                                    <a:cs typeface="Times New Roman" pitchFamily="18" charset="0"/>
                                  </a:rPr>
                                </m:ctrlPr>
                              </m:sSubPr>
                              <m:e>
                                <m:r>
                                  <a:rPr lang="en-US" sz="4000" b="0" i="1" dirty="0" smtClean="0">
                                    <a:latin typeface="Cambria Math"/>
                                    <a:cs typeface="Times New Roman" pitchFamily="18" charset="0"/>
                                  </a:rPr>
                                  <m:t>𝑑</m:t>
                                </m:r>
                              </m:e>
                              <m:sub>
                                <m:r>
                                  <a:rPr lang="en-US" sz="4000" b="0" i="1" dirty="0" smtClean="0">
                                    <a:latin typeface="Cambria Math"/>
                                    <a:cs typeface="Times New Roman" pitchFamily="18" charset="0"/>
                                  </a:rPr>
                                  <m:t>𝑖</m:t>
                                </m:r>
                              </m:sub>
                            </m:sSub>
                          </m:den>
                        </m:f>
                        <m:r>
                          <a:rPr lang="en-US" sz="4000" i="1" dirty="0">
                            <a:latin typeface="Cambria Math"/>
                            <a:cs typeface="Times New Roman" pitchFamily="18" charset="0"/>
                          </a:rPr>
                          <m:t>+(</m:t>
                        </m:r>
                      </m:e>
                    </m:nary>
                    <m:r>
                      <a:rPr lang="en-US" sz="4000" b="0" i="1" dirty="0" smtClean="0">
                        <a:latin typeface="Cambria Math"/>
                        <a:cs typeface="Times New Roman" pitchFamily="18" charset="0"/>
                      </a:rPr>
                      <m:t>1−</m:t>
                    </m:r>
                    <m:r>
                      <a:rPr lang="en-US" sz="4000" i="1" dirty="0">
                        <a:latin typeface="Cambria Math"/>
                        <a:cs typeface="Times New Roman" pitchFamily="18" charset="0"/>
                      </a:rPr>
                      <m:t>𝛽</m:t>
                    </m:r>
                    <m:r>
                      <a:rPr lang="en-US" sz="4000" b="0" i="1" dirty="0" smtClean="0">
                        <a:latin typeface="Cambria Math"/>
                        <a:cs typeface="Times New Roman" pitchFamily="18" charset="0"/>
                      </a:rPr>
                      <m:t>)</m:t>
                    </m:r>
                    <m:f>
                      <m:fPr>
                        <m:ctrlPr>
                          <a:rPr lang="en-US" sz="4000" b="0" i="1" dirty="0" smtClean="0">
                            <a:latin typeface="Cambria Math" panose="02040503050406030204" pitchFamily="18" charset="0"/>
                            <a:cs typeface="Times New Roman" pitchFamily="18" charset="0"/>
                          </a:rPr>
                        </m:ctrlPr>
                      </m:fPr>
                      <m:num>
                        <m:r>
                          <a:rPr lang="en-US" sz="4000" b="0" i="1" dirty="0" smtClean="0">
                            <a:latin typeface="Cambria Math"/>
                            <a:cs typeface="Times New Roman" pitchFamily="18" charset="0"/>
                          </a:rPr>
                          <m:t>1</m:t>
                        </m:r>
                      </m:num>
                      <m:den>
                        <m:r>
                          <a:rPr lang="en-US" sz="4000" b="0" i="1" dirty="0" smtClean="0">
                            <a:latin typeface="Cambria Math"/>
                            <a:cs typeface="Times New Roman" pitchFamily="18" charset="0"/>
                          </a:rPr>
                          <m:t>𝑁</m:t>
                        </m:r>
                      </m:den>
                    </m:f>
                  </m:oMath>
                </a14:m>
                <a:endParaRPr lang="en-US" sz="4000" b="0" dirty="0">
                  <a:cs typeface="Times New Roman" pitchFamily="18" charset="0"/>
                </a:endParaRPr>
              </a:p>
              <a:p>
                <a:endParaRPr lang="en-US" sz="1400" b="1" dirty="0">
                  <a:solidFill>
                    <a:srgbClr val="0000FF"/>
                  </a:solidFill>
                </a:endParaRPr>
              </a:p>
              <a:p>
                <a:r>
                  <a:rPr lang="en-US" i="1" dirty="0">
                    <a:solidFill>
                      <a:srgbClr val="0000FF"/>
                    </a:solidFill>
                  </a:rPr>
                  <a:t>Compare to Simplified PageRank:</a:t>
                </a:r>
                <a:endParaRPr lang="en-US" i="1" dirty="0">
                  <a:latin typeface="Times New Roman" pitchFamily="18" charset="0"/>
                  <a:cs typeface="Times New Roman" pitchFamily="18" charset="0"/>
                  <a:sym typeface="Symbol"/>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81000" y="1066800"/>
                <a:ext cx="8458200" cy="5105400"/>
              </a:xfrm>
              <a:blipFill>
                <a:blip r:embed="rId3"/>
                <a:stretch>
                  <a:fillRect l="-450" t="-4726" b="-27861"/>
                </a:stretch>
              </a:blipFill>
            </p:spPr>
            <p:txBody>
              <a:bodyPr/>
              <a:lstStyle/>
              <a:p>
                <a:r>
                  <a:rPr lang="en-US">
                    <a:noFill/>
                  </a:rPr>
                  <a:t> </a:t>
                </a:r>
              </a:p>
            </p:txBody>
          </p:sp>
        </mc:Fallback>
      </mc:AlternateContent>
      <p:sp>
        <p:nvSpPr>
          <p:cNvPr id="6" name="Slide Number Placeholder 5"/>
          <p:cNvSpPr>
            <a:spLocks noGrp="1"/>
          </p:cNvSpPr>
          <p:nvPr>
            <p:ph type="sldNum" sz="quarter" idx="4294967295"/>
          </p:nvPr>
        </p:nvSpPr>
        <p:spPr>
          <a:xfrm>
            <a:off x="8204396" y="6583680"/>
            <a:ext cx="733864" cy="274320"/>
          </a:xfrm>
          <a:prstGeom prst="rect">
            <a:avLst/>
          </a:prstGeom>
        </p:spPr>
        <p:txBody>
          <a:bodyPr/>
          <a:lstStyle/>
          <a:p>
            <a:fld id="{19B12225-5612-419B-A8D5-4B8EEE4C217E}" type="slidenum">
              <a:rPr lang="en-US" smtClean="0"/>
              <a:pPr/>
              <a:t>49</a:t>
            </a:fld>
            <a:endParaRPr lang="en-US"/>
          </a:p>
        </p:txBody>
      </p:sp>
      <p:sp>
        <p:nvSpPr>
          <p:cNvPr id="8" name="TextBox 7"/>
          <p:cNvSpPr txBox="1"/>
          <p:nvPr/>
        </p:nvSpPr>
        <p:spPr>
          <a:xfrm>
            <a:off x="6620933" y="4343400"/>
            <a:ext cx="2514600" cy="646331"/>
          </a:xfrm>
          <a:prstGeom prst="rect">
            <a:avLst/>
          </a:prstGeom>
          <a:noFill/>
        </p:spPr>
        <p:txBody>
          <a:bodyPr wrap="square" rtlCol="0">
            <a:spAutoFit/>
          </a:bodyPr>
          <a:lstStyle/>
          <a:p>
            <a:pPr algn="r"/>
            <a:r>
              <a:rPr lang="en-US" dirty="0">
                <a:solidFill>
                  <a:srgbClr val="008000"/>
                </a:solidFill>
              </a:rPr>
              <a:t>d</a:t>
            </a:r>
            <a:r>
              <a:rPr lang="en-US" baseline="-25000" dirty="0">
                <a:solidFill>
                  <a:srgbClr val="008000"/>
                </a:solidFill>
              </a:rPr>
              <a:t>i</a:t>
            </a:r>
            <a:r>
              <a:rPr lang="en-US" dirty="0">
                <a:solidFill>
                  <a:srgbClr val="008000"/>
                </a:solidFill>
              </a:rPr>
              <a:t> … out-degree </a:t>
            </a:r>
            <a:br>
              <a:rPr lang="en-US" dirty="0">
                <a:solidFill>
                  <a:srgbClr val="008000"/>
                </a:solidFill>
              </a:rPr>
            </a:br>
            <a:r>
              <a:rPr lang="en-US" dirty="0">
                <a:solidFill>
                  <a:srgbClr val="008000"/>
                </a:solidFill>
              </a:rPr>
              <a:t>of node i</a:t>
            </a:r>
          </a:p>
        </p:txBody>
      </p:sp>
      <p:sp>
        <p:nvSpPr>
          <p:cNvPr id="11" name="TextBox 10"/>
          <p:cNvSpPr txBox="1"/>
          <p:nvPr/>
        </p:nvSpPr>
        <p:spPr>
          <a:xfrm>
            <a:off x="1301701" y="6219477"/>
            <a:ext cx="6616797" cy="584775"/>
          </a:xfrm>
          <a:prstGeom prst="rect">
            <a:avLst/>
          </a:prstGeom>
          <a:noFill/>
        </p:spPr>
        <p:txBody>
          <a:bodyPr wrap="square" rtlCol="0">
            <a:spAutoFit/>
          </a:bodyPr>
          <a:lstStyle/>
          <a:p>
            <a:pPr algn="ctr"/>
            <a:r>
              <a:rPr lang="en-US" b="0" dirty="0">
                <a:solidFill>
                  <a:srgbClr val="008000"/>
                </a:solidFill>
                <a:latin typeface="Arial" pitchFamily="34" charset="0"/>
                <a:cs typeface="Arial" pitchFamily="34" charset="0"/>
              </a:rPr>
              <a:t>(If any dead ends exist, we assume that we have preprocessed by adding connections from them to every other node)</a:t>
            </a:r>
          </a:p>
        </p:txBody>
      </p:sp>
      <p:sp>
        <p:nvSpPr>
          <p:cNvPr id="9" name="TextBox 8">
            <a:extLst>
              <a:ext uri="{FF2B5EF4-FFF2-40B4-BE49-F238E27FC236}">
                <a16:creationId xmlns:a16="http://schemas.microsoft.com/office/drawing/2014/main" id="{ECFC89AA-545A-494C-B5CF-703ADB355FFA}"/>
              </a:ext>
            </a:extLst>
          </p:cNvPr>
          <p:cNvSpPr txBox="1"/>
          <p:nvPr/>
        </p:nvSpPr>
        <p:spPr>
          <a:xfrm>
            <a:off x="2061379" y="4711075"/>
            <a:ext cx="3649643" cy="338554"/>
          </a:xfrm>
          <a:prstGeom prst="rect">
            <a:avLst/>
          </a:prstGeom>
          <a:noFill/>
        </p:spPr>
        <p:txBody>
          <a:bodyPr wrap="square" rtlCol="0">
            <a:spAutoFit/>
          </a:bodyPr>
          <a:lstStyle/>
          <a:p>
            <a:r>
              <a:rPr lang="en-US" b="0" dirty="0">
                <a:solidFill>
                  <a:srgbClr val="00B050"/>
                </a:solidFill>
              </a:rPr>
              <a:t>Same as simplified PageRank</a:t>
            </a:r>
          </a:p>
        </p:txBody>
      </p:sp>
      <p:sp>
        <p:nvSpPr>
          <p:cNvPr id="13" name="Left Brace 12">
            <a:extLst>
              <a:ext uri="{FF2B5EF4-FFF2-40B4-BE49-F238E27FC236}">
                <a16:creationId xmlns:a16="http://schemas.microsoft.com/office/drawing/2014/main" id="{6ABCE5BC-6A17-6F4F-B394-DB88836BAAA5}"/>
              </a:ext>
            </a:extLst>
          </p:cNvPr>
          <p:cNvSpPr/>
          <p:nvPr/>
        </p:nvSpPr>
        <p:spPr>
          <a:xfrm rot="16200000">
            <a:off x="4074811" y="4116689"/>
            <a:ext cx="308580" cy="685800"/>
          </a:xfrm>
          <a:prstGeom prst="leftBrace">
            <a:avLst/>
          </a:prstGeom>
          <a:ln w="2540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TextBox 13">
            <a:extLst>
              <a:ext uri="{FF2B5EF4-FFF2-40B4-BE49-F238E27FC236}">
                <a16:creationId xmlns:a16="http://schemas.microsoft.com/office/drawing/2014/main" id="{D60E05AE-C5E6-2A4E-92E8-FFA8DB89B790}"/>
              </a:ext>
            </a:extLst>
          </p:cNvPr>
          <p:cNvSpPr txBox="1"/>
          <p:nvPr/>
        </p:nvSpPr>
        <p:spPr>
          <a:xfrm>
            <a:off x="5460237" y="4655195"/>
            <a:ext cx="1660484" cy="338554"/>
          </a:xfrm>
          <a:prstGeom prst="rect">
            <a:avLst/>
          </a:prstGeom>
          <a:noFill/>
        </p:spPr>
        <p:txBody>
          <a:bodyPr wrap="square" rtlCol="0">
            <a:spAutoFit/>
          </a:bodyPr>
          <a:lstStyle/>
          <a:p>
            <a:r>
              <a:rPr lang="en-US" b="0" dirty="0">
                <a:solidFill>
                  <a:srgbClr val="00B050"/>
                </a:solidFill>
              </a:rPr>
              <a:t>Teleport term</a:t>
            </a:r>
          </a:p>
        </p:txBody>
      </p:sp>
      <p:sp>
        <p:nvSpPr>
          <p:cNvPr id="15" name="Left Brace 14">
            <a:extLst>
              <a:ext uri="{FF2B5EF4-FFF2-40B4-BE49-F238E27FC236}">
                <a16:creationId xmlns:a16="http://schemas.microsoft.com/office/drawing/2014/main" id="{A7FE28FF-89BF-8A45-97B2-939EA64646DE}"/>
              </a:ext>
            </a:extLst>
          </p:cNvPr>
          <p:cNvSpPr/>
          <p:nvPr/>
        </p:nvSpPr>
        <p:spPr>
          <a:xfrm rot="16200000">
            <a:off x="5996872" y="3490029"/>
            <a:ext cx="308579" cy="1939119"/>
          </a:xfrm>
          <a:prstGeom prst="leftBrace">
            <a:avLst/>
          </a:prstGeom>
          <a:ln w="2540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aphicFrame>
        <p:nvGraphicFramePr>
          <p:cNvPr id="16" name="Object 2">
            <a:extLst>
              <a:ext uri="{FF2B5EF4-FFF2-40B4-BE49-F238E27FC236}">
                <a16:creationId xmlns:a16="http://schemas.microsoft.com/office/drawing/2014/main" id="{6EA9C3CA-9B1B-8F40-AF8E-02A312AAF2A6}"/>
              </a:ext>
            </a:extLst>
          </p:cNvPr>
          <p:cNvGraphicFramePr>
            <a:graphicFrameLocks noChangeAspect="1"/>
          </p:cNvGraphicFramePr>
          <p:nvPr>
            <p:extLst>
              <p:ext uri="{D42A27DB-BD31-4B8C-83A1-F6EECF244321}">
                <p14:modId xmlns:p14="http://schemas.microsoft.com/office/powerpoint/2010/main" val="3742667976"/>
              </p:ext>
            </p:extLst>
          </p:nvPr>
        </p:nvGraphicFramePr>
        <p:xfrm>
          <a:off x="5711022" y="5123438"/>
          <a:ext cx="1515665" cy="1031336"/>
        </p:xfrm>
        <a:graphic>
          <a:graphicData uri="http://schemas.openxmlformats.org/presentationml/2006/ole">
            <mc:AlternateContent xmlns:mc="http://schemas.openxmlformats.org/markup-compatibility/2006">
              <mc:Choice xmlns:v="urn:schemas-microsoft-com:vml" Requires="v">
                <p:oleObj name="Equation" r:id="rId4" imgW="634680" imgH="431640" progId="Equation.3">
                  <p:embed/>
                </p:oleObj>
              </mc:Choice>
              <mc:Fallback>
                <p:oleObj name="Equation" r:id="rId4" imgW="634680" imgH="431640" progId="Equation.3">
                  <p:embed/>
                  <p:pic>
                    <p:nvPicPr>
                      <p:cNvPr id="16" name="Object 2">
                        <a:extLst>
                          <a:ext uri="{FF2B5EF4-FFF2-40B4-BE49-F238E27FC236}">
                            <a16:creationId xmlns:a16="http://schemas.microsoft.com/office/drawing/2014/main" id="{6EA9C3CA-9B1B-8F40-AF8E-02A312AAF2A6}"/>
                          </a:ext>
                        </a:extLst>
                      </p:cNvPr>
                      <p:cNvPicPr>
                        <a:picLocks noChangeAspect="1" noChangeArrowheads="1"/>
                      </p:cNvPicPr>
                      <p:nvPr/>
                    </p:nvPicPr>
                    <p:blipFill>
                      <a:blip r:embed="rId5"/>
                      <a:srcRect/>
                      <a:stretch>
                        <a:fillRect/>
                      </a:stretch>
                    </p:blipFill>
                    <p:spPr bwMode="auto">
                      <a:xfrm>
                        <a:off x="5711022" y="5123438"/>
                        <a:ext cx="1515665" cy="1031336"/>
                      </a:xfrm>
                      <a:prstGeom prst="rect">
                        <a:avLst/>
                      </a:prstGeom>
                      <a:solidFill>
                        <a:srgbClr val="D5E1FF"/>
                      </a:solidFill>
                      <a:ln>
                        <a:solidFill>
                          <a:schemeClr val="bg1"/>
                        </a:solidFill>
                      </a:ln>
                    </p:spPr>
                  </p:pic>
                </p:oleObj>
              </mc:Fallback>
            </mc:AlternateContent>
          </a:graphicData>
        </a:graphic>
      </p:graphicFrame>
    </p:spTree>
    <p:extLst>
      <p:ext uri="{BB962C8B-B14F-4D97-AF65-F5344CB8AC3E}">
        <p14:creationId xmlns:p14="http://schemas.microsoft.com/office/powerpoint/2010/main" val="3223966518"/>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40EE09C-FFC2-DE49-8914-402AF5268DB6}"/>
              </a:ext>
            </a:extLst>
          </p:cNvPr>
          <p:cNvPicPr>
            <a:picLocks noChangeAspect="1"/>
          </p:cNvPicPr>
          <p:nvPr/>
        </p:nvPicPr>
        <p:blipFill>
          <a:blip r:embed="rId3"/>
          <a:stretch>
            <a:fillRect/>
          </a:stretch>
        </p:blipFill>
        <p:spPr>
          <a:xfrm>
            <a:off x="156686" y="4143391"/>
            <a:ext cx="8682514" cy="2578084"/>
          </a:xfrm>
          <a:prstGeom prst="rect">
            <a:avLst/>
          </a:prstGeom>
        </p:spPr>
      </p:pic>
      <p:sp>
        <p:nvSpPr>
          <p:cNvPr id="3" name="Title 2">
            <a:extLst>
              <a:ext uri="{FF2B5EF4-FFF2-40B4-BE49-F238E27FC236}">
                <a16:creationId xmlns:a16="http://schemas.microsoft.com/office/drawing/2014/main" id="{D20FB10F-0DB8-B949-A7E0-721F366CFBD9}"/>
              </a:ext>
            </a:extLst>
          </p:cNvPr>
          <p:cNvSpPr>
            <a:spLocks noGrp="1"/>
          </p:cNvSpPr>
          <p:nvPr>
            <p:ph type="title"/>
          </p:nvPr>
        </p:nvSpPr>
        <p:spPr/>
        <p:txBody>
          <a:bodyPr/>
          <a:lstStyle/>
          <a:p>
            <a:r>
              <a:rPr lang="en-US" dirty="0"/>
              <a:t>Graph Data: Traffic Networks</a:t>
            </a:r>
          </a:p>
        </p:txBody>
      </p:sp>
      <p:sp>
        <p:nvSpPr>
          <p:cNvPr id="4" name="Slide Number Placeholder 3">
            <a:extLst>
              <a:ext uri="{FF2B5EF4-FFF2-40B4-BE49-F238E27FC236}">
                <a16:creationId xmlns:a16="http://schemas.microsoft.com/office/drawing/2014/main" id="{E35EBC40-DBC5-3941-B2FF-14E1D2C12EA8}"/>
              </a:ext>
            </a:extLst>
          </p:cNvPr>
          <p:cNvSpPr>
            <a:spLocks noGrp="1"/>
          </p:cNvSpPr>
          <p:nvPr>
            <p:ph type="sldNum" sz="quarter" idx="10"/>
          </p:nvPr>
        </p:nvSpPr>
        <p:spPr/>
        <p:txBody>
          <a:bodyPr/>
          <a:lstStyle/>
          <a:p>
            <a:fld id="{95C605C4-1F5B-4B2B-8458-3FC432AF1FAC}" type="slidenum">
              <a:rPr lang="en-US" smtClean="0"/>
              <a:t>5</a:t>
            </a:fld>
            <a:endParaRPr lang="en-US"/>
          </a:p>
        </p:txBody>
      </p:sp>
      <p:pic>
        <p:nvPicPr>
          <p:cNvPr id="5" name="Picture 4">
            <a:extLst>
              <a:ext uri="{FF2B5EF4-FFF2-40B4-BE49-F238E27FC236}">
                <a16:creationId xmlns:a16="http://schemas.microsoft.com/office/drawing/2014/main" id="{B93CD41F-CA60-F44A-8C0F-5288B4495E85}"/>
              </a:ext>
            </a:extLst>
          </p:cNvPr>
          <p:cNvPicPr>
            <a:picLocks noChangeAspect="1"/>
          </p:cNvPicPr>
          <p:nvPr/>
        </p:nvPicPr>
        <p:blipFill>
          <a:blip r:embed="rId4"/>
          <a:stretch>
            <a:fillRect/>
          </a:stretch>
        </p:blipFill>
        <p:spPr>
          <a:xfrm>
            <a:off x="4695291" y="931692"/>
            <a:ext cx="4267200" cy="3162300"/>
          </a:xfrm>
          <a:prstGeom prst="rect">
            <a:avLst/>
          </a:prstGeom>
        </p:spPr>
      </p:pic>
      <p:pic>
        <p:nvPicPr>
          <p:cNvPr id="6" name="Picture 5">
            <a:extLst>
              <a:ext uri="{FF2B5EF4-FFF2-40B4-BE49-F238E27FC236}">
                <a16:creationId xmlns:a16="http://schemas.microsoft.com/office/drawing/2014/main" id="{C355EA29-3F8D-A747-B302-1DF1DA9D8449}"/>
              </a:ext>
            </a:extLst>
          </p:cNvPr>
          <p:cNvPicPr>
            <a:picLocks noChangeAspect="1"/>
          </p:cNvPicPr>
          <p:nvPr/>
        </p:nvPicPr>
        <p:blipFill>
          <a:blip r:embed="rId5"/>
          <a:stretch>
            <a:fillRect/>
          </a:stretch>
        </p:blipFill>
        <p:spPr>
          <a:xfrm>
            <a:off x="161925" y="1371600"/>
            <a:ext cx="4421183" cy="2233800"/>
          </a:xfrm>
          <a:prstGeom prst="rect">
            <a:avLst/>
          </a:prstGeom>
        </p:spPr>
      </p:pic>
    </p:spTree>
    <p:extLst>
      <p:ext uri="{BB962C8B-B14F-4D97-AF65-F5344CB8AC3E}">
        <p14:creationId xmlns:p14="http://schemas.microsoft.com/office/powerpoint/2010/main" val="2489210584"/>
      </p:ext>
    </p:extLst>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p:cNvCxnSpPr/>
          <p:nvPr/>
        </p:nvCxnSpPr>
        <p:spPr>
          <a:xfrm>
            <a:off x="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dk1"/>
          </a:lnRef>
          <a:fillRef idx="0">
            <a:schemeClr val="dk1"/>
          </a:fillRef>
          <a:effectRef idx="0">
            <a:schemeClr val="dk1"/>
          </a:effectRef>
          <a:fontRef idx="minor">
            <a:schemeClr val="tx1"/>
          </a:fontRef>
        </p:style>
      </p:cxnSp>
      <p:sp>
        <p:nvSpPr>
          <p:cNvPr id="2" name="Title 1"/>
          <p:cNvSpPr>
            <a:spLocks noGrp="1"/>
          </p:cNvSpPr>
          <p:nvPr>
            <p:ph type="title"/>
          </p:nvPr>
        </p:nvSpPr>
        <p:spPr/>
        <p:txBody>
          <a:bodyPr/>
          <a:lstStyle/>
          <a:p>
            <a:r>
              <a:rPr lang="en-US" dirty="0"/>
              <a:t>The Google Matrix</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295400"/>
                <a:ext cx="8458200" cy="5486400"/>
              </a:xfrm>
            </p:spPr>
            <p:txBody>
              <a:bodyPr>
                <a:normAutofit/>
              </a:bodyPr>
              <a:lstStyle/>
              <a:p>
                <a:r>
                  <a:rPr lang="en-US" sz="2200" b="1" dirty="0">
                    <a:solidFill>
                      <a:srgbClr val="0000FF"/>
                    </a:solidFill>
                  </a:rPr>
                  <a:t>PageRank equation</a:t>
                </a:r>
                <a:r>
                  <a:rPr lang="en-US" sz="2200" b="1" dirty="0">
                    <a:solidFill>
                      <a:schemeClr val="accent3"/>
                    </a:solidFill>
                  </a:rPr>
                  <a:t> </a:t>
                </a:r>
                <a:r>
                  <a:rPr lang="en-US" sz="2200" dirty="0">
                    <a:solidFill>
                      <a:schemeClr val="bg1">
                        <a:lumMod val="50000"/>
                      </a:schemeClr>
                    </a:solidFill>
                  </a:rPr>
                  <a:t>[</a:t>
                </a:r>
                <a:r>
                  <a:rPr lang="en-US" sz="2200" dirty="0" err="1">
                    <a:solidFill>
                      <a:schemeClr val="bg1">
                        <a:lumMod val="50000"/>
                      </a:schemeClr>
                    </a:solidFill>
                  </a:rPr>
                  <a:t>Brin</a:t>
                </a:r>
                <a:r>
                  <a:rPr lang="en-US" sz="2200" dirty="0">
                    <a:solidFill>
                      <a:schemeClr val="bg1">
                        <a:lumMod val="50000"/>
                      </a:schemeClr>
                    </a:solidFill>
                  </a:rPr>
                  <a:t>-Page, ‘98]</a:t>
                </a:r>
                <a:br>
                  <a:rPr lang="en-US" sz="2200" dirty="0"/>
                </a:br>
                <a14:m>
                  <m:oMath xmlns:m="http://schemas.openxmlformats.org/officeDocument/2006/math">
                    <m:sSub>
                      <m:sSubPr>
                        <m:ctrlPr>
                          <a:rPr lang="en-US" sz="2200" i="1" dirty="0">
                            <a:latin typeface="Cambria Math" panose="02040503050406030204" pitchFamily="18" charset="0"/>
                            <a:cs typeface="Times New Roman" pitchFamily="18" charset="0"/>
                          </a:rPr>
                        </m:ctrlPr>
                      </m:sSubPr>
                      <m:e>
                        <m:r>
                          <a:rPr lang="en-US" sz="2200" i="1" dirty="0">
                            <a:latin typeface="Cambria Math"/>
                            <a:cs typeface="Times New Roman" pitchFamily="18" charset="0"/>
                          </a:rPr>
                          <m:t>𝑟</m:t>
                        </m:r>
                      </m:e>
                      <m:sub>
                        <m:r>
                          <a:rPr lang="en-US" sz="2200" i="1" dirty="0">
                            <a:latin typeface="Cambria Math"/>
                            <a:cs typeface="Times New Roman" pitchFamily="18" charset="0"/>
                          </a:rPr>
                          <m:t>𝑗</m:t>
                        </m:r>
                      </m:sub>
                    </m:sSub>
                    <m:r>
                      <a:rPr lang="en-US" sz="2200" i="1" dirty="0">
                        <a:latin typeface="Cambria Math"/>
                        <a:cs typeface="Times New Roman" pitchFamily="18" charset="0"/>
                      </a:rPr>
                      <m:t>=</m:t>
                    </m:r>
                    <m:nary>
                      <m:naryPr>
                        <m:chr m:val="∑"/>
                        <m:supHide m:val="on"/>
                        <m:ctrlPr>
                          <a:rPr lang="en-US" sz="2200" i="1" dirty="0">
                            <a:latin typeface="Cambria Math" panose="02040503050406030204" pitchFamily="18" charset="0"/>
                            <a:cs typeface="Times New Roman" pitchFamily="18" charset="0"/>
                          </a:rPr>
                        </m:ctrlPr>
                      </m:naryPr>
                      <m:sub>
                        <m:r>
                          <m:rPr>
                            <m:brk m:alnAt="7"/>
                          </m:rPr>
                          <a:rPr lang="en-US" sz="2200" i="1" dirty="0">
                            <a:latin typeface="Cambria Math"/>
                            <a:cs typeface="Times New Roman" pitchFamily="18" charset="0"/>
                          </a:rPr>
                          <m:t>𝑖</m:t>
                        </m:r>
                        <m:r>
                          <a:rPr lang="en-US" sz="2200" i="1" dirty="0">
                            <a:latin typeface="Cambria Math"/>
                            <a:cs typeface="Times New Roman" pitchFamily="18" charset="0"/>
                          </a:rPr>
                          <m:t>→</m:t>
                        </m:r>
                        <m:r>
                          <a:rPr lang="en-US" sz="2200" i="1" dirty="0">
                            <a:latin typeface="Cambria Math"/>
                            <a:cs typeface="Times New Roman" pitchFamily="18" charset="0"/>
                          </a:rPr>
                          <m:t>𝑗</m:t>
                        </m:r>
                      </m:sub>
                      <m:sup/>
                      <m:e>
                        <m:r>
                          <a:rPr lang="en-US" sz="2200" i="1" dirty="0">
                            <a:latin typeface="Cambria Math"/>
                            <a:cs typeface="Times New Roman" pitchFamily="18" charset="0"/>
                          </a:rPr>
                          <m:t>𝛽</m:t>
                        </m:r>
                        <m:f>
                          <m:fPr>
                            <m:ctrlPr>
                              <a:rPr lang="en-US" sz="2200" i="1" dirty="0">
                                <a:latin typeface="Cambria Math" panose="02040503050406030204" pitchFamily="18" charset="0"/>
                                <a:cs typeface="Times New Roman" pitchFamily="18" charset="0"/>
                              </a:rPr>
                            </m:ctrlPr>
                          </m:fPr>
                          <m:num>
                            <m:sSub>
                              <m:sSubPr>
                                <m:ctrlPr>
                                  <a:rPr lang="en-US" sz="2200" i="1" dirty="0">
                                    <a:latin typeface="Cambria Math" panose="02040503050406030204" pitchFamily="18" charset="0"/>
                                    <a:cs typeface="Times New Roman" pitchFamily="18" charset="0"/>
                                  </a:rPr>
                                </m:ctrlPr>
                              </m:sSubPr>
                              <m:e>
                                <m:r>
                                  <a:rPr lang="en-US" sz="2200" i="1" dirty="0">
                                    <a:latin typeface="Cambria Math"/>
                                    <a:cs typeface="Times New Roman" pitchFamily="18" charset="0"/>
                                  </a:rPr>
                                  <m:t>𝑟</m:t>
                                </m:r>
                              </m:e>
                              <m:sub>
                                <m:r>
                                  <a:rPr lang="en-US" sz="2200" i="1" dirty="0">
                                    <a:latin typeface="Cambria Math"/>
                                    <a:cs typeface="Times New Roman" pitchFamily="18" charset="0"/>
                                  </a:rPr>
                                  <m:t>𝑖</m:t>
                                </m:r>
                              </m:sub>
                            </m:sSub>
                          </m:num>
                          <m:den>
                            <m:sSub>
                              <m:sSubPr>
                                <m:ctrlPr>
                                  <a:rPr lang="en-US" sz="2200" i="1" dirty="0">
                                    <a:latin typeface="Cambria Math" panose="02040503050406030204" pitchFamily="18" charset="0"/>
                                    <a:cs typeface="Times New Roman" pitchFamily="18" charset="0"/>
                                  </a:rPr>
                                </m:ctrlPr>
                              </m:sSubPr>
                              <m:e>
                                <m:r>
                                  <a:rPr lang="en-US" sz="2200" i="1" dirty="0">
                                    <a:latin typeface="Cambria Math"/>
                                    <a:cs typeface="Times New Roman" pitchFamily="18" charset="0"/>
                                  </a:rPr>
                                  <m:t>𝑑</m:t>
                                </m:r>
                              </m:e>
                              <m:sub>
                                <m:r>
                                  <a:rPr lang="en-US" sz="2200" i="1" dirty="0">
                                    <a:latin typeface="Cambria Math"/>
                                    <a:cs typeface="Times New Roman" pitchFamily="18" charset="0"/>
                                  </a:rPr>
                                  <m:t>𝑖</m:t>
                                </m:r>
                              </m:sub>
                            </m:sSub>
                          </m:den>
                        </m:f>
                      </m:e>
                    </m:nary>
                    <m:r>
                      <a:rPr lang="en-US" sz="2200" i="1" dirty="0">
                        <a:latin typeface="Cambria Math"/>
                        <a:cs typeface="Times New Roman" pitchFamily="18" charset="0"/>
                      </a:rPr>
                      <m:t>+</m:t>
                    </m:r>
                    <m:r>
                      <a:rPr lang="en-US" sz="2200" b="0" i="1" dirty="0" smtClean="0">
                        <a:latin typeface="Cambria Math"/>
                        <a:cs typeface="Times New Roman" pitchFamily="18" charset="0"/>
                      </a:rPr>
                      <m:t>(1−</m:t>
                    </m:r>
                    <m:r>
                      <a:rPr lang="en-US" sz="2200" i="1" dirty="0">
                        <a:latin typeface="Cambria Math"/>
                        <a:cs typeface="Times New Roman" pitchFamily="18" charset="0"/>
                      </a:rPr>
                      <m:t>𝛽</m:t>
                    </m:r>
                    <m:r>
                      <a:rPr lang="en-US" sz="2200" b="0" i="1" dirty="0" smtClean="0">
                        <a:latin typeface="Cambria Math"/>
                        <a:cs typeface="Times New Roman" pitchFamily="18" charset="0"/>
                      </a:rPr>
                      <m:t>)</m:t>
                    </m:r>
                    <m:f>
                      <m:fPr>
                        <m:ctrlPr>
                          <a:rPr lang="en-US" sz="2200" i="1" dirty="0">
                            <a:latin typeface="Cambria Math" panose="02040503050406030204" pitchFamily="18" charset="0"/>
                            <a:cs typeface="Times New Roman" pitchFamily="18" charset="0"/>
                          </a:rPr>
                        </m:ctrlPr>
                      </m:fPr>
                      <m:num>
                        <m:r>
                          <a:rPr lang="en-US" sz="2200" i="1" dirty="0">
                            <a:latin typeface="Cambria Math"/>
                            <a:cs typeface="Times New Roman" pitchFamily="18" charset="0"/>
                          </a:rPr>
                          <m:t>1</m:t>
                        </m:r>
                      </m:num>
                      <m:den>
                        <m:r>
                          <a:rPr lang="en-US" sz="2200" b="0" i="1" dirty="0" smtClean="0">
                            <a:latin typeface="Cambria Math"/>
                            <a:cs typeface="Times New Roman" pitchFamily="18" charset="0"/>
                          </a:rPr>
                          <m:t>𝑁</m:t>
                        </m:r>
                      </m:den>
                    </m:f>
                  </m:oMath>
                </a14:m>
                <a:endParaRPr lang="en-US" sz="2200" b="1" dirty="0">
                  <a:solidFill>
                    <a:schemeClr val="accent3"/>
                  </a:solidFill>
                </a:endParaRPr>
              </a:p>
              <a:p>
                <a:r>
                  <a:rPr lang="en-US" sz="2200" dirty="0">
                    <a:solidFill>
                      <a:srgbClr val="008000"/>
                    </a:solidFill>
                  </a:rPr>
                  <a:t>We can also write this as a matrix equation, by defining the </a:t>
                </a:r>
                <a:r>
                  <a:rPr lang="en-US" sz="2200" b="1" dirty="0">
                    <a:solidFill>
                      <a:srgbClr val="008000"/>
                    </a:solidFill>
                  </a:rPr>
                  <a:t>Google Matrix </a:t>
                </a:r>
                <a:r>
                  <a:rPr lang="en-US" sz="2200" b="1" i="1" dirty="0">
                    <a:solidFill>
                      <a:srgbClr val="008000"/>
                    </a:solidFill>
                  </a:rPr>
                  <a:t>A</a:t>
                </a:r>
                <a:r>
                  <a:rPr lang="en-US" sz="2200" dirty="0">
                    <a:solidFill>
                      <a:srgbClr val="008000"/>
                    </a:solidFill>
                  </a:rPr>
                  <a:t>:</a:t>
                </a:r>
              </a:p>
              <a:p>
                <a:pPr marL="118872" indent="0">
                  <a:buNone/>
                </a:pPr>
                <a14:m>
                  <m:oMathPara xmlns:m="http://schemas.openxmlformats.org/officeDocument/2006/math">
                    <m:oMathParaPr>
                      <m:jc m:val="centerGroup"/>
                    </m:oMathParaPr>
                    <m:oMath xmlns:m="http://schemas.openxmlformats.org/officeDocument/2006/math">
                      <m:r>
                        <a:rPr lang="en-US" sz="2200" b="0" i="1" smtClean="0">
                          <a:latin typeface="Cambria Math"/>
                        </a:rPr>
                        <m:t>𝐴</m:t>
                      </m:r>
                      <m:r>
                        <a:rPr lang="en-US" sz="2200" b="0" i="1" smtClean="0">
                          <a:latin typeface="Cambria Math"/>
                        </a:rPr>
                        <m:t>=</m:t>
                      </m:r>
                      <m:r>
                        <a:rPr lang="en-US" sz="2200" b="0" i="1" smtClean="0">
                          <a:latin typeface="Cambria Math"/>
                        </a:rPr>
                        <m:t>𝛽</m:t>
                      </m:r>
                      <m:r>
                        <a:rPr lang="en-US" sz="2200" b="0" i="1" smtClean="0">
                          <a:latin typeface="Cambria Math"/>
                        </a:rPr>
                        <m:t> </m:t>
                      </m:r>
                      <m:r>
                        <a:rPr lang="en-US" sz="2200" b="0" i="1" smtClean="0">
                          <a:solidFill>
                            <a:schemeClr val="accent2">
                              <a:lumMod val="50000"/>
                            </a:schemeClr>
                          </a:solidFill>
                          <a:latin typeface="Cambria Math"/>
                        </a:rPr>
                        <m:t>𝑀</m:t>
                      </m:r>
                      <m:r>
                        <a:rPr lang="en-US" sz="2200" b="0" i="1" smtClean="0">
                          <a:latin typeface="Cambria Math"/>
                        </a:rPr>
                        <m:t>+</m:t>
                      </m:r>
                      <m:d>
                        <m:dPr>
                          <m:ctrlPr>
                            <a:rPr lang="en-US" sz="2200" b="0" i="1" smtClean="0">
                              <a:latin typeface="Cambria Math" panose="02040503050406030204" pitchFamily="18" charset="0"/>
                            </a:rPr>
                          </m:ctrlPr>
                        </m:dPr>
                        <m:e>
                          <m:r>
                            <a:rPr lang="en-US" sz="2200" b="0" i="1" smtClean="0">
                              <a:latin typeface="Cambria Math"/>
                            </a:rPr>
                            <m:t>1−</m:t>
                          </m:r>
                          <m:r>
                            <a:rPr lang="en-US" sz="2200" b="0" i="1" smtClean="0">
                              <a:latin typeface="Cambria Math"/>
                            </a:rPr>
                            <m:t>𝛽</m:t>
                          </m:r>
                        </m:e>
                      </m:d>
                      <m:sSub>
                        <m:sSubPr>
                          <m:ctrlPr>
                            <a:rPr lang="en-US" sz="2200" b="0" i="1" smtClean="0">
                              <a:solidFill>
                                <a:srgbClr val="C00000"/>
                              </a:solidFill>
                              <a:latin typeface="Cambria Math" panose="02040503050406030204" pitchFamily="18" charset="0"/>
                            </a:rPr>
                          </m:ctrlPr>
                        </m:sSubPr>
                        <m:e>
                          <m:d>
                            <m:dPr>
                              <m:begChr m:val="["/>
                              <m:endChr m:val="]"/>
                              <m:ctrlPr>
                                <a:rPr lang="en-US" sz="2200" b="0" i="1" smtClean="0">
                                  <a:solidFill>
                                    <a:srgbClr val="C00000"/>
                                  </a:solidFill>
                                  <a:latin typeface="Cambria Math" panose="02040503050406030204" pitchFamily="18" charset="0"/>
                                </a:rPr>
                              </m:ctrlPr>
                            </m:dPr>
                            <m:e>
                              <m:f>
                                <m:fPr>
                                  <m:ctrlPr>
                                    <a:rPr lang="en-US" sz="2200" i="1">
                                      <a:solidFill>
                                        <a:srgbClr val="C00000"/>
                                      </a:solidFill>
                                      <a:latin typeface="Cambria Math" panose="02040503050406030204" pitchFamily="18" charset="0"/>
                                    </a:rPr>
                                  </m:ctrlPr>
                                </m:fPr>
                                <m:num>
                                  <m:r>
                                    <a:rPr lang="en-US" sz="2200" i="1">
                                      <a:solidFill>
                                        <a:srgbClr val="C00000"/>
                                      </a:solidFill>
                                      <a:latin typeface="Cambria Math"/>
                                    </a:rPr>
                                    <m:t>1</m:t>
                                  </m:r>
                                </m:num>
                                <m:den>
                                  <m:r>
                                    <a:rPr lang="en-US" sz="2200" b="0" i="1" smtClean="0">
                                      <a:solidFill>
                                        <a:srgbClr val="C00000"/>
                                      </a:solidFill>
                                      <a:latin typeface="Cambria Math"/>
                                    </a:rPr>
                                    <m:t>𝑁</m:t>
                                  </m:r>
                                </m:den>
                              </m:f>
                            </m:e>
                          </m:d>
                        </m:e>
                        <m:sub>
                          <m:r>
                            <a:rPr lang="en-US" sz="2200" b="0" i="1" smtClean="0">
                              <a:solidFill>
                                <a:srgbClr val="C00000"/>
                              </a:solidFill>
                              <a:latin typeface="Cambria Math"/>
                            </a:rPr>
                            <m:t>𝑁</m:t>
                          </m:r>
                          <m:r>
                            <a:rPr lang="en-US" sz="2200" b="0" i="1" smtClean="0">
                              <a:solidFill>
                                <a:srgbClr val="C00000"/>
                              </a:solidFill>
                              <a:latin typeface="Cambria Math"/>
                            </a:rPr>
                            <m:t>×</m:t>
                          </m:r>
                          <m:r>
                            <a:rPr lang="en-US" sz="2200" b="0" i="1" smtClean="0">
                              <a:solidFill>
                                <a:srgbClr val="C00000"/>
                              </a:solidFill>
                              <a:latin typeface="Cambria Math"/>
                            </a:rPr>
                            <m:t>𝑁</m:t>
                          </m:r>
                        </m:sub>
                      </m:sSub>
                    </m:oMath>
                  </m:oMathPara>
                </a14:m>
                <a:endParaRPr lang="en-US" sz="2200" dirty="0"/>
              </a:p>
              <a:p>
                <a:endParaRPr lang="en-US" sz="2200" b="1" baseline="30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295400"/>
                <a:ext cx="8458200" cy="5486400"/>
              </a:xfrm>
              <a:blipFill>
                <a:blip r:embed="rId3"/>
                <a:stretch>
                  <a:fillRect l="-300" t="-15242" r="-300"/>
                </a:stretch>
              </a:blipFill>
            </p:spPr>
            <p:txBody>
              <a:bodyPr/>
              <a:lstStyle/>
              <a:p>
                <a:r>
                  <a:rPr lang="en-US">
                    <a:noFill/>
                  </a:rPr>
                  <a:t> </a:t>
                </a:r>
              </a:p>
            </p:txBody>
          </p:sp>
        </mc:Fallback>
      </mc:AlternateContent>
      <p:sp>
        <p:nvSpPr>
          <p:cNvPr id="6" name="Slide Number Placeholder 5"/>
          <p:cNvSpPr>
            <a:spLocks noGrp="1"/>
          </p:cNvSpPr>
          <p:nvPr>
            <p:ph type="sldNum" sz="quarter" idx="4294967295"/>
          </p:nvPr>
        </p:nvSpPr>
        <p:spPr>
          <a:xfrm>
            <a:off x="8204396" y="6583680"/>
            <a:ext cx="733864" cy="274320"/>
          </a:xfrm>
          <a:prstGeom prst="rect">
            <a:avLst/>
          </a:prstGeom>
        </p:spPr>
        <p:txBody>
          <a:bodyPr/>
          <a:lstStyle/>
          <a:p>
            <a:fld id="{19B12225-5612-419B-A8D5-4B8EEE4C217E}" type="slidenum">
              <a:rPr lang="en-US" smtClean="0"/>
              <a:pPr/>
              <a:t>50</a:t>
            </a:fld>
            <a:endParaRPr lang="en-US"/>
          </a:p>
        </p:txBody>
      </p:sp>
      <p:sp>
        <p:nvSpPr>
          <p:cNvPr id="7" name="Rectangle 6"/>
          <p:cNvSpPr/>
          <p:nvPr/>
        </p:nvSpPr>
        <p:spPr>
          <a:xfrm>
            <a:off x="6671490" y="3886122"/>
            <a:ext cx="2457724" cy="584775"/>
          </a:xfrm>
          <a:prstGeom prst="rect">
            <a:avLst/>
          </a:prstGeom>
        </p:spPr>
        <p:txBody>
          <a:bodyPr wrap="none">
            <a:spAutoFit/>
          </a:bodyPr>
          <a:lstStyle/>
          <a:p>
            <a:r>
              <a:rPr lang="en-US" sz="1600" b="0" dirty="0">
                <a:solidFill>
                  <a:srgbClr val="008000"/>
                </a:solidFill>
                <a:latin typeface="Arial" pitchFamily="34" charset="0"/>
                <a:cs typeface="Arial" pitchFamily="34" charset="0"/>
              </a:rPr>
              <a:t>N by N matrix</a:t>
            </a:r>
            <a:br>
              <a:rPr lang="en-US" sz="1600" b="0" dirty="0">
                <a:solidFill>
                  <a:srgbClr val="008000"/>
                </a:solidFill>
                <a:latin typeface="Arial" pitchFamily="34" charset="0"/>
                <a:cs typeface="Arial" pitchFamily="34" charset="0"/>
              </a:rPr>
            </a:br>
            <a:r>
              <a:rPr lang="en-US" sz="1600" b="0" dirty="0">
                <a:solidFill>
                  <a:srgbClr val="008000"/>
                </a:solidFill>
                <a:latin typeface="Arial" pitchFamily="34" charset="0"/>
                <a:cs typeface="Arial" pitchFamily="34" charset="0"/>
              </a:rPr>
              <a:t>where all entries are 1/N</a:t>
            </a:r>
          </a:p>
        </p:txBody>
      </p:sp>
      <p:grpSp>
        <p:nvGrpSpPr>
          <p:cNvPr id="9" name="Group 20">
            <a:extLst>
              <a:ext uri="{FF2B5EF4-FFF2-40B4-BE49-F238E27FC236}">
                <a16:creationId xmlns:a16="http://schemas.microsoft.com/office/drawing/2014/main" id="{B91B1951-2CB0-AA48-A65B-BCEE31779E9B}"/>
              </a:ext>
            </a:extLst>
          </p:cNvPr>
          <p:cNvGrpSpPr/>
          <p:nvPr/>
        </p:nvGrpSpPr>
        <p:grpSpPr>
          <a:xfrm>
            <a:off x="615388" y="4383684"/>
            <a:ext cx="1752600" cy="1371600"/>
            <a:chOff x="5715000" y="1828800"/>
            <a:chExt cx="1752600" cy="1371600"/>
          </a:xfrm>
        </p:grpSpPr>
        <p:cxnSp>
          <p:nvCxnSpPr>
            <p:cNvPr id="10" name="Straight Arrow Connector 9">
              <a:extLst>
                <a:ext uri="{FF2B5EF4-FFF2-40B4-BE49-F238E27FC236}">
                  <a16:creationId xmlns:a16="http://schemas.microsoft.com/office/drawing/2014/main" id="{36CDCA99-73FE-4043-83C4-E409FFDB5976}"/>
                </a:ext>
              </a:extLst>
            </p:cNvPr>
            <p:cNvCxnSpPr/>
            <p:nvPr/>
          </p:nvCxnSpPr>
          <p:spPr>
            <a:xfrm flipV="1">
              <a:off x="5804720" y="2254605"/>
              <a:ext cx="304800" cy="51491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11" name="Straight Arrow Connector 10">
              <a:extLst>
                <a:ext uri="{FF2B5EF4-FFF2-40B4-BE49-F238E27FC236}">
                  <a16:creationId xmlns:a16="http://schemas.microsoft.com/office/drawing/2014/main" id="{7FEDF976-4AA4-7643-95FE-963F075F8EAD}"/>
                </a:ext>
              </a:extLst>
            </p:cNvPr>
            <p:cNvCxnSpPr/>
            <p:nvPr/>
          </p:nvCxnSpPr>
          <p:spPr>
            <a:xfrm flipH="1">
              <a:off x="6057900" y="2194492"/>
              <a:ext cx="304800" cy="51491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12" name="Straight Arrow Connector 11">
              <a:extLst>
                <a:ext uri="{FF2B5EF4-FFF2-40B4-BE49-F238E27FC236}">
                  <a16:creationId xmlns:a16="http://schemas.microsoft.com/office/drawing/2014/main" id="{72B1DC7A-B062-BB46-BF17-AADA9B0861BF}"/>
                </a:ext>
              </a:extLst>
            </p:cNvPr>
            <p:cNvCxnSpPr/>
            <p:nvPr/>
          </p:nvCxnSpPr>
          <p:spPr>
            <a:xfrm>
              <a:off x="6037509" y="2801691"/>
              <a:ext cx="972110" cy="7620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a16="http://schemas.microsoft.com/office/drawing/2014/main" id="{E22955C4-A0D0-0E41-A8E6-5F1088DD9940}"/>
                </a:ext>
              </a:extLst>
            </p:cNvPr>
            <p:cNvCxnSpPr/>
            <p:nvPr/>
          </p:nvCxnSpPr>
          <p:spPr>
            <a:xfrm flipH="1" flipV="1">
              <a:off x="6139113" y="2981042"/>
              <a:ext cx="972110" cy="7620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14" name="Curved Connector 13">
              <a:extLst>
                <a:ext uri="{FF2B5EF4-FFF2-40B4-BE49-F238E27FC236}">
                  <a16:creationId xmlns:a16="http://schemas.microsoft.com/office/drawing/2014/main" id="{578C7665-8785-E247-B2FB-0E595949FBB4}"/>
                </a:ext>
              </a:extLst>
            </p:cNvPr>
            <p:cNvCxnSpPr>
              <a:stCxn id="15" idx="6"/>
              <a:endCxn id="15" idx="0"/>
            </p:cNvCxnSpPr>
            <p:nvPr/>
          </p:nvCxnSpPr>
          <p:spPr>
            <a:xfrm flipH="1" flipV="1">
              <a:off x="6248400" y="1828800"/>
              <a:ext cx="228600" cy="228600"/>
            </a:xfrm>
            <a:prstGeom prst="curvedConnector4">
              <a:avLst>
                <a:gd name="adj1" fmla="val -100000"/>
                <a:gd name="adj2" fmla="val 200000"/>
              </a:avLst>
            </a:prstGeom>
            <a:ln w="28575">
              <a:tailEnd type="arrow"/>
            </a:ln>
          </p:spPr>
          <p:style>
            <a:lnRef idx="1">
              <a:schemeClr val="dk1"/>
            </a:lnRef>
            <a:fillRef idx="0">
              <a:schemeClr val="dk1"/>
            </a:fillRef>
            <a:effectRef idx="0">
              <a:schemeClr val="dk1"/>
            </a:effectRef>
            <a:fontRef idx="minor">
              <a:schemeClr val="tx1"/>
            </a:fontRef>
          </p:style>
        </p:cxnSp>
        <p:sp>
          <p:nvSpPr>
            <p:cNvPr id="15" name="Oval 14">
              <a:extLst>
                <a:ext uri="{FF2B5EF4-FFF2-40B4-BE49-F238E27FC236}">
                  <a16:creationId xmlns:a16="http://schemas.microsoft.com/office/drawing/2014/main" id="{D6930D33-8293-3E46-850A-3D0CAFF2B88D}"/>
                </a:ext>
              </a:extLst>
            </p:cNvPr>
            <p:cNvSpPr/>
            <p:nvPr/>
          </p:nvSpPr>
          <p:spPr>
            <a:xfrm>
              <a:off x="6019800" y="1828800"/>
              <a:ext cx="457200" cy="457200"/>
            </a:xfrm>
            <a:prstGeom prst="ellipse">
              <a:avLst/>
            </a:prstGeom>
            <a:solidFill>
              <a:srgbClr val="FF000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sz="2400" b="1" dirty="0">
                  <a:solidFill>
                    <a:schemeClr val="bg1"/>
                  </a:solidFill>
                  <a:latin typeface="Arial" pitchFamily="34" charset="0"/>
                  <a:cs typeface="Arial" pitchFamily="34" charset="0"/>
                </a:rPr>
                <a:t>y</a:t>
              </a:r>
            </a:p>
          </p:txBody>
        </p:sp>
        <p:sp>
          <p:nvSpPr>
            <p:cNvPr id="16" name="Oval 15">
              <a:extLst>
                <a:ext uri="{FF2B5EF4-FFF2-40B4-BE49-F238E27FC236}">
                  <a16:creationId xmlns:a16="http://schemas.microsoft.com/office/drawing/2014/main" id="{4CA29B9D-375A-FD4B-99C9-2C59A367E420}"/>
                </a:ext>
              </a:extLst>
            </p:cNvPr>
            <p:cNvSpPr/>
            <p:nvPr/>
          </p:nvSpPr>
          <p:spPr>
            <a:xfrm>
              <a:off x="5715000" y="2667000"/>
              <a:ext cx="457200" cy="457200"/>
            </a:xfrm>
            <a:prstGeom prst="ellipse">
              <a:avLst/>
            </a:prstGeom>
            <a:solidFill>
              <a:srgbClr val="FF000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sz="2400" b="1" dirty="0">
                  <a:solidFill>
                    <a:schemeClr val="bg1"/>
                  </a:solidFill>
                  <a:latin typeface="Arial" pitchFamily="34" charset="0"/>
                  <a:cs typeface="Arial" pitchFamily="34" charset="0"/>
                </a:rPr>
                <a:t>a</a:t>
              </a:r>
            </a:p>
          </p:txBody>
        </p:sp>
        <p:sp>
          <p:nvSpPr>
            <p:cNvPr id="17" name="Oval 16">
              <a:extLst>
                <a:ext uri="{FF2B5EF4-FFF2-40B4-BE49-F238E27FC236}">
                  <a16:creationId xmlns:a16="http://schemas.microsoft.com/office/drawing/2014/main" id="{498ACADF-475B-2948-9502-63E0A969DCE7}"/>
                </a:ext>
              </a:extLst>
            </p:cNvPr>
            <p:cNvSpPr/>
            <p:nvPr/>
          </p:nvSpPr>
          <p:spPr>
            <a:xfrm>
              <a:off x="7010400" y="2743200"/>
              <a:ext cx="457200" cy="457200"/>
            </a:xfrm>
            <a:prstGeom prst="ellipse">
              <a:avLst/>
            </a:prstGeom>
            <a:solidFill>
              <a:srgbClr val="FF000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sz="2400" b="1" dirty="0">
                  <a:solidFill>
                    <a:schemeClr val="bg1"/>
                  </a:solidFill>
                  <a:latin typeface="Arial" pitchFamily="34" charset="0"/>
                  <a:cs typeface="Arial" pitchFamily="34" charset="0"/>
                </a:rPr>
                <a:t>m</a:t>
              </a:r>
            </a:p>
          </p:txBody>
        </p:sp>
      </p:grpSp>
      <p:sp>
        <p:nvSpPr>
          <p:cNvPr id="23" name="Text Box 16">
            <a:extLst>
              <a:ext uri="{FF2B5EF4-FFF2-40B4-BE49-F238E27FC236}">
                <a16:creationId xmlns:a16="http://schemas.microsoft.com/office/drawing/2014/main" id="{1E4AB9F0-50BC-6D47-B779-6A09A79BAD01}"/>
              </a:ext>
            </a:extLst>
          </p:cNvPr>
          <p:cNvSpPr txBox="1">
            <a:spLocks noChangeArrowheads="1"/>
          </p:cNvSpPr>
          <p:nvPr/>
        </p:nvSpPr>
        <p:spPr bwMode="auto">
          <a:xfrm>
            <a:off x="6469482" y="3212294"/>
            <a:ext cx="184996" cy="523875"/>
          </a:xfrm>
          <a:prstGeom prst="rect">
            <a:avLst/>
          </a:prstGeom>
          <a:noFill/>
          <a:ln w="9525">
            <a:noFill/>
            <a:miter lim="800000"/>
            <a:headEnd/>
            <a:tailEnd/>
          </a:ln>
        </p:spPr>
        <p:txBody>
          <a:bodyPr wrap="none">
            <a:spAutoFit/>
          </a:bodyPr>
          <a:lstStyle/>
          <a:p>
            <a:endParaRPr lang="en-US" sz="2800" b="1" i="1" dirty="0">
              <a:solidFill>
                <a:schemeClr val="bg1"/>
              </a:solidFill>
              <a:latin typeface="Corbel" pitchFamily="34" charset="0"/>
            </a:endParaRPr>
          </a:p>
        </p:txBody>
      </p:sp>
      <p:sp>
        <p:nvSpPr>
          <p:cNvPr id="25" name="Text Box 23">
            <a:extLst>
              <a:ext uri="{FF2B5EF4-FFF2-40B4-BE49-F238E27FC236}">
                <a16:creationId xmlns:a16="http://schemas.microsoft.com/office/drawing/2014/main" id="{FF12719E-8738-7B4F-A182-125CC38C0E34}"/>
              </a:ext>
            </a:extLst>
          </p:cNvPr>
          <p:cNvSpPr txBox="1">
            <a:spLocks noChangeArrowheads="1"/>
          </p:cNvSpPr>
          <p:nvPr/>
        </p:nvSpPr>
        <p:spPr bwMode="auto">
          <a:xfrm>
            <a:off x="3388761" y="4682348"/>
            <a:ext cx="1710776" cy="1200151"/>
          </a:xfrm>
          <a:prstGeom prst="rect">
            <a:avLst/>
          </a:prstGeom>
          <a:noFill/>
          <a:ln w="9525">
            <a:noFill/>
            <a:miter lim="800000"/>
            <a:headEnd/>
            <a:tailEnd/>
          </a:ln>
        </p:spPr>
        <p:txBody>
          <a:bodyPr wrap="square">
            <a:spAutoFit/>
          </a:bodyPr>
          <a:lstStyle/>
          <a:p>
            <a:r>
              <a:rPr lang="en-US" sz="2400" dirty="0">
                <a:solidFill>
                  <a:schemeClr val="accent2">
                    <a:lumMod val="50000"/>
                  </a:schemeClr>
                </a:solidFill>
                <a:latin typeface="Times New Roman" pitchFamily="18" charset="0"/>
              </a:rPr>
              <a:t>½    ½    0</a:t>
            </a:r>
            <a:endParaRPr lang="en-US" sz="2400" baseline="-25000" dirty="0">
              <a:solidFill>
                <a:schemeClr val="accent2">
                  <a:lumMod val="50000"/>
                </a:schemeClr>
              </a:solidFill>
              <a:latin typeface="Times New Roman" pitchFamily="18" charset="0"/>
            </a:endParaRPr>
          </a:p>
          <a:p>
            <a:r>
              <a:rPr lang="en-US" sz="2400" dirty="0">
                <a:solidFill>
                  <a:schemeClr val="accent2">
                    <a:lumMod val="50000"/>
                  </a:schemeClr>
                </a:solidFill>
                <a:latin typeface="Times New Roman" pitchFamily="18" charset="0"/>
              </a:rPr>
              <a:t>½     0    1</a:t>
            </a:r>
            <a:endParaRPr lang="en-US" sz="2400" baseline="-25000" dirty="0">
              <a:solidFill>
                <a:schemeClr val="accent2">
                  <a:lumMod val="50000"/>
                </a:schemeClr>
              </a:solidFill>
              <a:latin typeface="Times New Roman" pitchFamily="18" charset="0"/>
            </a:endParaRPr>
          </a:p>
          <a:p>
            <a:r>
              <a:rPr lang="en-US" sz="2400" dirty="0">
                <a:solidFill>
                  <a:schemeClr val="accent2">
                    <a:lumMod val="50000"/>
                  </a:schemeClr>
                </a:solidFill>
                <a:latin typeface="Times New Roman" pitchFamily="18" charset="0"/>
              </a:rPr>
              <a:t>0     ½    0</a:t>
            </a:r>
            <a:endParaRPr lang="en-US" sz="2400" baseline="-25000" dirty="0">
              <a:solidFill>
                <a:schemeClr val="accent2">
                  <a:lumMod val="50000"/>
                </a:schemeClr>
              </a:solidFill>
              <a:latin typeface="Times New Roman" pitchFamily="18" charset="0"/>
            </a:endParaRPr>
          </a:p>
        </p:txBody>
      </p:sp>
      <p:sp>
        <p:nvSpPr>
          <p:cNvPr id="20" name="Rectangle 19">
            <a:extLst>
              <a:ext uri="{FF2B5EF4-FFF2-40B4-BE49-F238E27FC236}">
                <a16:creationId xmlns:a16="http://schemas.microsoft.com/office/drawing/2014/main" id="{E0653E68-AD66-2745-9887-B6F1A18C274C}"/>
              </a:ext>
            </a:extLst>
          </p:cNvPr>
          <p:cNvSpPr/>
          <p:nvPr/>
        </p:nvSpPr>
        <p:spPr bwMode="auto">
          <a:xfrm>
            <a:off x="3316145" y="4664882"/>
            <a:ext cx="1452613" cy="1228442"/>
          </a:xfrm>
          <a:prstGeom prst="rect">
            <a:avLst/>
          </a:prstGeom>
          <a:noFill/>
          <a:ln w="9525" cap="flat" cmpd="sng" algn="ctr">
            <a:solidFill>
              <a:schemeClr val="bg1">
                <a:lumMod val="95000"/>
                <a:lumOff val="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a:ln>
                <a:noFill/>
              </a:ln>
              <a:solidFill>
                <a:schemeClr val="accent2">
                  <a:lumMod val="50000"/>
                </a:schemeClr>
              </a:solidFill>
              <a:effectLst/>
              <a:latin typeface="Arial" charset="0"/>
            </a:endParaRPr>
          </a:p>
        </p:txBody>
      </p:sp>
      <p:sp>
        <p:nvSpPr>
          <p:cNvPr id="28" name="Rectangle 22">
            <a:extLst>
              <a:ext uri="{FF2B5EF4-FFF2-40B4-BE49-F238E27FC236}">
                <a16:creationId xmlns:a16="http://schemas.microsoft.com/office/drawing/2014/main" id="{A01FC275-38FE-644C-BE17-5A9A4D64DA76}"/>
              </a:ext>
            </a:extLst>
          </p:cNvPr>
          <p:cNvSpPr>
            <a:spLocks noChangeArrowheads="1"/>
          </p:cNvSpPr>
          <p:nvPr/>
        </p:nvSpPr>
        <p:spPr bwMode="auto">
          <a:xfrm>
            <a:off x="6519266" y="4650512"/>
            <a:ext cx="1606826" cy="1219201"/>
          </a:xfrm>
          <a:prstGeom prst="rect">
            <a:avLst/>
          </a:prstGeom>
          <a:noFill/>
          <a:ln w="9525">
            <a:solidFill>
              <a:schemeClr val="tx1"/>
            </a:solidFill>
            <a:miter lim="800000"/>
            <a:headEnd/>
            <a:tailEnd/>
          </a:ln>
        </p:spPr>
        <p:txBody>
          <a:bodyPr wrap="none" anchor="ctr"/>
          <a:lstStyle/>
          <a:p>
            <a:endParaRPr lang="en-US">
              <a:solidFill>
                <a:srgbClr val="C00000"/>
              </a:solidFill>
              <a:latin typeface="Corbel" pitchFamily="34" charset="0"/>
            </a:endParaRPr>
          </a:p>
        </p:txBody>
      </p:sp>
      <p:sp>
        <p:nvSpPr>
          <p:cNvPr id="29" name="Rectangle 28">
            <a:extLst>
              <a:ext uri="{FF2B5EF4-FFF2-40B4-BE49-F238E27FC236}">
                <a16:creationId xmlns:a16="http://schemas.microsoft.com/office/drawing/2014/main" id="{E95675E6-91F3-0049-AEA2-E14757CDE848}"/>
              </a:ext>
            </a:extLst>
          </p:cNvPr>
          <p:cNvSpPr/>
          <p:nvPr/>
        </p:nvSpPr>
        <p:spPr bwMode="auto">
          <a:xfrm>
            <a:off x="6663293" y="4633046"/>
            <a:ext cx="1452613" cy="1228442"/>
          </a:xfrm>
          <a:prstGeom prst="rect">
            <a:avLst/>
          </a:prstGeom>
          <a:noFill/>
          <a:ln w="9525" cap="flat" cmpd="sng" algn="ctr">
            <a:solidFill>
              <a:schemeClr val="bg1">
                <a:lumMod val="95000"/>
                <a:lumOff val="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a:ln>
                <a:noFill/>
              </a:ln>
              <a:solidFill>
                <a:srgbClr val="C00000"/>
              </a:solidFill>
              <a:effectLst/>
              <a:latin typeface="Arial" charset="0"/>
            </a:endParaRPr>
          </a:p>
        </p:txBody>
      </p:sp>
      <p:sp>
        <p:nvSpPr>
          <p:cNvPr id="30" name="Text Box 23">
            <a:extLst>
              <a:ext uri="{FF2B5EF4-FFF2-40B4-BE49-F238E27FC236}">
                <a16:creationId xmlns:a16="http://schemas.microsoft.com/office/drawing/2014/main" id="{272CD67C-FE02-DA4C-96D1-90F1395DF2C4}"/>
              </a:ext>
            </a:extLst>
          </p:cNvPr>
          <p:cNvSpPr txBox="1">
            <a:spLocks noChangeArrowheads="1"/>
          </p:cNvSpPr>
          <p:nvPr/>
        </p:nvSpPr>
        <p:spPr bwMode="auto">
          <a:xfrm>
            <a:off x="6654478" y="4667521"/>
            <a:ext cx="1710776" cy="1200329"/>
          </a:xfrm>
          <a:prstGeom prst="rect">
            <a:avLst/>
          </a:prstGeom>
          <a:noFill/>
          <a:ln w="9525">
            <a:noFill/>
            <a:miter lim="800000"/>
            <a:headEnd/>
            <a:tailEnd/>
          </a:ln>
        </p:spPr>
        <p:txBody>
          <a:bodyPr wrap="square">
            <a:spAutoFit/>
          </a:bodyPr>
          <a:lstStyle/>
          <a:p>
            <a:r>
              <a:rPr lang="en-SG" sz="2400" dirty="0">
                <a:solidFill>
                  <a:srgbClr val="C00000"/>
                </a:solidFill>
                <a:latin typeface="Times New Roman" panose="02020603050405020304" pitchFamily="18" charset="0"/>
                <a:cs typeface="Times New Roman" panose="02020603050405020304" pitchFamily="18" charset="0"/>
              </a:rPr>
              <a:t>⅓</a:t>
            </a:r>
            <a:r>
              <a:rPr lang="en-US" sz="2400" dirty="0">
                <a:solidFill>
                  <a:srgbClr val="C00000"/>
                </a:solidFill>
                <a:latin typeface="Times New Roman" panose="02020603050405020304" pitchFamily="18" charset="0"/>
                <a:cs typeface="Times New Roman" panose="02020603050405020304" pitchFamily="18" charset="0"/>
              </a:rPr>
              <a:t>    </a:t>
            </a:r>
            <a:r>
              <a:rPr lang="en-SG" sz="2400" dirty="0">
                <a:solidFill>
                  <a:srgbClr val="C00000"/>
                </a:solidFill>
                <a:latin typeface="Times New Roman" panose="02020603050405020304" pitchFamily="18" charset="0"/>
                <a:cs typeface="Times New Roman" panose="02020603050405020304" pitchFamily="18" charset="0"/>
              </a:rPr>
              <a:t>⅓</a:t>
            </a:r>
            <a:r>
              <a:rPr lang="en-US" sz="2400" dirty="0">
                <a:solidFill>
                  <a:srgbClr val="C00000"/>
                </a:solidFill>
                <a:latin typeface="Times New Roman" panose="02020603050405020304" pitchFamily="18" charset="0"/>
                <a:cs typeface="Times New Roman" panose="02020603050405020304" pitchFamily="18" charset="0"/>
              </a:rPr>
              <a:t>    </a:t>
            </a:r>
            <a:r>
              <a:rPr lang="en-SG" sz="2400" dirty="0">
                <a:solidFill>
                  <a:srgbClr val="C00000"/>
                </a:solidFill>
                <a:latin typeface="Times New Roman" panose="02020603050405020304" pitchFamily="18" charset="0"/>
                <a:cs typeface="Times New Roman" panose="02020603050405020304" pitchFamily="18" charset="0"/>
              </a:rPr>
              <a:t>⅓</a:t>
            </a:r>
            <a:endParaRPr lang="en-US" sz="2400" baseline="-25000" dirty="0">
              <a:solidFill>
                <a:srgbClr val="C00000"/>
              </a:solidFill>
              <a:latin typeface="Times New Roman" panose="02020603050405020304" pitchFamily="18" charset="0"/>
              <a:cs typeface="Times New Roman" panose="02020603050405020304" pitchFamily="18" charset="0"/>
            </a:endParaRPr>
          </a:p>
          <a:p>
            <a:r>
              <a:rPr lang="en-SG" sz="2400" dirty="0">
                <a:solidFill>
                  <a:srgbClr val="C00000"/>
                </a:solidFill>
                <a:latin typeface="Times New Roman" panose="02020603050405020304" pitchFamily="18" charset="0"/>
                <a:cs typeface="Times New Roman" panose="02020603050405020304" pitchFamily="18" charset="0"/>
              </a:rPr>
              <a:t>⅓</a:t>
            </a:r>
            <a:r>
              <a:rPr lang="en-US" sz="2400" dirty="0">
                <a:solidFill>
                  <a:srgbClr val="C00000"/>
                </a:solidFill>
                <a:latin typeface="Times New Roman" panose="02020603050405020304" pitchFamily="18" charset="0"/>
                <a:cs typeface="Times New Roman" panose="02020603050405020304" pitchFamily="18" charset="0"/>
              </a:rPr>
              <a:t>    </a:t>
            </a:r>
            <a:r>
              <a:rPr lang="en-SG" sz="2400" dirty="0">
                <a:solidFill>
                  <a:srgbClr val="C00000"/>
                </a:solidFill>
                <a:latin typeface="Times New Roman" panose="02020603050405020304" pitchFamily="18" charset="0"/>
                <a:cs typeface="Times New Roman" panose="02020603050405020304" pitchFamily="18" charset="0"/>
              </a:rPr>
              <a:t>⅓</a:t>
            </a:r>
            <a:r>
              <a:rPr lang="en-US" sz="2400" dirty="0">
                <a:solidFill>
                  <a:srgbClr val="C00000"/>
                </a:solidFill>
                <a:latin typeface="Times New Roman" panose="02020603050405020304" pitchFamily="18" charset="0"/>
                <a:cs typeface="Times New Roman" panose="02020603050405020304" pitchFamily="18" charset="0"/>
              </a:rPr>
              <a:t>    </a:t>
            </a:r>
            <a:r>
              <a:rPr lang="en-SG" sz="2400" dirty="0">
                <a:solidFill>
                  <a:srgbClr val="C00000"/>
                </a:solidFill>
                <a:latin typeface="Times New Roman" panose="02020603050405020304" pitchFamily="18" charset="0"/>
                <a:cs typeface="Times New Roman" panose="02020603050405020304" pitchFamily="18" charset="0"/>
              </a:rPr>
              <a:t>⅓</a:t>
            </a:r>
            <a:endParaRPr lang="en-US" sz="2400" baseline="-25000" dirty="0">
              <a:solidFill>
                <a:srgbClr val="C00000"/>
              </a:solidFill>
              <a:latin typeface="Times New Roman" panose="02020603050405020304" pitchFamily="18" charset="0"/>
              <a:cs typeface="Times New Roman" panose="02020603050405020304" pitchFamily="18" charset="0"/>
            </a:endParaRPr>
          </a:p>
          <a:p>
            <a:r>
              <a:rPr lang="en-SG" sz="2400" dirty="0">
                <a:solidFill>
                  <a:srgbClr val="C00000"/>
                </a:solidFill>
                <a:latin typeface="Times New Roman" panose="02020603050405020304" pitchFamily="18" charset="0"/>
                <a:cs typeface="Times New Roman" panose="02020603050405020304" pitchFamily="18" charset="0"/>
              </a:rPr>
              <a:t>⅓</a:t>
            </a:r>
            <a:r>
              <a:rPr lang="en-US" sz="2400" dirty="0">
                <a:solidFill>
                  <a:srgbClr val="C00000"/>
                </a:solidFill>
                <a:latin typeface="Times New Roman" panose="02020603050405020304" pitchFamily="18" charset="0"/>
                <a:cs typeface="Times New Roman" panose="02020603050405020304" pitchFamily="18" charset="0"/>
              </a:rPr>
              <a:t>    </a:t>
            </a:r>
            <a:r>
              <a:rPr lang="en-SG" sz="2400" dirty="0">
                <a:solidFill>
                  <a:srgbClr val="C00000"/>
                </a:solidFill>
                <a:latin typeface="Times New Roman" panose="02020603050405020304" pitchFamily="18" charset="0"/>
                <a:cs typeface="Times New Roman" panose="02020603050405020304" pitchFamily="18" charset="0"/>
              </a:rPr>
              <a:t>⅓</a:t>
            </a:r>
            <a:r>
              <a:rPr lang="en-US" sz="2400" dirty="0">
                <a:solidFill>
                  <a:srgbClr val="C00000"/>
                </a:solidFill>
                <a:latin typeface="Times New Roman" panose="02020603050405020304" pitchFamily="18" charset="0"/>
                <a:cs typeface="Times New Roman" panose="02020603050405020304" pitchFamily="18" charset="0"/>
              </a:rPr>
              <a:t>    </a:t>
            </a:r>
            <a:r>
              <a:rPr lang="en-SG" sz="2400" dirty="0">
                <a:solidFill>
                  <a:srgbClr val="C00000"/>
                </a:solidFill>
                <a:latin typeface="Times New Roman" panose="02020603050405020304" pitchFamily="18" charset="0"/>
                <a:cs typeface="Times New Roman" panose="02020603050405020304" pitchFamily="18" charset="0"/>
              </a:rPr>
              <a:t>⅓</a:t>
            </a:r>
            <a:endParaRPr lang="en-US" sz="2400" baseline="-25000" dirty="0">
              <a:solidFill>
                <a:srgbClr val="C00000"/>
              </a:solidFill>
              <a:latin typeface="Times New Roman" panose="02020603050405020304" pitchFamily="18" charset="0"/>
              <a:cs typeface="Times New Roman" panose="02020603050405020304" pitchFamily="18" charset="0"/>
            </a:endParaRPr>
          </a:p>
        </p:txBody>
      </p:sp>
      <p:cxnSp>
        <p:nvCxnSpPr>
          <p:cNvPr id="31" name="Straight Arrow Connector 30">
            <a:extLst>
              <a:ext uri="{FF2B5EF4-FFF2-40B4-BE49-F238E27FC236}">
                <a16:creationId xmlns:a16="http://schemas.microsoft.com/office/drawing/2014/main" id="{ADF9EBF5-EE81-C844-AE19-6DCDE4C55A92}"/>
              </a:ext>
            </a:extLst>
          </p:cNvPr>
          <p:cNvCxnSpPr>
            <a:cxnSpLocks/>
          </p:cNvCxnSpPr>
          <p:nvPr/>
        </p:nvCxnSpPr>
        <p:spPr>
          <a:xfrm flipV="1">
            <a:off x="3919308" y="4038601"/>
            <a:ext cx="21350" cy="360449"/>
          </a:xfrm>
          <a:prstGeom prst="straightConnector1">
            <a:avLst/>
          </a:prstGeom>
          <a:ln w="22225">
            <a:tailEnd type="stealth" w="lg" len="lg"/>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0F81C97E-4EF7-2E47-BF56-CEF6A499DA32}"/>
              </a:ext>
            </a:extLst>
          </p:cNvPr>
          <p:cNvCxnSpPr>
            <a:cxnSpLocks/>
          </p:cNvCxnSpPr>
          <p:nvPr/>
        </p:nvCxnSpPr>
        <p:spPr>
          <a:xfrm flipH="1" flipV="1">
            <a:off x="6042271" y="4318563"/>
            <a:ext cx="474959" cy="242946"/>
          </a:xfrm>
          <a:prstGeom prst="straightConnector1">
            <a:avLst/>
          </a:prstGeom>
          <a:ln w="22225">
            <a:tailEnd type="stealth" w="lg" len="lg"/>
          </a:ln>
        </p:spPr>
        <p:style>
          <a:lnRef idx="1">
            <a:schemeClr val="dk1"/>
          </a:lnRef>
          <a:fillRef idx="0">
            <a:schemeClr val="dk1"/>
          </a:fillRef>
          <a:effectRef idx="0">
            <a:schemeClr val="dk1"/>
          </a:effectRef>
          <a:fontRef idx="minor">
            <a:schemeClr val="tx1"/>
          </a:fontRef>
        </p:style>
      </p:cxnSp>
      <p:sp>
        <p:nvSpPr>
          <p:cNvPr id="33" name="TextBox 32">
            <a:extLst>
              <a:ext uri="{FF2B5EF4-FFF2-40B4-BE49-F238E27FC236}">
                <a16:creationId xmlns:a16="http://schemas.microsoft.com/office/drawing/2014/main" id="{D6734429-57E4-3343-9604-6C256F34B62C}"/>
              </a:ext>
            </a:extLst>
          </p:cNvPr>
          <p:cNvSpPr txBox="1"/>
          <p:nvPr/>
        </p:nvSpPr>
        <p:spPr>
          <a:xfrm>
            <a:off x="3433460" y="4369247"/>
            <a:ext cx="298480" cy="338554"/>
          </a:xfrm>
          <a:prstGeom prst="rect">
            <a:avLst/>
          </a:prstGeom>
          <a:noFill/>
        </p:spPr>
        <p:txBody>
          <a:bodyPr wrap="none" rtlCol="0">
            <a:spAutoFit/>
          </a:bodyPr>
          <a:lstStyle/>
          <a:p>
            <a:r>
              <a:rPr lang="en-US" dirty="0">
                <a:solidFill>
                  <a:schemeClr val="bg1"/>
                </a:solidFill>
              </a:rPr>
              <a:t>y</a:t>
            </a:r>
          </a:p>
        </p:txBody>
      </p:sp>
      <p:sp>
        <p:nvSpPr>
          <p:cNvPr id="35" name="TextBox 34">
            <a:extLst>
              <a:ext uri="{FF2B5EF4-FFF2-40B4-BE49-F238E27FC236}">
                <a16:creationId xmlns:a16="http://schemas.microsoft.com/office/drawing/2014/main" id="{45F0F9E0-D752-3148-AA53-5637AE9C97DE}"/>
              </a:ext>
            </a:extLst>
          </p:cNvPr>
          <p:cNvSpPr txBox="1"/>
          <p:nvPr/>
        </p:nvSpPr>
        <p:spPr>
          <a:xfrm>
            <a:off x="3949754" y="4368057"/>
            <a:ext cx="298480" cy="338554"/>
          </a:xfrm>
          <a:prstGeom prst="rect">
            <a:avLst/>
          </a:prstGeom>
          <a:noFill/>
        </p:spPr>
        <p:txBody>
          <a:bodyPr wrap="none" rtlCol="0">
            <a:spAutoFit/>
          </a:bodyPr>
          <a:lstStyle/>
          <a:p>
            <a:r>
              <a:rPr lang="en-US" dirty="0">
                <a:solidFill>
                  <a:schemeClr val="bg1"/>
                </a:solidFill>
              </a:rPr>
              <a:t>a</a:t>
            </a:r>
          </a:p>
        </p:txBody>
      </p:sp>
      <p:sp>
        <p:nvSpPr>
          <p:cNvPr id="36" name="TextBox 35">
            <a:extLst>
              <a:ext uri="{FF2B5EF4-FFF2-40B4-BE49-F238E27FC236}">
                <a16:creationId xmlns:a16="http://schemas.microsoft.com/office/drawing/2014/main" id="{C25CB691-15B8-C745-B4E1-439F25765942}"/>
              </a:ext>
            </a:extLst>
          </p:cNvPr>
          <p:cNvSpPr txBox="1"/>
          <p:nvPr/>
        </p:nvSpPr>
        <p:spPr>
          <a:xfrm>
            <a:off x="4469181" y="4368853"/>
            <a:ext cx="367408" cy="338554"/>
          </a:xfrm>
          <a:prstGeom prst="rect">
            <a:avLst/>
          </a:prstGeom>
          <a:noFill/>
        </p:spPr>
        <p:txBody>
          <a:bodyPr wrap="none" rtlCol="0">
            <a:spAutoFit/>
          </a:bodyPr>
          <a:lstStyle/>
          <a:p>
            <a:r>
              <a:rPr lang="en-US" dirty="0">
                <a:solidFill>
                  <a:schemeClr val="bg1"/>
                </a:solidFill>
              </a:rPr>
              <a:t>m</a:t>
            </a:r>
          </a:p>
        </p:txBody>
      </p:sp>
      <p:sp>
        <p:nvSpPr>
          <p:cNvPr id="38" name="TextBox 37">
            <a:extLst>
              <a:ext uri="{FF2B5EF4-FFF2-40B4-BE49-F238E27FC236}">
                <a16:creationId xmlns:a16="http://schemas.microsoft.com/office/drawing/2014/main" id="{33C39B90-F6AA-CF4F-ADFA-9F613A9281C7}"/>
              </a:ext>
            </a:extLst>
          </p:cNvPr>
          <p:cNvSpPr txBox="1"/>
          <p:nvPr/>
        </p:nvSpPr>
        <p:spPr>
          <a:xfrm>
            <a:off x="6735044" y="4344590"/>
            <a:ext cx="298480" cy="338554"/>
          </a:xfrm>
          <a:prstGeom prst="rect">
            <a:avLst/>
          </a:prstGeom>
          <a:noFill/>
        </p:spPr>
        <p:txBody>
          <a:bodyPr wrap="none" rtlCol="0">
            <a:spAutoFit/>
          </a:bodyPr>
          <a:lstStyle/>
          <a:p>
            <a:r>
              <a:rPr lang="en-US" dirty="0">
                <a:solidFill>
                  <a:schemeClr val="bg1"/>
                </a:solidFill>
              </a:rPr>
              <a:t>y</a:t>
            </a:r>
          </a:p>
        </p:txBody>
      </p:sp>
      <p:sp>
        <p:nvSpPr>
          <p:cNvPr id="39" name="TextBox 38">
            <a:extLst>
              <a:ext uri="{FF2B5EF4-FFF2-40B4-BE49-F238E27FC236}">
                <a16:creationId xmlns:a16="http://schemas.microsoft.com/office/drawing/2014/main" id="{58DE1A30-0451-CA40-A2B4-379306644184}"/>
              </a:ext>
            </a:extLst>
          </p:cNvPr>
          <p:cNvSpPr txBox="1"/>
          <p:nvPr/>
        </p:nvSpPr>
        <p:spPr>
          <a:xfrm>
            <a:off x="7251338" y="4343400"/>
            <a:ext cx="298480" cy="338554"/>
          </a:xfrm>
          <a:prstGeom prst="rect">
            <a:avLst/>
          </a:prstGeom>
          <a:noFill/>
        </p:spPr>
        <p:txBody>
          <a:bodyPr wrap="none" rtlCol="0">
            <a:spAutoFit/>
          </a:bodyPr>
          <a:lstStyle/>
          <a:p>
            <a:r>
              <a:rPr lang="en-US" dirty="0">
                <a:solidFill>
                  <a:schemeClr val="bg1"/>
                </a:solidFill>
              </a:rPr>
              <a:t>a</a:t>
            </a:r>
          </a:p>
        </p:txBody>
      </p:sp>
      <p:sp>
        <p:nvSpPr>
          <p:cNvPr id="40" name="TextBox 39">
            <a:extLst>
              <a:ext uri="{FF2B5EF4-FFF2-40B4-BE49-F238E27FC236}">
                <a16:creationId xmlns:a16="http://schemas.microsoft.com/office/drawing/2014/main" id="{DF93D18F-E57E-8C45-A7ED-3F377055D61B}"/>
              </a:ext>
            </a:extLst>
          </p:cNvPr>
          <p:cNvSpPr txBox="1"/>
          <p:nvPr/>
        </p:nvSpPr>
        <p:spPr>
          <a:xfrm>
            <a:off x="7770765" y="4344196"/>
            <a:ext cx="367408" cy="338554"/>
          </a:xfrm>
          <a:prstGeom prst="rect">
            <a:avLst/>
          </a:prstGeom>
          <a:noFill/>
        </p:spPr>
        <p:txBody>
          <a:bodyPr wrap="none" rtlCol="0">
            <a:spAutoFit/>
          </a:bodyPr>
          <a:lstStyle/>
          <a:p>
            <a:r>
              <a:rPr lang="en-US" dirty="0">
                <a:solidFill>
                  <a:schemeClr val="bg1"/>
                </a:solidFill>
              </a:rPr>
              <a:t>m</a:t>
            </a:r>
          </a:p>
        </p:txBody>
      </p:sp>
      <mc:AlternateContent xmlns:mc="http://schemas.openxmlformats.org/markup-compatibility/2006" xmlns:a14="http://schemas.microsoft.com/office/drawing/2010/main">
        <mc:Choice Requires="a14">
          <p:sp>
            <p:nvSpPr>
              <p:cNvPr id="34" name="Content Placeholder 2">
                <a:extLst>
                  <a:ext uri="{FF2B5EF4-FFF2-40B4-BE49-F238E27FC236}">
                    <a16:creationId xmlns:a16="http://schemas.microsoft.com/office/drawing/2014/main" id="{0D90F029-2507-004C-AB14-7D234481ED94}"/>
                  </a:ext>
                </a:extLst>
              </p:cNvPr>
              <p:cNvSpPr txBox="1">
                <a:spLocks/>
              </p:cNvSpPr>
              <p:nvPr/>
            </p:nvSpPr>
            <p:spPr bwMode="auto">
              <a:xfrm>
                <a:off x="452437" y="5943600"/>
                <a:ext cx="8458200" cy="818608"/>
              </a:xfrm>
              <a:prstGeom prst="rect">
                <a:avLst/>
              </a:prstGeom>
              <a:noFill/>
              <a:ln w="9525">
                <a:noFill/>
                <a:miter lim="800000"/>
                <a:headEnd/>
                <a:tailEnd/>
              </a:ln>
            </p:spPr>
            <p:txBody>
              <a:bodyPr vert="horz" wrap="square" lIns="91425" tIns="45713" rIns="91425" bIns="45713" numCol="1" anchor="t" anchorCtr="0" compatLnSpc="1">
                <a:prstTxWarp prst="textNoShape">
                  <a:avLst/>
                </a:prstTxWarp>
                <a:normAutofit fontScale="92500" lnSpcReduction="20000"/>
              </a:bodyPr>
              <a:lstStyle>
                <a:lvl1pPr marL="342848" indent="-342848" algn="l" rtl="0" eaLnBrk="0" fontAlgn="base" hangingPunct="0">
                  <a:spcBef>
                    <a:spcPct val="25000"/>
                  </a:spcBef>
                  <a:spcAft>
                    <a:spcPct val="25000"/>
                  </a:spcAft>
                  <a:buClr>
                    <a:srgbClr val="5675A9"/>
                  </a:buClr>
                  <a:buSzPct val="75000"/>
                  <a:buFont typeface="Wingdings" charset="2"/>
                  <a:buChar char="¢"/>
                  <a:defRPr sz="2400" baseline="0">
                    <a:solidFill>
                      <a:schemeClr val="bg1"/>
                    </a:solidFill>
                    <a:latin typeface="Gill Sans"/>
                    <a:ea typeface="+mn-ea"/>
                    <a:cs typeface="Gill Sans"/>
                  </a:defRPr>
                </a:lvl1pPr>
                <a:lvl2pPr marL="742836" indent="-285707" algn="l" rtl="0" eaLnBrk="0" fontAlgn="base" hangingPunct="0">
                  <a:spcBef>
                    <a:spcPct val="10000"/>
                  </a:spcBef>
                  <a:spcAft>
                    <a:spcPct val="10000"/>
                  </a:spcAft>
                  <a:buClr>
                    <a:srgbClr val="5675A9"/>
                  </a:buClr>
                  <a:buSzPct val="75000"/>
                  <a:buFont typeface="Wingdings" charset="2"/>
                  <a:buChar char="l"/>
                  <a:defRPr sz="2000" baseline="0">
                    <a:solidFill>
                      <a:schemeClr val="bg1"/>
                    </a:solidFill>
                    <a:latin typeface="Gill Sans"/>
                    <a:cs typeface="Gill Sans"/>
                  </a:defRPr>
                </a:lvl2pPr>
                <a:lvl3pPr marL="1142824" indent="-228564" algn="l" rtl="0" eaLnBrk="0" fontAlgn="base" hangingPunct="0">
                  <a:spcBef>
                    <a:spcPct val="20000"/>
                  </a:spcBef>
                  <a:spcAft>
                    <a:spcPct val="0"/>
                  </a:spcAft>
                  <a:buClr>
                    <a:srgbClr val="5675A9"/>
                  </a:buClr>
                  <a:buChar char="•"/>
                  <a:defRPr sz="1800" baseline="0">
                    <a:solidFill>
                      <a:schemeClr val="bg1"/>
                    </a:solidFill>
                    <a:latin typeface="Gill Sans"/>
                    <a:cs typeface="Gill Sans"/>
                  </a:defRPr>
                </a:lvl3pPr>
                <a:lvl4pPr marL="1599954" indent="-228564" algn="l" rtl="0" eaLnBrk="0" fontAlgn="base" hangingPunct="0">
                  <a:spcBef>
                    <a:spcPct val="20000"/>
                  </a:spcBef>
                  <a:spcAft>
                    <a:spcPct val="0"/>
                  </a:spcAft>
                  <a:buClr>
                    <a:srgbClr val="5675A9"/>
                  </a:buClr>
                  <a:buChar char="•"/>
                  <a:defRPr sz="1600" baseline="0">
                    <a:solidFill>
                      <a:schemeClr val="bg1"/>
                    </a:solidFill>
                    <a:latin typeface="Gill Sans"/>
                    <a:cs typeface="Gill Sans"/>
                  </a:defRPr>
                </a:lvl4pPr>
                <a:lvl5pPr marL="2057085" indent="-228564" algn="l" rtl="0" eaLnBrk="0" fontAlgn="base" hangingPunct="0">
                  <a:spcBef>
                    <a:spcPct val="20000"/>
                  </a:spcBef>
                  <a:spcAft>
                    <a:spcPct val="0"/>
                  </a:spcAft>
                  <a:buClr>
                    <a:srgbClr val="5675A9"/>
                  </a:buClr>
                  <a:buChar char="•"/>
                  <a:defRPr sz="1600" baseline="0">
                    <a:solidFill>
                      <a:schemeClr val="bg1"/>
                    </a:solidFill>
                    <a:latin typeface="Gill Sans"/>
                    <a:cs typeface="Gill Sans"/>
                  </a:defRPr>
                </a:lvl5pPr>
                <a:lvl6pPr marL="2514215" indent="-228564" algn="l" rtl="0" fontAlgn="base">
                  <a:spcBef>
                    <a:spcPct val="20000"/>
                  </a:spcBef>
                  <a:spcAft>
                    <a:spcPct val="0"/>
                  </a:spcAft>
                  <a:buChar char="•"/>
                  <a:defRPr sz="1600">
                    <a:solidFill>
                      <a:schemeClr val="tx2"/>
                    </a:solidFill>
                    <a:latin typeface="+mn-lt"/>
                  </a:defRPr>
                </a:lvl6pPr>
                <a:lvl7pPr marL="2971344" indent="-228564" algn="l" rtl="0" fontAlgn="base">
                  <a:spcBef>
                    <a:spcPct val="20000"/>
                  </a:spcBef>
                  <a:spcAft>
                    <a:spcPct val="0"/>
                  </a:spcAft>
                  <a:buChar char="•"/>
                  <a:defRPr sz="1600">
                    <a:solidFill>
                      <a:schemeClr val="tx2"/>
                    </a:solidFill>
                    <a:latin typeface="+mn-lt"/>
                  </a:defRPr>
                </a:lvl7pPr>
                <a:lvl8pPr marL="3428475" indent="-228564" algn="l" rtl="0" fontAlgn="base">
                  <a:spcBef>
                    <a:spcPct val="20000"/>
                  </a:spcBef>
                  <a:spcAft>
                    <a:spcPct val="0"/>
                  </a:spcAft>
                  <a:buChar char="•"/>
                  <a:defRPr sz="1600">
                    <a:solidFill>
                      <a:schemeClr val="tx2"/>
                    </a:solidFill>
                    <a:latin typeface="+mn-lt"/>
                  </a:defRPr>
                </a:lvl8pPr>
                <a:lvl9pPr marL="3885603" indent="-228564" algn="l" rtl="0" fontAlgn="base">
                  <a:spcBef>
                    <a:spcPct val="20000"/>
                  </a:spcBef>
                  <a:spcAft>
                    <a:spcPct val="0"/>
                  </a:spcAft>
                  <a:buChar char="•"/>
                  <a:defRPr sz="1600">
                    <a:solidFill>
                      <a:schemeClr val="tx2"/>
                    </a:solidFill>
                    <a:latin typeface="+mn-lt"/>
                  </a:defRPr>
                </a:lvl9pPr>
              </a:lstStyle>
              <a:p>
                <a:r>
                  <a:rPr lang="en-US" b="1" kern="0" dirty="0">
                    <a:solidFill>
                      <a:srgbClr val="D60093"/>
                    </a:solidFill>
                  </a:rPr>
                  <a:t>PageRank equation (matrix form): </a:t>
                </a:r>
                <a14:m>
                  <m:oMath xmlns:m="http://schemas.openxmlformats.org/officeDocument/2006/math">
                    <m:r>
                      <a:rPr lang="en-US" b="1" i="1" kern="0" smtClean="0">
                        <a:solidFill>
                          <a:srgbClr val="008000"/>
                        </a:solidFill>
                        <a:latin typeface="Cambria Math"/>
                      </a:rPr>
                      <m:t>𝒓</m:t>
                    </m:r>
                    <m:r>
                      <a:rPr lang="en-US" b="1" i="1" kern="0">
                        <a:solidFill>
                          <a:srgbClr val="008000"/>
                        </a:solidFill>
                        <a:latin typeface="Cambria Math"/>
                      </a:rPr>
                      <m:t>=</m:t>
                    </m:r>
                    <m:r>
                      <a:rPr lang="en-US" b="1" i="1" kern="0">
                        <a:solidFill>
                          <a:srgbClr val="008000"/>
                        </a:solidFill>
                        <a:latin typeface="Cambria Math"/>
                      </a:rPr>
                      <m:t>𝑨</m:t>
                    </m:r>
                    <m:r>
                      <a:rPr lang="en-US" b="1" i="1" kern="0">
                        <a:solidFill>
                          <a:srgbClr val="008000"/>
                        </a:solidFill>
                        <a:latin typeface="Cambria Math"/>
                      </a:rPr>
                      <m:t>⋅</m:t>
                    </m:r>
                    <m:r>
                      <a:rPr lang="en-US" b="1" i="1" kern="0" smtClean="0">
                        <a:solidFill>
                          <a:srgbClr val="008000"/>
                        </a:solidFill>
                        <a:latin typeface="Cambria Math"/>
                      </a:rPr>
                      <m:t>𝒓</m:t>
                    </m:r>
                  </m:oMath>
                </a14:m>
                <a:endParaRPr lang="en-US" b="1" kern="0" baseline="30000" dirty="0"/>
              </a:p>
              <a:p>
                <a:r>
                  <a:rPr lang="en-US" b="0" dirty="0">
                    <a:latin typeface="Gill Sans" panose="020B0502020104020203" pitchFamily="34" charset="-79"/>
                    <a:cs typeface="Gill Sans" panose="020B0502020104020203" pitchFamily="34" charset="-79"/>
                    <a:sym typeface="Symbol"/>
                  </a:rPr>
                  <a:t>In practice </a:t>
                </a:r>
                <a:r>
                  <a:rPr lang="en-US" b="0" dirty="0">
                    <a:latin typeface="Gill Sans" panose="020B0502020104020203" pitchFamily="34" charset="-79"/>
                    <a:cs typeface="Gill Sans" panose="020B0502020104020203" pitchFamily="34" charset="-79"/>
                    <a:sym typeface="Symbol" pitchFamily="18" charset="2"/>
                  </a:rPr>
                  <a:t> </a:t>
                </a:r>
                <a:r>
                  <a:rPr lang="en-US" b="0" dirty="0">
                    <a:latin typeface="Gill Sans" panose="020B0502020104020203" pitchFamily="34" charset="-79"/>
                    <a:cs typeface="Gill Sans" panose="020B0502020104020203" pitchFamily="34" charset="-79"/>
                    <a:sym typeface="Symbol"/>
                  </a:rPr>
                  <a:t>= 0.8, 0.9 (5-10 steps on average before teleport)</a:t>
                </a:r>
                <a:endParaRPr lang="en-US" b="0" kern="0" baseline="30000" dirty="0">
                  <a:latin typeface="Gill Sans" panose="020B0502020104020203" pitchFamily="34" charset="-79"/>
                  <a:cs typeface="Gill Sans" panose="020B0502020104020203" pitchFamily="34" charset="-79"/>
                </a:endParaRPr>
              </a:p>
            </p:txBody>
          </p:sp>
        </mc:Choice>
        <mc:Fallback xmlns="">
          <p:sp>
            <p:nvSpPr>
              <p:cNvPr id="34" name="Content Placeholder 2">
                <a:extLst>
                  <a:ext uri="{FF2B5EF4-FFF2-40B4-BE49-F238E27FC236}">
                    <a16:creationId xmlns:a16="http://schemas.microsoft.com/office/drawing/2014/main" id="{0D90F029-2507-004C-AB14-7D234481ED94}"/>
                  </a:ext>
                </a:extLst>
              </p:cNvPr>
              <p:cNvSpPr txBox="1">
                <a:spLocks noRot="1" noChangeAspect="1" noMove="1" noResize="1" noEditPoints="1" noAdjustHandles="1" noChangeArrowheads="1" noChangeShapeType="1" noTextEdit="1"/>
              </p:cNvSpPr>
              <p:nvPr/>
            </p:nvSpPr>
            <p:spPr bwMode="auto">
              <a:xfrm>
                <a:off x="452437" y="5943600"/>
                <a:ext cx="8458200" cy="818608"/>
              </a:xfrm>
              <a:prstGeom prst="rect">
                <a:avLst/>
              </a:prstGeom>
              <a:blipFill>
                <a:blip r:embed="rId4"/>
                <a:stretch>
                  <a:fillRect l="-450" t="-14063" b="-12500"/>
                </a:stretch>
              </a:blipFill>
              <a:ln w="9525">
                <a:no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2990511435"/>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p:txBody>
          <a:bodyPr/>
          <a:lstStyle/>
          <a:p>
            <a:r>
              <a:rPr lang="en-US" dirty="0"/>
              <a:t>Some Problems with Page Rank</a:t>
            </a:r>
          </a:p>
        </p:txBody>
      </p:sp>
      <p:sp>
        <p:nvSpPr>
          <p:cNvPr id="56323" name="Rectangle 3"/>
          <p:cNvSpPr>
            <a:spLocks noGrp="1" noChangeArrowheads="1"/>
          </p:cNvSpPr>
          <p:nvPr>
            <p:ph idx="1"/>
          </p:nvPr>
        </p:nvSpPr>
        <p:spPr/>
        <p:txBody>
          <a:bodyPr>
            <a:normAutofit/>
          </a:bodyPr>
          <a:lstStyle/>
          <a:p>
            <a:r>
              <a:rPr lang="en-US" b="1" dirty="0">
                <a:solidFill>
                  <a:srgbClr val="D60093"/>
                </a:solidFill>
              </a:rPr>
              <a:t>Measures generic popularity of a page</a:t>
            </a:r>
          </a:p>
          <a:p>
            <a:pPr lvl="1"/>
            <a:r>
              <a:rPr lang="en-US" dirty="0"/>
              <a:t>Doesn’t consider popularity based on specific topics</a:t>
            </a:r>
          </a:p>
          <a:p>
            <a:pPr lvl="1"/>
            <a:r>
              <a:rPr lang="en-US" b="1" dirty="0">
                <a:solidFill>
                  <a:srgbClr val="008000"/>
                </a:solidFill>
              </a:rPr>
              <a:t>Solution:</a:t>
            </a:r>
            <a:r>
              <a:rPr lang="en-US" dirty="0"/>
              <a:t> Topic-Specific PageRank </a:t>
            </a:r>
          </a:p>
          <a:p>
            <a:r>
              <a:rPr lang="en-US" b="1" dirty="0">
                <a:solidFill>
                  <a:srgbClr val="D60093"/>
                </a:solidFill>
              </a:rPr>
              <a:t>Uses a single measure of importance</a:t>
            </a:r>
          </a:p>
          <a:p>
            <a:pPr lvl="1"/>
            <a:r>
              <a:rPr lang="en-US" dirty="0"/>
              <a:t>Other models of importance</a:t>
            </a:r>
            <a:endParaRPr lang="en-US" b="1" dirty="0">
              <a:solidFill>
                <a:srgbClr val="0000FF"/>
              </a:solidFill>
            </a:endParaRPr>
          </a:p>
          <a:p>
            <a:pPr lvl="1"/>
            <a:r>
              <a:rPr lang="en-US" b="1" dirty="0">
                <a:solidFill>
                  <a:srgbClr val="008000"/>
                </a:solidFill>
              </a:rPr>
              <a:t>Solution:</a:t>
            </a:r>
            <a:r>
              <a:rPr lang="en-US" dirty="0">
                <a:solidFill>
                  <a:srgbClr val="008000"/>
                </a:solidFill>
              </a:rPr>
              <a:t> </a:t>
            </a:r>
            <a:r>
              <a:rPr lang="en-US" dirty="0"/>
              <a:t>Hubs-and-Authorities</a:t>
            </a:r>
          </a:p>
          <a:p>
            <a:r>
              <a:rPr lang="en-US" b="1" dirty="0">
                <a:solidFill>
                  <a:srgbClr val="D60093"/>
                </a:solidFill>
              </a:rPr>
              <a:t>Susceptible to Link spam</a:t>
            </a:r>
          </a:p>
          <a:p>
            <a:pPr lvl="1"/>
            <a:r>
              <a:rPr lang="en-US" dirty="0"/>
              <a:t>Artificial link topographies created in order to boost page rank</a:t>
            </a:r>
          </a:p>
          <a:p>
            <a:pPr lvl="1"/>
            <a:r>
              <a:rPr lang="en-US" b="1" dirty="0">
                <a:solidFill>
                  <a:srgbClr val="008000"/>
                </a:solidFill>
              </a:rPr>
              <a:t>Solution:</a:t>
            </a:r>
            <a:r>
              <a:rPr lang="en-US" dirty="0">
                <a:solidFill>
                  <a:srgbClr val="008000"/>
                </a:solidFill>
              </a:rPr>
              <a:t> </a:t>
            </a:r>
            <a:r>
              <a:rPr lang="en-US" dirty="0" err="1"/>
              <a:t>TrustRank</a:t>
            </a:r>
            <a:endParaRPr lang="en-US" dirty="0"/>
          </a:p>
          <a:p>
            <a:pPr lvl="1"/>
            <a:endParaRPr lang="en-US" dirty="0"/>
          </a:p>
        </p:txBody>
      </p:sp>
      <p:sp>
        <p:nvSpPr>
          <p:cNvPr id="5" name="Slide Number Placeholder 4"/>
          <p:cNvSpPr>
            <a:spLocks noGrp="1"/>
          </p:cNvSpPr>
          <p:nvPr>
            <p:ph type="sldNum" sz="quarter" idx="4294967295"/>
          </p:nvPr>
        </p:nvSpPr>
        <p:spPr>
          <a:xfrm>
            <a:off x="8204396" y="6583680"/>
            <a:ext cx="733864" cy="274320"/>
          </a:xfrm>
          <a:prstGeom prst="rect">
            <a:avLst/>
          </a:prstGeom>
        </p:spPr>
        <p:txBody>
          <a:bodyPr/>
          <a:lstStyle/>
          <a:p>
            <a:fld id="{19B12225-5612-419B-A8D5-4B8EEE4C217E}" type="slidenum">
              <a:rPr lang="en-US" smtClean="0"/>
              <a:pPr/>
              <a:t>51</a:t>
            </a:fld>
            <a:endParaRPr lang="en-US"/>
          </a:p>
        </p:txBody>
      </p:sp>
    </p:spTree>
    <p:extLst>
      <p:ext uri="{BB962C8B-B14F-4D97-AF65-F5344CB8AC3E}">
        <p14:creationId xmlns:p14="http://schemas.microsoft.com/office/powerpoint/2010/main" val="3779370576"/>
      </p:ext>
    </p:extLst>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Today’s Plan</a:t>
            </a:r>
          </a:p>
        </p:txBody>
      </p:sp>
      <p:sp>
        <p:nvSpPr>
          <p:cNvPr id="6" name="Slide Number Placeholder 5"/>
          <p:cNvSpPr>
            <a:spLocks noGrp="1"/>
          </p:cNvSpPr>
          <p:nvPr>
            <p:ph type="sldNum" sz="quarter" idx="10"/>
          </p:nvPr>
        </p:nvSpPr>
        <p:spPr/>
        <p:txBody>
          <a:bodyPr/>
          <a:lstStyle/>
          <a:p>
            <a:fld id="{95C605C4-1F5B-4B2B-8458-3FC432AF1FAC}" type="slidenum">
              <a:rPr lang="en-US" smtClean="0"/>
              <a:t>52</a:t>
            </a:fld>
            <a:endParaRPr lang="en-US"/>
          </a:p>
        </p:txBody>
      </p:sp>
      <p:sp>
        <p:nvSpPr>
          <p:cNvPr id="11" name="Rectangle 10">
            <a:extLst>
              <a:ext uri="{FF2B5EF4-FFF2-40B4-BE49-F238E27FC236}">
                <a16:creationId xmlns:a16="http://schemas.microsoft.com/office/drawing/2014/main" id="{4B5956F3-666A-C640-B2A7-EA21592BC5A3}"/>
              </a:ext>
            </a:extLst>
          </p:cNvPr>
          <p:cNvSpPr/>
          <p:nvPr/>
        </p:nvSpPr>
        <p:spPr>
          <a:xfrm>
            <a:off x="381000" y="3429000"/>
            <a:ext cx="5585883" cy="533400"/>
          </a:xfrm>
          <a:prstGeom prst="rect">
            <a:avLst/>
          </a:prstGeom>
          <a:solidFill>
            <a:srgbClr val="CC99FF">
              <a:alpha val="24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1"/>
              </a:solidFill>
            </a:endParaRPr>
          </a:p>
        </p:txBody>
      </p:sp>
      <p:sp>
        <p:nvSpPr>
          <p:cNvPr id="5" name="Content Placeholder 4">
            <a:extLst>
              <a:ext uri="{FF2B5EF4-FFF2-40B4-BE49-F238E27FC236}">
                <a16:creationId xmlns:a16="http://schemas.microsoft.com/office/drawing/2014/main" id="{5144881D-9822-764D-9B91-17C203DFF684}"/>
              </a:ext>
            </a:extLst>
          </p:cNvPr>
          <p:cNvSpPr>
            <a:spLocks noGrp="1"/>
          </p:cNvSpPr>
          <p:nvPr>
            <p:ph idx="1"/>
          </p:nvPr>
        </p:nvSpPr>
        <p:spPr>
          <a:xfrm>
            <a:off x="381000" y="1066800"/>
            <a:ext cx="6858000" cy="4724400"/>
          </a:xfrm>
        </p:spPr>
        <p:txBody>
          <a:bodyPr>
            <a:normAutofit/>
          </a:bodyPr>
          <a:lstStyle/>
          <a:p>
            <a:r>
              <a:rPr lang="en-US" dirty="0"/>
              <a:t>Graphs: Introduction</a:t>
            </a:r>
          </a:p>
          <a:p>
            <a:r>
              <a:rPr lang="en-US" dirty="0"/>
              <a:t>Simplified PageRank</a:t>
            </a:r>
          </a:p>
          <a:p>
            <a:pPr lvl="1"/>
            <a:r>
              <a:rPr lang="en-US" dirty="0"/>
              <a:t>Flow Formulation</a:t>
            </a:r>
          </a:p>
          <a:p>
            <a:pPr lvl="1"/>
            <a:r>
              <a:rPr lang="en-US" dirty="0"/>
              <a:t>Random Walk Formulation</a:t>
            </a:r>
          </a:p>
          <a:p>
            <a:r>
              <a:rPr lang="en-US" dirty="0"/>
              <a:t>PageRank (with Teleports)</a:t>
            </a:r>
          </a:p>
          <a:p>
            <a:r>
              <a:rPr lang="en-US" b="1" dirty="0"/>
              <a:t>Topic Specific PageRank</a:t>
            </a:r>
          </a:p>
          <a:p>
            <a:r>
              <a:rPr lang="en-US" dirty="0"/>
              <a:t>PageRank Implementation</a:t>
            </a:r>
          </a:p>
          <a:p>
            <a:endParaRPr lang="en-US" b="1" dirty="0"/>
          </a:p>
        </p:txBody>
      </p:sp>
    </p:spTree>
    <p:extLst>
      <p:ext uri="{BB962C8B-B14F-4D97-AF65-F5344CB8AC3E}">
        <p14:creationId xmlns:p14="http://schemas.microsoft.com/office/powerpoint/2010/main" val="292428905"/>
      </p:ext>
    </p:extLst>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p:cNvCxnSpPr/>
          <p:nvPr/>
        </p:nvCxnSpPr>
        <p:spPr>
          <a:xfrm>
            <a:off x="1143000" y="857250"/>
            <a:ext cx="6858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dk1"/>
          </a:lnRef>
          <a:fillRef idx="0">
            <a:schemeClr val="dk1"/>
          </a:fillRef>
          <a:effectRef idx="0">
            <a:schemeClr val="dk1"/>
          </a:effectRef>
          <a:fontRef idx="minor">
            <a:schemeClr val="tx1"/>
          </a:fontRef>
        </p:style>
      </p:cxnSp>
      <p:cxnSp>
        <p:nvCxnSpPr>
          <p:cNvPr id="7" name="Straight Connector 6"/>
          <p:cNvCxnSpPr/>
          <p:nvPr/>
        </p:nvCxnSpPr>
        <p:spPr>
          <a:xfrm>
            <a:off x="1143000" y="857250"/>
            <a:ext cx="6858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dk1"/>
          </a:lnRef>
          <a:fillRef idx="0">
            <a:schemeClr val="dk1"/>
          </a:fillRef>
          <a:effectRef idx="0">
            <a:schemeClr val="dk1"/>
          </a:effectRef>
          <a:fontRef idx="minor">
            <a:schemeClr val="tx1"/>
          </a:fontRef>
        </p:style>
      </p:cxnSp>
      <p:cxnSp>
        <p:nvCxnSpPr>
          <p:cNvPr id="3" name="Straight Connector 2"/>
          <p:cNvCxnSpPr/>
          <p:nvPr/>
        </p:nvCxnSpPr>
        <p:spPr>
          <a:xfrm>
            <a:off x="1143000" y="857250"/>
            <a:ext cx="6858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dk1"/>
          </a:lnRef>
          <a:fillRef idx="0">
            <a:schemeClr val="dk1"/>
          </a:fillRef>
          <a:effectRef idx="0">
            <a:schemeClr val="dk1"/>
          </a:effectRef>
          <a:fontRef idx="minor">
            <a:schemeClr val="tx1"/>
          </a:fontRef>
        </p:style>
      </p:cxnSp>
      <p:cxnSp>
        <p:nvCxnSpPr>
          <p:cNvPr id="2" name="Straight Connector 1"/>
          <p:cNvCxnSpPr/>
          <p:nvPr/>
        </p:nvCxnSpPr>
        <p:spPr>
          <a:xfrm>
            <a:off x="1143000" y="857250"/>
            <a:ext cx="6858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dk1"/>
          </a:lnRef>
          <a:fillRef idx="0">
            <a:schemeClr val="dk1"/>
          </a:fillRef>
          <a:effectRef idx="0">
            <a:schemeClr val="dk1"/>
          </a:effectRef>
          <a:fontRef idx="minor">
            <a:schemeClr val="tx1"/>
          </a:fontRef>
        </p:style>
      </p:cxnSp>
      <p:sp>
        <p:nvSpPr>
          <p:cNvPr id="59394" name="Rectangle 2"/>
          <p:cNvSpPr>
            <a:spLocks noGrp="1" noChangeArrowheads="1"/>
          </p:cNvSpPr>
          <p:nvPr>
            <p:ph type="title"/>
          </p:nvPr>
        </p:nvSpPr>
        <p:spPr/>
        <p:txBody>
          <a:bodyPr/>
          <a:lstStyle/>
          <a:p>
            <a:r>
              <a:rPr lang="en-US" dirty="0"/>
              <a:t>Topic-Specific </a:t>
            </a:r>
            <a:r>
              <a:rPr lang="en-US" dirty="0" err="1"/>
              <a:t>PageRank</a:t>
            </a:r>
            <a:endParaRPr lang="en-US" dirty="0"/>
          </a:p>
        </p:txBody>
      </p:sp>
      <p:sp>
        <p:nvSpPr>
          <p:cNvPr id="59395" name="Rectangle 3"/>
          <p:cNvSpPr>
            <a:spLocks noGrp="1" noChangeArrowheads="1"/>
          </p:cNvSpPr>
          <p:nvPr>
            <p:ph type="body" idx="1"/>
          </p:nvPr>
        </p:nvSpPr>
        <p:spPr/>
        <p:txBody>
          <a:bodyPr>
            <a:normAutofit/>
          </a:bodyPr>
          <a:lstStyle/>
          <a:p>
            <a:r>
              <a:rPr lang="en-US" b="1" dirty="0">
                <a:solidFill>
                  <a:srgbClr val="D60093"/>
                </a:solidFill>
              </a:rPr>
              <a:t>Instead of generic popularity, can we measure popularity within a topic?</a:t>
            </a:r>
          </a:p>
          <a:p>
            <a:r>
              <a:rPr lang="en-US" b="1" dirty="0">
                <a:solidFill>
                  <a:srgbClr val="008000"/>
                </a:solidFill>
              </a:rPr>
              <a:t>Goal:</a:t>
            </a:r>
            <a:r>
              <a:rPr lang="en-US" dirty="0"/>
              <a:t> Evaluate Web pages not just according to their popularity, but by how close they are to a particular topic, e.g. “sports” or “history”</a:t>
            </a:r>
          </a:p>
          <a:p>
            <a:r>
              <a:rPr lang="en-US" b="1" dirty="0">
                <a:solidFill>
                  <a:srgbClr val="0000FF"/>
                </a:solidFill>
              </a:rPr>
              <a:t>Allows search queries to be answered based on interests of the user</a:t>
            </a:r>
          </a:p>
          <a:p>
            <a:pPr lvl="1"/>
            <a:r>
              <a:rPr lang="en-US" b="1" dirty="0">
                <a:solidFill>
                  <a:srgbClr val="D60093"/>
                </a:solidFill>
              </a:rPr>
              <a:t>Example:</a:t>
            </a:r>
            <a:r>
              <a:rPr lang="en-US" dirty="0"/>
              <a:t> Query “Trojan” wants different pages depending on whether you are interested in sports, history and computer security</a:t>
            </a:r>
          </a:p>
        </p:txBody>
      </p:sp>
      <p:sp>
        <p:nvSpPr>
          <p:cNvPr id="4" name="Slide Number Placeholder 3"/>
          <p:cNvSpPr>
            <a:spLocks noGrp="1"/>
          </p:cNvSpPr>
          <p:nvPr>
            <p:ph type="sldNum" sz="quarter" idx="10"/>
          </p:nvPr>
        </p:nvSpPr>
        <p:spPr/>
        <p:txBody>
          <a:bodyPr/>
          <a:lstStyle/>
          <a:p>
            <a:fld id="{95C605C4-1F5B-4B2B-8458-3FC432AF1FAC}" type="slidenum">
              <a:rPr lang="en-US" smtClean="0"/>
              <a:t>53</a:t>
            </a:fld>
            <a:endParaRPr lang="en-US"/>
          </a:p>
        </p:txBody>
      </p:sp>
    </p:spTree>
    <p:extLst>
      <p:ext uri="{BB962C8B-B14F-4D97-AF65-F5344CB8AC3E}">
        <p14:creationId xmlns:p14="http://schemas.microsoft.com/office/powerpoint/2010/main" val="196882678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9395">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9395">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939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p:cNvCxnSpPr/>
          <p:nvPr/>
        </p:nvCxnSpPr>
        <p:spPr>
          <a:xfrm>
            <a:off x="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dk1"/>
          </a:lnRef>
          <a:fillRef idx="0">
            <a:schemeClr val="dk1"/>
          </a:fillRef>
          <a:effectRef idx="0">
            <a:schemeClr val="dk1"/>
          </a:effectRef>
          <a:fontRef idx="minor">
            <a:schemeClr val="tx1"/>
          </a:fontRef>
        </p:style>
      </p:cxnSp>
      <p:cxnSp>
        <p:nvCxnSpPr>
          <p:cNvPr id="7" name="Straight Connector 6"/>
          <p:cNvCxnSpPr/>
          <p:nvPr/>
        </p:nvCxnSpPr>
        <p:spPr>
          <a:xfrm>
            <a:off x="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dk1"/>
          </a:lnRef>
          <a:fillRef idx="0">
            <a:schemeClr val="dk1"/>
          </a:fillRef>
          <a:effectRef idx="0">
            <a:schemeClr val="dk1"/>
          </a:effectRef>
          <a:fontRef idx="minor">
            <a:schemeClr val="tx1"/>
          </a:fontRef>
        </p:style>
      </p:cxnSp>
      <p:cxnSp>
        <p:nvCxnSpPr>
          <p:cNvPr id="3" name="Straight Connector 2"/>
          <p:cNvCxnSpPr/>
          <p:nvPr/>
        </p:nvCxnSpPr>
        <p:spPr>
          <a:xfrm>
            <a:off x="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dk1"/>
          </a:lnRef>
          <a:fillRef idx="0">
            <a:schemeClr val="dk1"/>
          </a:fillRef>
          <a:effectRef idx="0">
            <a:schemeClr val="dk1"/>
          </a:effectRef>
          <a:fontRef idx="minor">
            <a:schemeClr val="tx1"/>
          </a:fontRef>
        </p:style>
      </p:cxnSp>
      <p:cxnSp>
        <p:nvCxnSpPr>
          <p:cNvPr id="2" name="Straight Connector 1"/>
          <p:cNvCxnSpPr/>
          <p:nvPr/>
        </p:nvCxnSpPr>
        <p:spPr>
          <a:xfrm>
            <a:off x="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dk1"/>
          </a:lnRef>
          <a:fillRef idx="0">
            <a:schemeClr val="dk1"/>
          </a:fillRef>
          <a:effectRef idx="0">
            <a:schemeClr val="dk1"/>
          </a:effectRef>
          <a:fontRef idx="minor">
            <a:schemeClr val="tx1"/>
          </a:fontRef>
        </p:style>
      </p:cxnSp>
      <p:sp>
        <p:nvSpPr>
          <p:cNvPr id="59394" name="Rectangle 2"/>
          <p:cNvSpPr>
            <a:spLocks noGrp="1" noChangeArrowheads="1"/>
          </p:cNvSpPr>
          <p:nvPr>
            <p:ph type="title"/>
          </p:nvPr>
        </p:nvSpPr>
        <p:spPr/>
        <p:txBody>
          <a:bodyPr/>
          <a:lstStyle/>
          <a:p>
            <a:r>
              <a:rPr lang="en-US" dirty="0"/>
              <a:t>Topic-Specific </a:t>
            </a:r>
            <a:r>
              <a:rPr lang="en-US" dirty="0" err="1"/>
              <a:t>PageRank</a:t>
            </a:r>
            <a:endParaRPr lang="en-US" dirty="0"/>
          </a:p>
        </p:txBody>
      </p:sp>
      <p:sp>
        <p:nvSpPr>
          <p:cNvPr id="59395" name="Rectangle 3"/>
          <p:cNvSpPr>
            <a:spLocks noGrp="1" noChangeArrowheads="1"/>
          </p:cNvSpPr>
          <p:nvPr>
            <p:ph type="body" idx="1"/>
          </p:nvPr>
        </p:nvSpPr>
        <p:spPr>
          <a:xfrm>
            <a:off x="457200" y="1295400"/>
            <a:ext cx="8534400" cy="5410200"/>
          </a:xfrm>
        </p:spPr>
        <p:txBody>
          <a:bodyPr>
            <a:normAutofit/>
          </a:bodyPr>
          <a:lstStyle/>
          <a:p>
            <a:r>
              <a:rPr lang="en-US" dirty="0"/>
              <a:t>Random walker has a small probability of teleporting at any step</a:t>
            </a:r>
          </a:p>
          <a:p>
            <a:r>
              <a:rPr lang="en-US" b="1" dirty="0">
                <a:solidFill>
                  <a:srgbClr val="FF0066"/>
                </a:solidFill>
              </a:rPr>
              <a:t>Teleport can go to:</a:t>
            </a:r>
          </a:p>
          <a:p>
            <a:pPr lvl="1"/>
            <a:r>
              <a:rPr lang="en-US" b="1" dirty="0">
                <a:solidFill>
                  <a:srgbClr val="0000FF"/>
                </a:solidFill>
              </a:rPr>
              <a:t>Standard PageRank: </a:t>
            </a:r>
            <a:r>
              <a:rPr lang="en-US" b="1" dirty="0"/>
              <a:t>Any page with equal probability</a:t>
            </a:r>
          </a:p>
          <a:p>
            <a:pPr lvl="2"/>
            <a:r>
              <a:rPr lang="en-US" dirty="0"/>
              <a:t>To avoid dead-end and spider-trap problems</a:t>
            </a:r>
          </a:p>
          <a:p>
            <a:pPr lvl="1"/>
            <a:r>
              <a:rPr lang="en-US" b="1" dirty="0">
                <a:solidFill>
                  <a:srgbClr val="0000FF"/>
                </a:solidFill>
              </a:rPr>
              <a:t>Topic Specific PageRank: </a:t>
            </a:r>
            <a:r>
              <a:rPr lang="en-US" b="1" dirty="0"/>
              <a:t>A topic-specific set of “relevant” pages (</a:t>
            </a:r>
            <a:r>
              <a:rPr lang="en-US" b="1" dirty="0">
                <a:solidFill>
                  <a:srgbClr val="008000"/>
                </a:solidFill>
              </a:rPr>
              <a:t>teleport set</a:t>
            </a:r>
            <a:r>
              <a:rPr lang="en-US" b="1" dirty="0"/>
              <a:t>)</a:t>
            </a:r>
          </a:p>
          <a:p>
            <a:r>
              <a:rPr lang="en-US" b="1" dirty="0">
                <a:solidFill>
                  <a:srgbClr val="D60093"/>
                </a:solidFill>
              </a:rPr>
              <a:t>Idea: Bias the random walk</a:t>
            </a:r>
          </a:p>
          <a:p>
            <a:pPr lvl="1"/>
            <a:r>
              <a:rPr lang="en-US" dirty="0"/>
              <a:t>When random walker teleports, it picks a page from a set </a:t>
            </a:r>
            <a:r>
              <a:rPr lang="en-US" b="1" i="1" dirty="0"/>
              <a:t>S</a:t>
            </a:r>
            <a:endParaRPr lang="en-US" b="1" dirty="0"/>
          </a:p>
          <a:p>
            <a:pPr lvl="1"/>
            <a:r>
              <a:rPr lang="en-US" b="1" i="1" dirty="0"/>
              <a:t>S</a:t>
            </a:r>
            <a:r>
              <a:rPr lang="en-US" dirty="0"/>
              <a:t> contains only pages that are relevant to the topic</a:t>
            </a:r>
          </a:p>
          <a:p>
            <a:pPr lvl="2"/>
            <a:r>
              <a:rPr lang="en-US" dirty="0"/>
              <a:t>E.g., Open Directory (DMOZ) pages for a given topic/query</a:t>
            </a:r>
          </a:p>
          <a:p>
            <a:pPr lvl="1"/>
            <a:r>
              <a:rPr lang="en-US" dirty="0"/>
              <a:t>For each teleport set </a:t>
            </a:r>
            <a:r>
              <a:rPr lang="en-US" b="1" i="1" dirty="0"/>
              <a:t>S</a:t>
            </a:r>
            <a:r>
              <a:rPr lang="en-US" dirty="0"/>
              <a:t>, we get a different vector </a:t>
            </a:r>
            <a:r>
              <a:rPr lang="en-US" b="1" i="1" dirty="0" err="1"/>
              <a:t>r</a:t>
            </a:r>
            <a:r>
              <a:rPr lang="en-US" b="1" i="1" baseline="-25000" dirty="0" err="1"/>
              <a:t>S</a:t>
            </a:r>
            <a:endParaRPr lang="en-US" b="1" i="1" baseline="-25000" dirty="0"/>
          </a:p>
        </p:txBody>
      </p:sp>
      <p:sp>
        <p:nvSpPr>
          <p:cNvPr id="5" name="Slide Number Placeholder 4"/>
          <p:cNvSpPr>
            <a:spLocks noGrp="1"/>
          </p:cNvSpPr>
          <p:nvPr>
            <p:ph type="sldNum" sz="quarter" idx="4294967295"/>
          </p:nvPr>
        </p:nvSpPr>
        <p:spPr>
          <a:xfrm>
            <a:off x="8204396" y="6583680"/>
            <a:ext cx="733864" cy="274320"/>
          </a:xfrm>
          <a:prstGeom prst="rect">
            <a:avLst/>
          </a:prstGeom>
        </p:spPr>
        <p:txBody>
          <a:bodyPr/>
          <a:lstStyle/>
          <a:p>
            <a:fld id="{19B12225-5612-419B-A8D5-4B8EEE4C217E}" type="slidenum">
              <a:rPr lang="en-US" smtClean="0"/>
              <a:pPr/>
              <a:t>54</a:t>
            </a:fld>
            <a:endParaRPr lang="en-US"/>
          </a:p>
        </p:txBody>
      </p:sp>
      <p:pic>
        <p:nvPicPr>
          <p:cNvPr id="4" name="Picture 3">
            <a:extLst>
              <a:ext uri="{FF2B5EF4-FFF2-40B4-BE49-F238E27FC236}">
                <a16:creationId xmlns:a16="http://schemas.microsoft.com/office/drawing/2014/main" id="{ED5669C9-1E1E-074D-9362-8990798B336C}"/>
              </a:ext>
            </a:extLst>
          </p:cNvPr>
          <p:cNvPicPr>
            <a:picLocks noChangeAspect="1"/>
          </p:cNvPicPr>
          <p:nvPr/>
        </p:nvPicPr>
        <p:blipFill>
          <a:blip r:embed="rId3"/>
          <a:stretch>
            <a:fillRect/>
          </a:stretch>
        </p:blipFill>
        <p:spPr>
          <a:xfrm>
            <a:off x="1981200" y="5562600"/>
            <a:ext cx="4200525" cy="1104779"/>
          </a:xfrm>
          <a:prstGeom prst="rect">
            <a:avLst/>
          </a:prstGeom>
        </p:spPr>
      </p:pic>
    </p:spTree>
    <p:extLst>
      <p:ext uri="{BB962C8B-B14F-4D97-AF65-F5344CB8AC3E}">
        <p14:creationId xmlns:p14="http://schemas.microsoft.com/office/powerpoint/2010/main" val="206715748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p:cNvCxnSpPr/>
          <p:nvPr/>
        </p:nvCxnSpPr>
        <p:spPr>
          <a:xfrm>
            <a:off x="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dk1"/>
          </a:lnRef>
          <a:fillRef idx="0">
            <a:schemeClr val="dk1"/>
          </a:fillRef>
          <a:effectRef idx="0">
            <a:schemeClr val="dk1"/>
          </a:effectRef>
          <a:fontRef idx="minor">
            <a:schemeClr val="tx1"/>
          </a:fontRef>
        </p:style>
      </p:cxnSp>
      <p:cxnSp>
        <p:nvCxnSpPr>
          <p:cNvPr id="2" name="Straight Connector 1"/>
          <p:cNvCxnSpPr/>
          <p:nvPr/>
        </p:nvCxnSpPr>
        <p:spPr>
          <a:xfrm>
            <a:off x="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dk1"/>
          </a:lnRef>
          <a:fillRef idx="0">
            <a:schemeClr val="dk1"/>
          </a:fillRef>
          <a:effectRef idx="0">
            <a:schemeClr val="dk1"/>
          </a:effectRef>
          <a:fontRef idx="minor">
            <a:schemeClr val="tx1"/>
          </a:fontRef>
        </p:style>
      </p:cxnSp>
      <p:sp>
        <p:nvSpPr>
          <p:cNvPr id="61442" name="Rectangle 2"/>
          <p:cNvSpPr>
            <a:spLocks noGrp="1" noChangeArrowheads="1"/>
          </p:cNvSpPr>
          <p:nvPr>
            <p:ph type="title"/>
          </p:nvPr>
        </p:nvSpPr>
        <p:spPr/>
        <p:txBody>
          <a:bodyPr/>
          <a:lstStyle/>
          <a:p>
            <a:r>
              <a:rPr lang="en-US" dirty="0"/>
              <a:t>Matrix Formulation</a:t>
            </a:r>
          </a:p>
        </p:txBody>
      </p:sp>
      <mc:AlternateContent xmlns:mc="http://schemas.openxmlformats.org/markup-compatibility/2006" xmlns:a14="http://schemas.microsoft.com/office/drawing/2010/main">
        <mc:Choice Requires="a14">
          <p:sp>
            <p:nvSpPr>
              <p:cNvPr id="61443" name="Rectangle 3"/>
              <p:cNvSpPr>
                <a:spLocks noGrp="1" noChangeArrowheads="1"/>
              </p:cNvSpPr>
              <p:nvPr>
                <p:ph idx="1"/>
              </p:nvPr>
            </p:nvSpPr>
            <p:spPr>
              <a:xfrm>
                <a:off x="457200" y="1295400"/>
                <a:ext cx="8534400" cy="5410200"/>
              </a:xfrm>
            </p:spPr>
            <p:txBody>
              <a:bodyPr>
                <a:normAutofit/>
              </a:bodyPr>
              <a:lstStyle/>
              <a:p>
                <a:r>
                  <a:rPr lang="en-US" b="1" dirty="0">
                    <a:solidFill>
                      <a:srgbClr val="008000"/>
                    </a:solidFill>
                  </a:rPr>
                  <a:t>To make this work all we need is to update the teleportation part of the PageRank formulation: </a:t>
                </a:r>
              </a:p>
              <a:p>
                <a:pPr lvl="2">
                  <a:buNone/>
                </a:pPr>
                <a14:m>
                  <m:oMath xmlns:m="http://schemas.openxmlformats.org/officeDocument/2006/math">
                    <m:r>
                      <a:rPr lang="en-US" sz="3200" b="1" i="1" dirty="0" smtClean="0">
                        <a:latin typeface="Cambria Math"/>
                        <a:cs typeface="Times New Roman" pitchFamily="18" charset="0"/>
                        <a:sym typeface="Symbol"/>
                      </a:rPr>
                      <m:t>𝑨</m:t>
                    </m:r>
                    <m:r>
                      <a:rPr lang="en-US" sz="3200" b="1" i="1" baseline="-25000" dirty="0" err="1">
                        <a:latin typeface="Cambria Math"/>
                        <a:cs typeface="Times New Roman" pitchFamily="18" charset="0"/>
                        <a:sym typeface="Symbol"/>
                      </a:rPr>
                      <m:t>𝒊𝒋</m:t>
                    </m:r>
                    <m:r>
                      <a:rPr lang="en-US" sz="3200" b="1" i="1" dirty="0">
                        <a:latin typeface="Cambria Math"/>
                        <a:cs typeface="Times New Roman" pitchFamily="18" charset="0"/>
                        <a:sym typeface="Symbol"/>
                      </a:rPr>
                      <m:t> =</m:t>
                    </m:r>
                    <m:r>
                      <a:rPr lang="en-US" sz="3200" b="1" i="1" dirty="0" smtClean="0">
                        <a:latin typeface="Cambria Math"/>
                        <a:cs typeface="Times New Roman" pitchFamily="18" charset="0"/>
                        <a:sym typeface="Symbol"/>
                      </a:rPr>
                      <m:t>     </m:t>
                    </m:r>
                    <m:r>
                      <a:rPr lang="en-US" sz="3200" b="1" i="1" dirty="0" smtClean="0">
                        <a:latin typeface="Cambria Math"/>
                        <a:cs typeface="Times New Roman" pitchFamily="18" charset="0"/>
                        <a:sym typeface="Symbol"/>
                      </a:rPr>
                      <m:t>𝜷</m:t>
                    </m:r>
                    <m:r>
                      <a:rPr lang="en-US" sz="3200" b="1" i="1" dirty="0">
                        <a:latin typeface="Cambria Math"/>
                        <a:cs typeface="Times New Roman" pitchFamily="18" charset="0"/>
                        <a:sym typeface="Symbol"/>
                      </a:rPr>
                      <m:t> </m:t>
                    </m:r>
                    <m:sSub>
                      <m:sSubPr>
                        <m:ctrlPr>
                          <a:rPr lang="en-US" sz="3200" b="1" i="1" dirty="0" smtClean="0">
                            <a:latin typeface="Cambria Math" panose="02040503050406030204" pitchFamily="18" charset="0"/>
                            <a:cs typeface="Times New Roman" pitchFamily="18" charset="0"/>
                          </a:rPr>
                        </m:ctrlPr>
                      </m:sSubPr>
                      <m:e>
                        <m:r>
                          <a:rPr lang="en-US" sz="3200" b="1" i="1" dirty="0" smtClean="0">
                            <a:latin typeface="Cambria Math"/>
                            <a:cs typeface="Times New Roman" pitchFamily="18" charset="0"/>
                          </a:rPr>
                          <m:t>𝑴</m:t>
                        </m:r>
                      </m:e>
                      <m:sub>
                        <m:r>
                          <a:rPr lang="en-US" sz="3200" b="1" i="1" dirty="0" smtClean="0">
                            <a:latin typeface="Cambria Math"/>
                            <a:cs typeface="Times New Roman" pitchFamily="18" charset="0"/>
                          </a:rPr>
                          <m:t>𝒊𝒋</m:t>
                        </m:r>
                      </m:sub>
                    </m:sSub>
                    <m:r>
                      <a:rPr lang="en-US" sz="3200" b="1" i="1" dirty="0">
                        <a:latin typeface="Cambria Math"/>
                        <a:cs typeface="Times New Roman" pitchFamily="18" charset="0"/>
                      </a:rPr>
                      <m:t>+</m:t>
                    </m:r>
                    <m:r>
                      <a:rPr lang="en-US" sz="3200" b="1" i="1" dirty="0" smtClean="0">
                        <a:solidFill>
                          <a:srgbClr val="0000FF"/>
                        </a:solidFill>
                        <a:latin typeface="Cambria Math"/>
                        <a:cs typeface="Times New Roman" pitchFamily="18" charset="0"/>
                      </a:rPr>
                      <m:t>(</m:t>
                    </m:r>
                    <m:r>
                      <a:rPr lang="en-US" sz="3200" b="1" i="1" dirty="0" smtClean="0">
                        <a:solidFill>
                          <a:srgbClr val="0000FF"/>
                        </a:solidFill>
                        <a:latin typeface="Cambria Math"/>
                        <a:cs typeface="Times New Roman" pitchFamily="18" charset="0"/>
                      </a:rPr>
                      <m:t>𝟏</m:t>
                    </m:r>
                    <m:r>
                      <a:rPr lang="en-US" sz="3200" b="1" i="1" dirty="0" smtClean="0">
                        <a:solidFill>
                          <a:srgbClr val="0000FF"/>
                        </a:solidFill>
                        <a:latin typeface="Cambria Math"/>
                        <a:cs typeface="Times New Roman" pitchFamily="18" charset="0"/>
                      </a:rPr>
                      <m:t>−</m:t>
                    </m:r>
                    <m:r>
                      <a:rPr lang="en-US" sz="3200" b="1" i="1" dirty="0" smtClean="0">
                        <a:solidFill>
                          <a:srgbClr val="0000FF"/>
                        </a:solidFill>
                        <a:latin typeface="Cambria Math"/>
                        <a:cs typeface="Times New Roman" pitchFamily="18" charset="0"/>
                      </a:rPr>
                      <m:t>𝜷</m:t>
                    </m:r>
                    <m:r>
                      <a:rPr lang="en-US" sz="3200" b="1" i="1" dirty="0" smtClean="0">
                        <a:solidFill>
                          <a:srgbClr val="0000FF"/>
                        </a:solidFill>
                        <a:latin typeface="Cambria Math"/>
                        <a:cs typeface="Times New Roman" pitchFamily="18" charset="0"/>
                      </a:rPr>
                      <m:t>)/|</m:t>
                    </m:r>
                    <m:r>
                      <a:rPr lang="en-US" sz="3200" b="1" i="1" dirty="0">
                        <a:solidFill>
                          <a:srgbClr val="0000FF"/>
                        </a:solidFill>
                        <a:latin typeface="Cambria Math"/>
                        <a:cs typeface="Times New Roman" pitchFamily="18" charset="0"/>
                        <a:sym typeface="Symbol"/>
                      </a:rPr>
                      <m:t>𝑺</m:t>
                    </m:r>
                    <m:r>
                      <a:rPr lang="en-US" sz="3200" b="1" i="1" dirty="0">
                        <a:solidFill>
                          <a:srgbClr val="0000FF"/>
                        </a:solidFill>
                        <a:latin typeface="Cambria Math"/>
                        <a:cs typeface="Times New Roman" pitchFamily="18" charset="0"/>
                        <a:sym typeface="Symbol"/>
                      </a:rPr>
                      <m:t>|</m:t>
                    </m:r>
                  </m:oMath>
                </a14:m>
                <a:r>
                  <a:rPr lang="en-US" b="1" dirty="0">
                    <a:solidFill>
                      <a:srgbClr val="0000FF"/>
                    </a:solidFill>
                    <a:sym typeface="Symbol"/>
                  </a:rPr>
                  <a:t>     </a:t>
                </a:r>
                <a:r>
                  <a:rPr lang="en-US" sz="3200" b="1" dirty="0">
                    <a:sym typeface="Symbol"/>
                  </a:rPr>
                  <a:t>if </a:t>
                </a:r>
                <a14:m>
                  <m:oMath xmlns:m="http://schemas.openxmlformats.org/officeDocument/2006/math">
                    <m:r>
                      <a:rPr lang="en-US" sz="3200" b="1" i="1" dirty="0">
                        <a:latin typeface="Cambria Math"/>
                        <a:sym typeface="Symbol"/>
                      </a:rPr>
                      <m:t>𝒊</m:t>
                    </m:r>
                    <m:r>
                      <a:rPr lang="en-US" sz="3200" b="1" i="1" dirty="0">
                        <a:latin typeface="Cambria Math"/>
                        <a:sym typeface="Symbol"/>
                      </a:rPr>
                      <m:t>∈ </m:t>
                    </m:r>
                    <m:r>
                      <a:rPr lang="en-US" sz="3200" b="1" i="1" dirty="0">
                        <a:latin typeface="Cambria Math"/>
                        <a:sym typeface="Symbol"/>
                      </a:rPr>
                      <m:t>𝑺</m:t>
                    </m:r>
                  </m:oMath>
                </a14:m>
                <a:endParaRPr lang="en-US" sz="3200" b="1" dirty="0">
                  <a:sym typeface="Symbol"/>
                </a:endParaRPr>
              </a:p>
              <a:p>
                <a:pPr lvl="2">
                  <a:buNone/>
                </a:pPr>
                <a:r>
                  <a:rPr lang="en-US" sz="3200" b="1" i="1" dirty="0">
                    <a:latin typeface="Times New Roman" pitchFamily="18" charset="0"/>
                    <a:cs typeface="Times New Roman" pitchFamily="18" charset="0"/>
                  </a:rPr>
                  <a:t>	      </a:t>
                </a:r>
                <a14:m>
                  <m:oMath xmlns:m="http://schemas.openxmlformats.org/officeDocument/2006/math">
                    <m:r>
                      <a:rPr lang="en-US" sz="3200" b="1" i="1" dirty="0" smtClean="0">
                        <a:latin typeface="Cambria Math"/>
                        <a:cs typeface="Times New Roman" pitchFamily="18" charset="0"/>
                      </a:rPr>
                      <m:t>        </m:t>
                    </m:r>
                    <m:r>
                      <a:rPr lang="en-US" sz="3200" b="1" i="1" dirty="0">
                        <a:latin typeface="Cambria Math"/>
                        <a:cs typeface="Times New Roman" pitchFamily="18" charset="0"/>
                      </a:rPr>
                      <m:t>𝜷</m:t>
                    </m:r>
                    <m:r>
                      <a:rPr lang="en-US" sz="3200" b="1" i="1" dirty="0">
                        <a:latin typeface="Cambria Math"/>
                        <a:cs typeface="Times New Roman" pitchFamily="18" charset="0"/>
                      </a:rPr>
                      <m:t> </m:t>
                    </m:r>
                    <m:sSub>
                      <m:sSubPr>
                        <m:ctrlPr>
                          <a:rPr lang="en-US" sz="3200" b="1" i="1" dirty="0" smtClean="0">
                            <a:latin typeface="Cambria Math" panose="02040503050406030204" pitchFamily="18" charset="0"/>
                            <a:cs typeface="Times New Roman" pitchFamily="18" charset="0"/>
                          </a:rPr>
                        </m:ctrlPr>
                      </m:sSubPr>
                      <m:e>
                        <m:r>
                          <a:rPr lang="en-US" sz="3200" b="1" i="1" dirty="0" smtClean="0">
                            <a:latin typeface="Cambria Math"/>
                            <a:cs typeface="Times New Roman" pitchFamily="18" charset="0"/>
                          </a:rPr>
                          <m:t>𝑴</m:t>
                        </m:r>
                      </m:e>
                      <m:sub>
                        <m:r>
                          <a:rPr lang="en-US" sz="3200" b="1" i="1" dirty="0" smtClean="0">
                            <a:latin typeface="Cambria Math"/>
                            <a:cs typeface="Times New Roman" pitchFamily="18" charset="0"/>
                          </a:rPr>
                          <m:t>𝒊𝒋</m:t>
                        </m:r>
                      </m:sub>
                    </m:sSub>
                    <m:r>
                      <a:rPr lang="en-US" sz="3200" b="1" i="1" dirty="0" smtClean="0">
                        <a:latin typeface="Cambria Math"/>
                        <a:cs typeface="Times New Roman" pitchFamily="18" charset="0"/>
                      </a:rPr>
                      <m:t>+</m:t>
                    </m:r>
                    <m:r>
                      <a:rPr lang="en-US" sz="3200" b="1" i="1" dirty="0" smtClean="0">
                        <a:latin typeface="Cambria Math"/>
                        <a:cs typeface="Times New Roman" pitchFamily="18" charset="0"/>
                      </a:rPr>
                      <m:t>𝟎</m:t>
                    </m:r>
                  </m:oMath>
                </a14:m>
                <a:r>
                  <a:rPr lang="en-US" sz="3200" b="1" i="1" baseline="-25000" dirty="0">
                    <a:latin typeface="Times New Roman" pitchFamily="18" charset="0"/>
                    <a:cs typeface="Times New Roman" pitchFamily="18" charset="0"/>
                  </a:rPr>
                  <a:t>                              </a:t>
                </a:r>
                <a:r>
                  <a:rPr lang="en-US" sz="3200" b="1" dirty="0">
                    <a:sym typeface="Symbol"/>
                  </a:rPr>
                  <a:t>otherwise</a:t>
                </a:r>
              </a:p>
              <a:p>
                <a:pPr lvl="1"/>
                <a:r>
                  <a:rPr lang="en-US" b="1" i="1" dirty="0"/>
                  <a:t>A</a:t>
                </a:r>
                <a:r>
                  <a:rPr lang="en-US" dirty="0"/>
                  <a:t> is stochastic!</a:t>
                </a:r>
              </a:p>
              <a:p>
                <a:r>
                  <a:rPr lang="en-US" dirty="0"/>
                  <a:t>We weighted all pages in the teleport set </a:t>
                </a:r>
                <a:r>
                  <a:rPr lang="en-US" b="1" i="1" dirty="0">
                    <a:solidFill>
                      <a:srgbClr val="0000FF"/>
                    </a:solidFill>
                  </a:rPr>
                  <a:t>S</a:t>
                </a:r>
                <a:r>
                  <a:rPr lang="en-US" dirty="0"/>
                  <a:t> equally</a:t>
                </a:r>
              </a:p>
              <a:p>
                <a:pPr lvl="1"/>
                <a:r>
                  <a:rPr lang="en-US" b="1" dirty="0">
                    <a:solidFill>
                      <a:srgbClr val="D60093"/>
                    </a:solidFill>
                  </a:rPr>
                  <a:t>Could also assign different weights to pages!</a:t>
                </a:r>
              </a:p>
              <a:p>
                <a:r>
                  <a:rPr lang="pt-BR" b="1" dirty="0">
                    <a:solidFill>
                      <a:srgbClr val="D60093"/>
                    </a:solidFill>
                  </a:rPr>
                  <a:t>Compute as for regular PageRank:</a:t>
                </a:r>
              </a:p>
              <a:p>
                <a:pPr lvl="1"/>
                <a:r>
                  <a:rPr lang="en-US" dirty="0"/>
                  <a:t>Multiply by </a:t>
                </a:r>
                <a:r>
                  <a:rPr lang="en-US" b="1" i="1" dirty="0"/>
                  <a:t>M</a:t>
                </a:r>
                <a:r>
                  <a:rPr lang="en-US" dirty="0"/>
                  <a:t>, then add a vector</a:t>
                </a:r>
              </a:p>
              <a:p>
                <a:pPr lvl="1"/>
                <a:r>
                  <a:rPr lang="en-US" dirty="0"/>
                  <a:t>Maintains sparseness</a:t>
                </a:r>
                <a:endParaRPr lang="en-US" dirty="0">
                  <a:solidFill>
                    <a:schemeClr val="accent3"/>
                  </a:solidFill>
                </a:endParaRPr>
              </a:p>
            </p:txBody>
          </p:sp>
        </mc:Choice>
        <mc:Fallback xmlns="">
          <p:sp>
            <p:nvSpPr>
              <p:cNvPr id="61443" name="Rectangle 3"/>
              <p:cNvSpPr>
                <a:spLocks noGrp="1" noRot="1" noChangeAspect="1" noMove="1" noResize="1" noEditPoints="1" noAdjustHandles="1" noChangeArrowheads="1" noChangeShapeType="1" noTextEdit="1"/>
              </p:cNvSpPr>
              <p:nvPr>
                <p:ph idx="1"/>
              </p:nvPr>
            </p:nvSpPr>
            <p:spPr>
              <a:xfrm>
                <a:off x="457200" y="1295400"/>
                <a:ext cx="8534400" cy="5410200"/>
              </a:xfrm>
              <a:blipFill rotWithShape="0">
                <a:blip r:embed="rId3"/>
                <a:stretch>
                  <a:fillRect l="-500" t="-902"/>
                </a:stretch>
              </a:blipFill>
            </p:spPr>
            <p:txBody>
              <a:bodyPr/>
              <a:lstStyle/>
              <a:p>
                <a:r>
                  <a:rPr lang="en-US">
                    <a:noFill/>
                  </a:rPr>
                  <a:t> </a:t>
                </a:r>
              </a:p>
            </p:txBody>
          </p:sp>
        </mc:Fallback>
      </mc:AlternateContent>
      <p:sp>
        <p:nvSpPr>
          <p:cNvPr id="5" name="Slide Number Placeholder 4"/>
          <p:cNvSpPr>
            <a:spLocks noGrp="1"/>
          </p:cNvSpPr>
          <p:nvPr>
            <p:ph type="sldNum" sz="quarter" idx="4294967295"/>
          </p:nvPr>
        </p:nvSpPr>
        <p:spPr>
          <a:xfrm>
            <a:off x="8204396" y="6583680"/>
            <a:ext cx="733864" cy="274320"/>
          </a:xfrm>
          <a:prstGeom prst="rect">
            <a:avLst/>
          </a:prstGeom>
        </p:spPr>
        <p:txBody>
          <a:bodyPr/>
          <a:lstStyle/>
          <a:p>
            <a:fld id="{19B12225-5612-419B-A8D5-4B8EEE4C217E}" type="slidenum">
              <a:rPr lang="en-US" smtClean="0"/>
              <a:pPr/>
              <a:t>55</a:t>
            </a:fld>
            <a:endParaRPr lang="en-US"/>
          </a:p>
        </p:txBody>
      </p:sp>
      <p:sp>
        <p:nvSpPr>
          <p:cNvPr id="7" name="Left Brace 6"/>
          <p:cNvSpPr/>
          <p:nvPr/>
        </p:nvSpPr>
        <p:spPr>
          <a:xfrm>
            <a:off x="2428879" y="2514600"/>
            <a:ext cx="200025" cy="914400"/>
          </a:xfrm>
          <a:prstGeom prst="leftBrace">
            <a:avLst>
              <a:gd name="adj1" fmla="val 60747"/>
              <a:gd name="adj2" fmla="val 31926"/>
            </a:avLst>
          </a:prstGeom>
          <a:ln w="28575"/>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086312845"/>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p:cNvCxnSpPr/>
          <p:nvPr/>
        </p:nvCxnSpPr>
        <p:spPr>
          <a:xfrm>
            <a:off x="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dk1"/>
          </a:lnRef>
          <a:fillRef idx="0">
            <a:schemeClr val="dk1"/>
          </a:fillRef>
          <a:effectRef idx="0">
            <a:schemeClr val="dk1"/>
          </a:effectRef>
          <a:fontRef idx="minor">
            <a:schemeClr val="tx1"/>
          </a:fontRef>
        </p:style>
      </p:cxnSp>
      <p:cxnSp>
        <p:nvCxnSpPr>
          <p:cNvPr id="7" name="Straight Connector 6"/>
          <p:cNvCxnSpPr/>
          <p:nvPr/>
        </p:nvCxnSpPr>
        <p:spPr>
          <a:xfrm>
            <a:off x="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dk1"/>
          </a:lnRef>
          <a:fillRef idx="0">
            <a:schemeClr val="dk1"/>
          </a:fillRef>
          <a:effectRef idx="0">
            <a:schemeClr val="dk1"/>
          </a:effectRef>
          <a:fontRef idx="minor">
            <a:schemeClr val="tx1"/>
          </a:fontRef>
        </p:style>
      </p:cxnSp>
      <p:sp>
        <p:nvSpPr>
          <p:cNvPr id="63490" name="Rectangle 2"/>
          <p:cNvSpPr>
            <a:spLocks noGrp="1" noChangeArrowheads="1"/>
          </p:cNvSpPr>
          <p:nvPr>
            <p:ph type="title"/>
          </p:nvPr>
        </p:nvSpPr>
        <p:spPr>
          <a:xfrm>
            <a:off x="457200" y="76200"/>
            <a:ext cx="8686800" cy="987552"/>
          </a:xfrm>
        </p:spPr>
        <p:txBody>
          <a:bodyPr>
            <a:normAutofit/>
          </a:bodyPr>
          <a:lstStyle/>
          <a:p>
            <a:r>
              <a:rPr lang="en-US" dirty="0"/>
              <a:t>Example: Topic-Specific PageRank</a:t>
            </a:r>
          </a:p>
        </p:txBody>
      </p:sp>
      <p:sp>
        <p:nvSpPr>
          <p:cNvPr id="63491" name="Oval 3"/>
          <p:cNvSpPr>
            <a:spLocks noChangeArrowheads="1"/>
          </p:cNvSpPr>
          <p:nvPr/>
        </p:nvSpPr>
        <p:spPr bwMode="auto">
          <a:xfrm>
            <a:off x="1774274" y="2133599"/>
            <a:ext cx="435526" cy="445521"/>
          </a:xfrm>
          <a:prstGeom prst="ellipse">
            <a:avLst/>
          </a:prstGeom>
          <a:solidFill>
            <a:srgbClr val="FF0000"/>
          </a:solidFill>
          <a:ln w="9525">
            <a:noFill/>
            <a:round/>
            <a:headEnd/>
            <a:tailEnd/>
          </a:ln>
          <a:effectLst/>
        </p:spPr>
        <p:txBody>
          <a:bodyPr wrap="none" anchor="ctr"/>
          <a:lstStyle/>
          <a:p>
            <a:pPr algn="ctr"/>
            <a:r>
              <a:rPr lang="en-US" sz="2400" b="1">
                <a:solidFill>
                  <a:schemeClr val="bg1"/>
                </a:solidFill>
                <a:latin typeface="Arial" pitchFamily="34" charset="0"/>
                <a:cs typeface="Arial" pitchFamily="34" charset="0"/>
              </a:rPr>
              <a:t>1</a:t>
            </a:r>
          </a:p>
        </p:txBody>
      </p:sp>
      <p:sp>
        <p:nvSpPr>
          <p:cNvPr id="63492" name="Oval 4"/>
          <p:cNvSpPr>
            <a:spLocks noChangeArrowheads="1"/>
          </p:cNvSpPr>
          <p:nvPr/>
        </p:nvSpPr>
        <p:spPr bwMode="auto">
          <a:xfrm>
            <a:off x="936074" y="2971799"/>
            <a:ext cx="435526" cy="445521"/>
          </a:xfrm>
          <a:prstGeom prst="ellipse">
            <a:avLst/>
          </a:prstGeom>
          <a:solidFill>
            <a:srgbClr val="FF0000"/>
          </a:solidFill>
          <a:ln w="9525">
            <a:noFill/>
            <a:round/>
            <a:headEnd/>
            <a:tailEnd/>
          </a:ln>
          <a:effectLst/>
        </p:spPr>
        <p:txBody>
          <a:bodyPr wrap="none" anchor="ctr"/>
          <a:lstStyle/>
          <a:p>
            <a:pPr algn="ctr"/>
            <a:r>
              <a:rPr lang="en-US" sz="2400" b="1" dirty="0">
                <a:solidFill>
                  <a:schemeClr val="bg1"/>
                </a:solidFill>
                <a:latin typeface="Arial" pitchFamily="34" charset="0"/>
                <a:cs typeface="Arial" pitchFamily="34" charset="0"/>
              </a:rPr>
              <a:t>2</a:t>
            </a:r>
          </a:p>
        </p:txBody>
      </p:sp>
      <p:sp>
        <p:nvSpPr>
          <p:cNvPr id="63493" name="Oval 5"/>
          <p:cNvSpPr>
            <a:spLocks noChangeArrowheads="1"/>
          </p:cNvSpPr>
          <p:nvPr/>
        </p:nvSpPr>
        <p:spPr bwMode="auto">
          <a:xfrm>
            <a:off x="2612474" y="2971799"/>
            <a:ext cx="435526" cy="445521"/>
          </a:xfrm>
          <a:prstGeom prst="ellipse">
            <a:avLst/>
          </a:prstGeom>
          <a:solidFill>
            <a:srgbClr val="FF0000"/>
          </a:solidFill>
          <a:ln w="9525">
            <a:noFill/>
            <a:round/>
            <a:headEnd/>
            <a:tailEnd/>
          </a:ln>
          <a:effectLst/>
        </p:spPr>
        <p:txBody>
          <a:bodyPr wrap="none" anchor="ctr"/>
          <a:lstStyle/>
          <a:p>
            <a:pPr algn="ctr"/>
            <a:r>
              <a:rPr lang="en-US" sz="2400" b="1">
                <a:solidFill>
                  <a:schemeClr val="bg1"/>
                </a:solidFill>
                <a:latin typeface="Arial" pitchFamily="34" charset="0"/>
                <a:cs typeface="Arial" pitchFamily="34" charset="0"/>
              </a:rPr>
              <a:t>3</a:t>
            </a:r>
          </a:p>
        </p:txBody>
      </p:sp>
      <p:sp>
        <p:nvSpPr>
          <p:cNvPr id="63494" name="Oval 6"/>
          <p:cNvSpPr>
            <a:spLocks noChangeArrowheads="1"/>
          </p:cNvSpPr>
          <p:nvPr/>
        </p:nvSpPr>
        <p:spPr bwMode="auto">
          <a:xfrm>
            <a:off x="2612474" y="4114799"/>
            <a:ext cx="435526" cy="445521"/>
          </a:xfrm>
          <a:prstGeom prst="ellipse">
            <a:avLst/>
          </a:prstGeom>
          <a:solidFill>
            <a:srgbClr val="FF0000"/>
          </a:solidFill>
          <a:ln w="9525">
            <a:noFill/>
            <a:round/>
            <a:headEnd/>
            <a:tailEnd/>
          </a:ln>
          <a:effectLst/>
        </p:spPr>
        <p:txBody>
          <a:bodyPr wrap="none" anchor="ctr"/>
          <a:lstStyle/>
          <a:p>
            <a:pPr algn="ctr"/>
            <a:r>
              <a:rPr lang="en-US" sz="2400" b="1">
                <a:solidFill>
                  <a:schemeClr val="bg1"/>
                </a:solidFill>
                <a:latin typeface="Arial" pitchFamily="34" charset="0"/>
                <a:cs typeface="Arial" pitchFamily="34" charset="0"/>
              </a:rPr>
              <a:t>4</a:t>
            </a:r>
          </a:p>
        </p:txBody>
      </p:sp>
      <p:cxnSp>
        <p:nvCxnSpPr>
          <p:cNvPr id="63495" name="AutoShape 7"/>
          <p:cNvCxnSpPr>
            <a:cxnSpLocks noChangeShapeType="1"/>
            <a:stCxn id="63491" idx="2"/>
            <a:endCxn id="63492" idx="1"/>
          </p:cNvCxnSpPr>
          <p:nvPr/>
        </p:nvCxnSpPr>
        <p:spPr bwMode="auto">
          <a:xfrm rot="10800000" flipV="1">
            <a:off x="999856" y="2356360"/>
            <a:ext cx="774419" cy="680684"/>
          </a:xfrm>
          <a:prstGeom prst="curvedConnector2">
            <a:avLst/>
          </a:prstGeom>
          <a:noFill/>
          <a:ln w="28575">
            <a:solidFill>
              <a:schemeClr val="bg1">
                <a:lumMod val="95000"/>
                <a:lumOff val="5000"/>
              </a:schemeClr>
            </a:solidFill>
            <a:round/>
            <a:headEnd/>
            <a:tailEnd type="triangle" w="med" len="med"/>
          </a:ln>
          <a:effectLst/>
        </p:spPr>
      </p:cxnSp>
      <p:cxnSp>
        <p:nvCxnSpPr>
          <p:cNvPr id="63496" name="AutoShape 8"/>
          <p:cNvCxnSpPr>
            <a:cxnSpLocks noChangeShapeType="1"/>
            <a:stCxn id="63492" idx="6"/>
            <a:endCxn id="63491" idx="3"/>
          </p:cNvCxnSpPr>
          <p:nvPr/>
        </p:nvCxnSpPr>
        <p:spPr bwMode="auto">
          <a:xfrm flipV="1">
            <a:off x="1371600" y="2513875"/>
            <a:ext cx="466455" cy="680685"/>
          </a:xfrm>
          <a:prstGeom prst="curvedConnector2">
            <a:avLst/>
          </a:prstGeom>
          <a:noFill/>
          <a:ln w="28575">
            <a:solidFill>
              <a:schemeClr val="bg1">
                <a:lumMod val="95000"/>
                <a:lumOff val="5000"/>
              </a:schemeClr>
            </a:solidFill>
            <a:round/>
            <a:headEnd/>
            <a:tailEnd type="triangle" w="med" len="med"/>
          </a:ln>
          <a:effectLst/>
        </p:spPr>
      </p:cxnSp>
      <p:cxnSp>
        <p:nvCxnSpPr>
          <p:cNvPr id="63497" name="AutoShape 9"/>
          <p:cNvCxnSpPr>
            <a:cxnSpLocks noChangeShapeType="1"/>
            <a:stCxn id="63491" idx="5"/>
            <a:endCxn id="63493" idx="1"/>
          </p:cNvCxnSpPr>
          <p:nvPr/>
        </p:nvCxnSpPr>
        <p:spPr bwMode="auto">
          <a:xfrm>
            <a:off x="2146019" y="2513875"/>
            <a:ext cx="530236" cy="523169"/>
          </a:xfrm>
          <a:prstGeom prst="straightConnector1">
            <a:avLst/>
          </a:prstGeom>
          <a:noFill/>
          <a:ln w="28575">
            <a:solidFill>
              <a:schemeClr val="bg1">
                <a:lumMod val="95000"/>
                <a:lumOff val="5000"/>
              </a:schemeClr>
            </a:solidFill>
            <a:round/>
            <a:headEnd/>
            <a:tailEnd type="triangle" w="med" len="med"/>
          </a:ln>
          <a:effectLst/>
        </p:spPr>
      </p:cxnSp>
      <p:cxnSp>
        <p:nvCxnSpPr>
          <p:cNvPr id="63498" name="AutoShape 10"/>
          <p:cNvCxnSpPr>
            <a:cxnSpLocks noChangeShapeType="1"/>
          </p:cNvCxnSpPr>
          <p:nvPr/>
        </p:nvCxnSpPr>
        <p:spPr bwMode="auto">
          <a:xfrm>
            <a:off x="2703805" y="3387267"/>
            <a:ext cx="0" cy="783096"/>
          </a:xfrm>
          <a:prstGeom prst="straightConnector1">
            <a:avLst/>
          </a:prstGeom>
          <a:noFill/>
          <a:ln w="28575">
            <a:solidFill>
              <a:schemeClr val="bg1">
                <a:lumMod val="95000"/>
                <a:lumOff val="5000"/>
              </a:schemeClr>
            </a:solidFill>
            <a:round/>
            <a:headEnd/>
            <a:tailEnd type="triangle" w="med" len="med"/>
          </a:ln>
          <a:effectLst/>
        </p:spPr>
      </p:cxnSp>
      <p:cxnSp>
        <p:nvCxnSpPr>
          <p:cNvPr id="63499" name="AutoShape 11"/>
          <p:cNvCxnSpPr>
            <a:cxnSpLocks noChangeShapeType="1"/>
            <a:stCxn id="63494" idx="7"/>
            <a:endCxn id="63493" idx="5"/>
          </p:cNvCxnSpPr>
          <p:nvPr/>
        </p:nvCxnSpPr>
        <p:spPr bwMode="auto">
          <a:xfrm flipV="1">
            <a:off x="2984219" y="3352075"/>
            <a:ext cx="0" cy="827969"/>
          </a:xfrm>
          <a:prstGeom prst="straightConnector1">
            <a:avLst/>
          </a:prstGeom>
          <a:noFill/>
          <a:ln w="28575">
            <a:solidFill>
              <a:schemeClr val="bg1">
                <a:lumMod val="95000"/>
                <a:lumOff val="5000"/>
              </a:schemeClr>
            </a:solidFill>
            <a:round/>
            <a:headEnd/>
            <a:tailEnd type="triangle" w="med" len="med"/>
          </a:ln>
          <a:effectLst/>
        </p:spPr>
      </p:cxnSp>
      <p:sp>
        <p:nvSpPr>
          <p:cNvPr id="63500" name="Text Box 12"/>
          <p:cNvSpPr txBox="1">
            <a:spLocks noChangeArrowheads="1"/>
          </p:cNvSpPr>
          <p:nvPr/>
        </p:nvSpPr>
        <p:spPr bwMode="auto">
          <a:xfrm>
            <a:off x="4022725" y="1557338"/>
            <a:ext cx="4078361" cy="584775"/>
          </a:xfrm>
          <a:prstGeom prst="rect">
            <a:avLst/>
          </a:prstGeom>
          <a:noFill/>
          <a:ln w="9525">
            <a:noFill/>
            <a:miter lim="800000"/>
            <a:headEnd/>
            <a:tailEnd/>
          </a:ln>
          <a:effectLst/>
        </p:spPr>
        <p:txBody>
          <a:bodyPr wrap="none">
            <a:spAutoFit/>
          </a:bodyPr>
          <a:lstStyle/>
          <a:p>
            <a:r>
              <a:rPr lang="en-US" sz="3200" dirty="0">
                <a:latin typeface="Calibri" pitchFamily="34" charset="0"/>
                <a:cs typeface="Calibri" pitchFamily="34" charset="0"/>
              </a:rPr>
              <a:t>Suppose </a:t>
            </a:r>
            <a:r>
              <a:rPr lang="en-US" sz="3200" b="1" i="1" dirty="0">
                <a:solidFill>
                  <a:srgbClr val="FF0066"/>
                </a:solidFill>
                <a:latin typeface="Calibri" pitchFamily="34" charset="0"/>
                <a:cs typeface="Calibri" pitchFamily="34" charset="0"/>
              </a:rPr>
              <a:t>S</a:t>
            </a:r>
            <a:r>
              <a:rPr lang="en-US" sz="3200" b="1" dirty="0">
                <a:solidFill>
                  <a:srgbClr val="FF0066"/>
                </a:solidFill>
                <a:latin typeface="Calibri" pitchFamily="34" charset="0"/>
                <a:cs typeface="Calibri" pitchFamily="34" charset="0"/>
              </a:rPr>
              <a:t> = {1}</a:t>
            </a:r>
            <a:r>
              <a:rPr lang="en-US" sz="3200" dirty="0">
                <a:latin typeface="Calibri" pitchFamily="34" charset="0"/>
                <a:cs typeface="Calibri" pitchFamily="34" charset="0"/>
              </a:rPr>
              <a:t>, </a:t>
            </a:r>
            <a:r>
              <a:rPr lang="en-US" sz="3200" b="1" i="1" dirty="0">
                <a:solidFill>
                  <a:srgbClr val="0000FF"/>
                </a:solidFill>
                <a:latin typeface="Calibri" pitchFamily="34" charset="0"/>
                <a:cs typeface="Calibri" pitchFamily="34" charset="0"/>
                <a:sym typeface="Symbol" pitchFamily="18" charset="2"/>
              </a:rPr>
              <a:t></a:t>
            </a:r>
            <a:r>
              <a:rPr lang="en-US" sz="3200" b="1" dirty="0">
                <a:solidFill>
                  <a:srgbClr val="0000FF"/>
                </a:solidFill>
                <a:latin typeface="Calibri" pitchFamily="34" charset="0"/>
                <a:cs typeface="Calibri" pitchFamily="34" charset="0"/>
              </a:rPr>
              <a:t> = 0.8</a:t>
            </a:r>
          </a:p>
        </p:txBody>
      </p:sp>
      <p:grpSp>
        <p:nvGrpSpPr>
          <p:cNvPr id="2" name="Group 13"/>
          <p:cNvGrpSpPr>
            <a:grpSpLocks/>
          </p:cNvGrpSpPr>
          <p:nvPr/>
        </p:nvGrpSpPr>
        <p:grpSpPr bwMode="auto">
          <a:xfrm>
            <a:off x="3946525" y="2209800"/>
            <a:ext cx="4664075" cy="1828800"/>
            <a:chOff x="2630" y="1392"/>
            <a:chExt cx="2938" cy="1152"/>
          </a:xfrm>
        </p:grpSpPr>
        <p:sp>
          <p:nvSpPr>
            <p:cNvPr id="63502" name="Text Box 14"/>
            <p:cNvSpPr txBox="1">
              <a:spLocks noChangeArrowheads="1"/>
            </p:cNvSpPr>
            <p:nvPr/>
          </p:nvSpPr>
          <p:spPr bwMode="auto">
            <a:xfrm>
              <a:off x="2630" y="1412"/>
              <a:ext cx="2854" cy="1096"/>
            </a:xfrm>
            <a:prstGeom prst="rect">
              <a:avLst/>
            </a:prstGeom>
            <a:noFill/>
            <a:ln w="9525">
              <a:noFill/>
              <a:miter lim="800000"/>
              <a:headEnd/>
              <a:tailEnd/>
            </a:ln>
            <a:effectLst/>
          </p:spPr>
          <p:txBody>
            <a:bodyPr wrap="none">
              <a:spAutoFit/>
            </a:bodyPr>
            <a:lstStyle/>
            <a:p>
              <a:r>
                <a:rPr lang="en-US" sz="1800" b="1" dirty="0">
                  <a:solidFill>
                    <a:schemeClr val="bg1">
                      <a:lumMod val="95000"/>
                      <a:lumOff val="5000"/>
                    </a:schemeClr>
                  </a:solidFill>
                  <a:latin typeface="Arial" pitchFamily="34" charset="0"/>
                  <a:cs typeface="Arial" pitchFamily="34" charset="0"/>
                </a:rPr>
                <a:t>Node	Iteration</a:t>
              </a:r>
            </a:p>
            <a:p>
              <a:r>
                <a:rPr lang="en-US" sz="1800" dirty="0">
                  <a:solidFill>
                    <a:schemeClr val="bg1">
                      <a:lumMod val="95000"/>
                      <a:lumOff val="5000"/>
                    </a:schemeClr>
                  </a:solidFill>
                  <a:latin typeface="Arial" pitchFamily="34" charset="0"/>
                  <a:cs typeface="Arial" pitchFamily="34" charset="0"/>
                </a:rPr>
                <a:t>	</a:t>
              </a:r>
              <a:r>
                <a:rPr lang="en-US" sz="1800" b="1" dirty="0">
                  <a:solidFill>
                    <a:schemeClr val="bg1">
                      <a:lumMod val="95000"/>
                      <a:lumOff val="5000"/>
                    </a:schemeClr>
                  </a:solidFill>
                  <a:latin typeface="Arial" pitchFamily="34" charset="0"/>
                  <a:cs typeface="Arial" pitchFamily="34" charset="0"/>
                </a:rPr>
                <a:t>0	1	2     …	stable</a:t>
              </a:r>
            </a:p>
            <a:p>
              <a:r>
                <a:rPr lang="en-US" sz="1800" dirty="0">
                  <a:solidFill>
                    <a:schemeClr val="bg1">
                      <a:lumMod val="95000"/>
                      <a:lumOff val="5000"/>
                    </a:schemeClr>
                  </a:solidFill>
                  <a:latin typeface="Arial" pitchFamily="34" charset="0"/>
                  <a:cs typeface="Arial" pitchFamily="34" charset="0"/>
                </a:rPr>
                <a:t>1	0.25	0.4	0.28	0.294</a:t>
              </a:r>
            </a:p>
            <a:p>
              <a:r>
                <a:rPr lang="en-US" sz="1800" dirty="0">
                  <a:solidFill>
                    <a:schemeClr val="bg1">
                      <a:lumMod val="95000"/>
                      <a:lumOff val="5000"/>
                    </a:schemeClr>
                  </a:solidFill>
                  <a:latin typeface="Arial" pitchFamily="34" charset="0"/>
                  <a:cs typeface="Arial" pitchFamily="34" charset="0"/>
                </a:rPr>
                <a:t>2	0.25	0.1	0.16	0.118</a:t>
              </a:r>
            </a:p>
            <a:p>
              <a:r>
                <a:rPr lang="en-US" sz="1800" dirty="0">
                  <a:solidFill>
                    <a:schemeClr val="bg1">
                      <a:lumMod val="95000"/>
                      <a:lumOff val="5000"/>
                    </a:schemeClr>
                  </a:solidFill>
                  <a:latin typeface="Arial" pitchFamily="34" charset="0"/>
                  <a:cs typeface="Arial" pitchFamily="34" charset="0"/>
                </a:rPr>
                <a:t>3	0.25	0.3	0.32	0.327</a:t>
              </a:r>
            </a:p>
            <a:p>
              <a:r>
                <a:rPr lang="en-US" sz="1800" dirty="0">
                  <a:solidFill>
                    <a:schemeClr val="bg1">
                      <a:lumMod val="95000"/>
                      <a:lumOff val="5000"/>
                    </a:schemeClr>
                  </a:solidFill>
                  <a:latin typeface="Arial" pitchFamily="34" charset="0"/>
                  <a:cs typeface="Arial" pitchFamily="34" charset="0"/>
                </a:rPr>
                <a:t>4	0.25	</a:t>
              </a:r>
              <a:r>
                <a:rPr lang="en-US" dirty="0">
                  <a:solidFill>
                    <a:schemeClr val="bg1">
                      <a:lumMod val="95000"/>
                      <a:lumOff val="5000"/>
                    </a:schemeClr>
                  </a:solidFill>
                  <a:latin typeface="Arial" pitchFamily="34" charset="0"/>
                  <a:cs typeface="Arial" pitchFamily="34" charset="0"/>
                </a:rPr>
                <a:t>0.2</a:t>
              </a:r>
              <a:r>
                <a:rPr lang="en-US" sz="1800" dirty="0">
                  <a:solidFill>
                    <a:schemeClr val="bg1">
                      <a:lumMod val="95000"/>
                      <a:lumOff val="5000"/>
                    </a:schemeClr>
                  </a:solidFill>
                  <a:latin typeface="Arial" pitchFamily="34" charset="0"/>
                  <a:cs typeface="Arial" pitchFamily="34" charset="0"/>
                </a:rPr>
                <a:t>	0.24	0.261</a:t>
              </a:r>
            </a:p>
          </p:txBody>
        </p:sp>
        <p:sp>
          <p:nvSpPr>
            <p:cNvPr id="63503" name="Line 15"/>
            <p:cNvSpPr>
              <a:spLocks noChangeShapeType="1"/>
            </p:cNvSpPr>
            <p:nvPr/>
          </p:nvSpPr>
          <p:spPr bwMode="auto">
            <a:xfrm>
              <a:off x="2640" y="1776"/>
              <a:ext cx="2928" cy="0"/>
            </a:xfrm>
            <a:prstGeom prst="line">
              <a:avLst/>
            </a:prstGeom>
            <a:noFill/>
            <a:ln w="9525">
              <a:solidFill>
                <a:schemeClr val="tx1"/>
              </a:solidFill>
              <a:round/>
              <a:headEnd/>
              <a:tailEnd/>
            </a:ln>
            <a:effectLst/>
          </p:spPr>
          <p:txBody>
            <a:bodyPr/>
            <a:lstStyle/>
            <a:p>
              <a:endParaRPr lang="en-US">
                <a:solidFill>
                  <a:schemeClr val="bg1">
                    <a:lumMod val="95000"/>
                    <a:lumOff val="5000"/>
                  </a:schemeClr>
                </a:solidFill>
                <a:latin typeface="Arial" pitchFamily="34" charset="0"/>
                <a:cs typeface="Arial" pitchFamily="34" charset="0"/>
              </a:endParaRPr>
            </a:p>
          </p:txBody>
        </p:sp>
        <p:sp>
          <p:nvSpPr>
            <p:cNvPr id="63504" name="Line 16"/>
            <p:cNvSpPr>
              <a:spLocks noChangeShapeType="1"/>
            </p:cNvSpPr>
            <p:nvPr/>
          </p:nvSpPr>
          <p:spPr bwMode="auto">
            <a:xfrm>
              <a:off x="3168" y="1392"/>
              <a:ext cx="0" cy="1152"/>
            </a:xfrm>
            <a:prstGeom prst="line">
              <a:avLst/>
            </a:prstGeom>
            <a:noFill/>
            <a:ln w="9525">
              <a:solidFill>
                <a:schemeClr val="bg1">
                  <a:lumMod val="95000"/>
                  <a:lumOff val="5000"/>
                </a:schemeClr>
              </a:solidFill>
              <a:round/>
              <a:headEnd/>
              <a:tailEnd/>
            </a:ln>
            <a:effectLst/>
          </p:spPr>
          <p:txBody>
            <a:bodyPr/>
            <a:lstStyle/>
            <a:p>
              <a:endParaRPr lang="en-US">
                <a:solidFill>
                  <a:schemeClr val="bg1">
                    <a:lumMod val="95000"/>
                    <a:lumOff val="5000"/>
                  </a:schemeClr>
                </a:solidFill>
                <a:latin typeface="Arial" pitchFamily="34" charset="0"/>
                <a:cs typeface="Arial" pitchFamily="34" charset="0"/>
              </a:endParaRPr>
            </a:p>
          </p:txBody>
        </p:sp>
      </p:grpSp>
      <p:grpSp>
        <p:nvGrpSpPr>
          <p:cNvPr id="3" name="Group 18"/>
          <p:cNvGrpSpPr>
            <a:grpSpLocks/>
          </p:cNvGrpSpPr>
          <p:nvPr/>
        </p:nvGrpSpPr>
        <p:grpSpPr bwMode="auto">
          <a:xfrm>
            <a:off x="1877899" y="1728323"/>
            <a:ext cx="604293" cy="445521"/>
            <a:chOff x="1200" y="864"/>
            <a:chExt cx="333" cy="240"/>
          </a:xfrm>
        </p:grpSpPr>
        <p:sp>
          <p:nvSpPr>
            <p:cNvPr id="63507" name="AutoShape 19"/>
            <p:cNvSpPr>
              <a:spLocks noChangeArrowheads="1"/>
            </p:cNvSpPr>
            <p:nvPr/>
          </p:nvSpPr>
          <p:spPr bwMode="auto">
            <a:xfrm>
              <a:off x="1200" y="864"/>
              <a:ext cx="96" cy="240"/>
            </a:xfrm>
            <a:prstGeom prst="downArrow">
              <a:avLst>
                <a:gd name="adj1" fmla="val 50000"/>
                <a:gd name="adj2" fmla="val 62500"/>
              </a:avLst>
            </a:prstGeom>
            <a:solidFill>
              <a:srgbClr val="0000FF"/>
            </a:solidFill>
            <a:ln w="9525">
              <a:noFill/>
              <a:miter lim="800000"/>
              <a:headEnd/>
              <a:tailEnd/>
            </a:ln>
            <a:effectLst/>
          </p:spPr>
          <p:txBody>
            <a:bodyPr vert="eaVert" wrap="none" anchor="ctr"/>
            <a:lstStyle/>
            <a:p>
              <a:endParaRPr lang="en-US" sz="2000">
                <a:latin typeface="Arial" pitchFamily="34" charset="0"/>
                <a:cs typeface="Arial" pitchFamily="34" charset="0"/>
              </a:endParaRPr>
            </a:p>
          </p:txBody>
        </p:sp>
        <p:sp>
          <p:nvSpPr>
            <p:cNvPr id="63508" name="Text Box 20"/>
            <p:cNvSpPr txBox="1">
              <a:spLocks noChangeArrowheads="1"/>
            </p:cNvSpPr>
            <p:nvPr/>
          </p:nvSpPr>
          <p:spPr bwMode="auto">
            <a:xfrm>
              <a:off x="1237" y="864"/>
              <a:ext cx="296" cy="213"/>
            </a:xfrm>
            <a:prstGeom prst="rect">
              <a:avLst/>
            </a:prstGeom>
            <a:noFill/>
            <a:ln w="9525">
              <a:noFill/>
              <a:miter lim="800000"/>
              <a:headEnd/>
              <a:tailEnd/>
            </a:ln>
            <a:effectLst/>
          </p:spPr>
          <p:txBody>
            <a:bodyPr wrap="none">
              <a:spAutoFit/>
            </a:bodyPr>
            <a:lstStyle/>
            <a:p>
              <a:r>
                <a:rPr lang="en-US" sz="1600" dirty="0">
                  <a:solidFill>
                    <a:srgbClr val="0000FF"/>
                  </a:solidFill>
                  <a:latin typeface="Arial" pitchFamily="34" charset="0"/>
                  <a:cs typeface="Arial" pitchFamily="34" charset="0"/>
                </a:rPr>
                <a:t>0.2</a:t>
              </a:r>
            </a:p>
          </p:txBody>
        </p:sp>
      </p:grpSp>
      <p:grpSp>
        <p:nvGrpSpPr>
          <p:cNvPr id="4" name="Group 21"/>
          <p:cNvGrpSpPr>
            <a:grpSpLocks/>
          </p:cNvGrpSpPr>
          <p:nvPr/>
        </p:nvGrpSpPr>
        <p:grpSpPr bwMode="auto">
          <a:xfrm>
            <a:off x="910034" y="2209892"/>
            <a:ext cx="2399021" cy="1633578"/>
            <a:chOff x="754" y="1159"/>
            <a:chExt cx="1322" cy="880"/>
          </a:xfrm>
        </p:grpSpPr>
        <p:sp>
          <p:nvSpPr>
            <p:cNvPr id="63510" name="Text Box 22"/>
            <p:cNvSpPr txBox="1">
              <a:spLocks noChangeArrowheads="1"/>
            </p:cNvSpPr>
            <p:nvPr/>
          </p:nvSpPr>
          <p:spPr bwMode="auto">
            <a:xfrm>
              <a:off x="1468" y="1248"/>
              <a:ext cx="259" cy="182"/>
            </a:xfrm>
            <a:prstGeom prst="rect">
              <a:avLst/>
            </a:prstGeom>
            <a:noFill/>
            <a:ln w="9525">
              <a:noFill/>
              <a:miter lim="800000"/>
              <a:headEnd/>
              <a:tailEnd/>
            </a:ln>
            <a:effectLst/>
          </p:spPr>
          <p:txBody>
            <a:bodyPr wrap="none">
              <a:spAutoFit/>
            </a:bodyPr>
            <a:lstStyle/>
            <a:p>
              <a:r>
                <a:rPr lang="en-US" sz="1600" dirty="0">
                  <a:solidFill>
                    <a:schemeClr val="bg1">
                      <a:lumMod val="95000"/>
                      <a:lumOff val="5000"/>
                    </a:schemeClr>
                  </a:solidFill>
                  <a:latin typeface="Arial" pitchFamily="34" charset="0"/>
                  <a:cs typeface="Arial" pitchFamily="34" charset="0"/>
                </a:rPr>
                <a:t>0.5</a:t>
              </a:r>
            </a:p>
          </p:txBody>
        </p:sp>
        <p:sp>
          <p:nvSpPr>
            <p:cNvPr id="63511" name="Text Box 23"/>
            <p:cNvSpPr txBox="1">
              <a:spLocks noChangeArrowheads="1"/>
            </p:cNvSpPr>
            <p:nvPr/>
          </p:nvSpPr>
          <p:spPr bwMode="auto">
            <a:xfrm>
              <a:off x="754" y="1159"/>
              <a:ext cx="259" cy="182"/>
            </a:xfrm>
            <a:prstGeom prst="rect">
              <a:avLst/>
            </a:prstGeom>
            <a:noFill/>
            <a:ln w="9525">
              <a:noFill/>
              <a:miter lim="800000"/>
              <a:headEnd/>
              <a:tailEnd/>
            </a:ln>
            <a:effectLst/>
          </p:spPr>
          <p:txBody>
            <a:bodyPr wrap="none">
              <a:spAutoFit/>
            </a:bodyPr>
            <a:lstStyle/>
            <a:p>
              <a:r>
                <a:rPr lang="en-US" sz="1600">
                  <a:solidFill>
                    <a:schemeClr val="bg1">
                      <a:lumMod val="95000"/>
                      <a:lumOff val="5000"/>
                    </a:schemeClr>
                  </a:solidFill>
                  <a:latin typeface="Arial" pitchFamily="34" charset="0"/>
                  <a:cs typeface="Arial" pitchFamily="34" charset="0"/>
                </a:rPr>
                <a:t>0.5</a:t>
              </a:r>
            </a:p>
          </p:txBody>
        </p:sp>
        <p:sp>
          <p:nvSpPr>
            <p:cNvPr id="63512" name="Text Box 24"/>
            <p:cNvSpPr txBox="1">
              <a:spLocks noChangeArrowheads="1"/>
            </p:cNvSpPr>
            <p:nvPr/>
          </p:nvSpPr>
          <p:spPr bwMode="auto">
            <a:xfrm>
              <a:off x="1198" y="1488"/>
              <a:ext cx="164" cy="182"/>
            </a:xfrm>
            <a:prstGeom prst="rect">
              <a:avLst/>
            </a:prstGeom>
            <a:noFill/>
            <a:ln w="9525">
              <a:noFill/>
              <a:miter lim="800000"/>
              <a:headEnd/>
              <a:tailEnd/>
            </a:ln>
            <a:effectLst/>
          </p:spPr>
          <p:txBody>
            <a:bodyPr wrap="none">
              <a:spAutoFit/>
            </a:bodyPr>
            <a:lstStyle/>
            <a:p>
              <a:r>
                <a:rPr lang="en-US" sz="1600" dirty="0">
                  <a:solidFill>
                    <a:schemeClr val="bg1">
                      <a:lumMod val="95000"/>
                      <a:lumOff val="5000"/>
                    </a:schemeClr>
                  </a:solidFill>
                  <a:latin typeface="Arial" pitchFamily="34" charset="0"/>
                  <a:cs typeface="Arial" pitchFamily="34" charset="0"/>
                </a:rPr>
                <a:t>1</a:t>
              </a:r>
            </a:p>
          </p:txBody>
        </p:sp>
        <p:sp>
          <p:nvSpPr>
            <p:cNvPr id="63513" name="Text Box 25"/>
            <p:cNvSpPr txBox="1">
              <a:spLocks noChangeArrowheads="1"/>
            </p:cNvSpPr>
            <p:nvPr/>
          </p:nvSpPr>
          <p:spPr bwMode="auto">
            <a:xfrm>
              <a:off x="1589" y="1816"/>
              <a:ext cx="164" cy="182"/>
            </a:xfrm>
            <a:prstGeom prst="rect">
              <a:avLst/>
            </a:prstGeom>
            <a:noFill/>
            <a:ln w="9525">
              <a:noFill/>
              <a:miter lim="800000"/>
              <a:headEnd/>
              <a:tailEnd/>
            </a:ln>
            <a:effectLst/>
          </p:spPr>
          <p:txBody>
            <a:bodyPr wrap="none">
              <a:spAutoFit/>
            </a:bodyPr>
            <a:lstStyle/>
            <a:p>
              <a:r>
                <a:rPr lang="en-US" sz="1600" dirty="0">
                  <a:solidFill>
                    <a:schemeClr val="bg1">
                      <a:lumMod val="95000"/>
                      <a:lumOff val="5000"/>
                    </a:schemeClr>
                  </a:solidFill>
                  <a:latin typeface="Arial" pitchFamily="34" charset="0"/>
                  <a:cs typeface="Arial" pitchFamily="34" charset="0"/>
                </a:rPr>
                <a:t>1</a:t>
              </a:r>
            </a:p>
          </p:txBody>
        </p:sp>
        <p:sp>
          <p:nvSpPr>
            <p:cNvPr id="63514" name="Text Box 26"/>
            <p:cNvSpPr txBox="1">
              <a:spLocks noChangeArrowheads="1"/>
            </p:cNvSpPr>
            <p:nvPr/>
          </p:nvSpPr>
          <p:spPr bwMode="auto">
            <a:xfrm>
              <a:off x="1912" y="1857"/>
              <a:ext cx="164" cy="182"/>
            </a:xfrm>
            <a:prstGeom prst="rect">
              <a:avLst/>
            </a:prstGeom>
            <a:noFill/>
            <a:ln w="9525">
              <a:noFill/>
              <a:miter lim="800000"/>
              <a:headEnd/>
              <a:tailEnd/>
            </a:ln>
            <a:effectLst/>
          </p:spPr>
          <p:txBody>
            <a:bodyPr wrap="none">
              <a:spAutoFit/>
            </a:bodyPr>
            <a:lstStyle/>
            <a:p>
              <a:r>
                <a:rPr lang="en-US" sz="1600" dirty="0">
                  <a:solidFill>
                    <a:schemeClr val="bg1">
                      <a:lumMod val="95000"/>
                      <a:lumOff val="5000"/>
                    </a:schemeClr>
                  </a:solidFill>
                  <a:latin typeface="Arial" pitchFamily="34" charset="0"/>
                  <a:cs typeface="Arial" pitchFamily="34" charset="0"/>
                </a:rPr>
                <a:t>1</a:t>
              </a:r>
            </a:p>
          </p:txBody>
        </p:sp>
      </p:grpSp>
      <p:grpSp>
        <p:nvGrpSpPr>
          <p:cNvPr id="5" name="Group 27"/>
          <p:cNvGrpSpPr>
            <a:grpSpLocks/>
          </p:cNvGrpSpPr>
          <p:nvPr/>
        </p:nvGrpSpPr>
        <p:grpSpPr bwMode="auto">
          <a:xfrm>
            <a:off x="682239" y="2499660"/>
            <a:ext cx="2756516" cy="1613158"/>
            <a:chOff x="646" y="1329"/>
            <a:chExt cx="1519" cy="869"/>
          </a:xfrm>
        </p:grpSpPr>
        <p:sp>
          <p:nvSpPr>
            <p:cNvPr id="63516" name="Text Box 28"/>
            <p:cNvSpPr txBox="1">
              <a:spLocks noChangeArrowheads="1"/>
            </p:cNvSpPr>
            <p:nvPr/>
          </p:nvSpPr>
          <p:spPr bwMode="auto">
            <a:xfrm>
              <a:off x="646" y="1329"/>
              <a:ext cx="259" cy="182"/>
            </a:xfrm>
            <a:prstGeom prst="rect">
              <a:avLst/>
            </a:prstGeom>
            <a:noFill/>
            <a:ln w="9525">
              <a:noFill/>
              <a:miter lim="800000"/>
              <a:headEnd/>
              <a:tailEnd/>
            </a:ln>
            <a:effectLst/>
          </p:spPr>
          <p:txBody>
            <a:bodyPr wrap="none">
              <a:spAutoFit/>
            </a:bodyPr>
            <a:lstStyle/>
            <a:p>
              <a:r>
                <a:rPr lang="en-US" sz="1600" dirty="0">
                  <a:solidFill>
                    <a:srgbClr val="0000FF"/>
                  </a:solidFill>
                  <a:latin typeface="Arial" pitchFamily="34" charset="0"/>
                  <a:cs typeface="Arial" pitchFamily="34" charset="0"/>
                </a:rPr>
                <a:t>0.4</a:t>
              </a:r>
            </a:p>
          </p:txBody>
        </p:sp>
        <p:sp>
          <p:nvSpPr>
            <p:cNvPr id="63517" name="Text Box 29"/>
            <p:cNvSpPr txBox="1">
              <a:spLocks noChangeArrowheads="1"/>
            </p:cNvSpPr>
            <p:nvPr/>
          </p:nvSpPr>
          <p:spPr bwMode="auto">
            <a:xfrm>
              <a:off x="1612" y="1378"/>
              <a:ext cx="259" cy="182"/>
            </a:xfrm>
            <a:prstGeom prst="rect">
              <a:avLst/>
            </a:prstGeom>
            <a:noFill/>
            <a:ln w="9525">
              <a:noFill/>
              <a:miter lim="800000"/>
              <a:headEnd/>
              <a:tailEnd/>
            </a:ln>
            <a:effectLst/>
          </p:spPr>
          <p:txBody>
            <a:bodyPr wrap="none">
              <a:spAutoFit/>
            </a:bodyPr>
            <a:lstStyle/>
            <a:p>
              <a:r>
                <a:rPr lang="en-US" sz="1600" dirty="0">
                  <a:solidFill>
                    <a:srgbClr val="0000FF"/>
                  </a:solidFill>
                  <a:latin typeface="Arial" pitchFamily="34" charset="0"/>
                  <a:cs typeface="Arial" pitchFamily="34" charset="0"/>
                </a:rPr>
                <a:t>0.4</a:t>
              </a:r>
            </a:p>
          </p:txBody>
        </p:sp>
        <p:sp>
          <p:nvSpPr>
            <p:cNvPr id="63518" name="Text Box 30"/>
            <p:cNvSpPr txBox="1">
              <a:spLocks noChangeArrowheads="1"/>
            </p:cNvSpPr>
            <p:nvPr/>
          </p:nvSpPr>
          <p:spPr bwMode="auto">
            <a:xfrm>
              <a:off x="1008" y="1699"/>
              <a:ext cx="259" cy="182"/>
            </a:xfrm>
            <a:prstGeom prst="rect">
              <a:avLst/>
            </a:prstGeom>
            <a:noFill/>
            <a:ln w="9525">
              <a:noFill/>
              <a:miter lim="800000"/>
              <a:headEnd/>
              <a:tailEnd/>
            </a:ln>
            <a:effectLst/>
          </p:spPr>
          <p:txBody>
            <a:bodyPr wrap="none">
              <a:spAutoFit/>
            </a:bodyPr>
            <a:lstStyle/>
            <a:p>
              <a:r>
                <a:rPr lang="en-US" sz="1600" dirty="0">
                  <a:solidFill>
                    <a:srgbClr val="0000FF"/>
                  </a:solidFill>
                  <a:latin typeface="Arial" pitchFamily="34" charset="0"/>
                  <a:cs typeface="Arial" pitchFamily="34" charset="0"/>
                </a:rPr>
                <a:t>0.8</a:t>
              </a:r>
            </a:p>
          </p:txBody>
        </p:sp>
        <p:sp>
          <p:nvSpPr>
            <p:cNvPr id="63519" name="Text Box 31"/>
            <p:cNvSpPr txBox="1">
              <a:spLocks noChangeArrowheads="1"/>
            </p:cNvSpPr>
            <p:nvPr/>
          </p:nvSpPr>
          <p:spPr bwMode="auto">
            <a:xfrm>
              <a:off x="1528" y="2016"/>
              <a:ext cx="259" cy="182"/>
            </a:xfrm>
            <a:prstGeom prst="rect">
              <a:avLst/>
            </a:prstGeom>
            <a:noFill/>
            <a:ln w="9525">
              <a:noFill/>
              <a:miter lim="800000"/>
              <a:headEnd/>
              <a:tailEnd/>
            </a:ln>
            <a:effectLst/>
          </p:spPr>
          <p:txBody>
            <a:bodyPr wrap="none">
              <a:spAutoFit/>
            </a:bodyPr>
            <a:lstStyle/>
            <a:p>
              <a:r>
                <a:rPr lang="en-US" sz="1600" dirty="0">
                  <a:solidFill>
                    <a:srgbClr val="0000FF"/>
                  </a:solidFill>
                  <a:latin typeface="Arial" pitchFamily="34" charset="0"/>
                  <a:cs typeface="Arial" pitchFamily="34" charset="0"/>
                </a:rPr>
                <a:t>0.8</a:t>
              </a:r>
            </a:p>
          </p:txBody>
        </p:sp>
        <p:sp>
          <p:nvSpPr>
            <p:cNvPr id="63520" name="Text Box 32"/>
            <p:cNvSpPr txBox="1">
              <a:spLocks noChangeArrowheads="1"/>
            </p:cNvSpPr>
            <p:nvPr/>
          </p:nvSpPr>
          <p:spPr bwMode="auto">
            <a:xfrm>
              <a:off x="1906" y="2016"/>
              <a:ext cx="259" cy="182"/>
            </a:xfrm>
            <a:prstGeom prst="rect">
              <a:avLst/>
            </a:prstGeom>
            <a:noFill/>
            <a:ln w="9525">
              <a:noFill/>
              <a:miter lim="800000"/>
              <a:headEnd/>
              <a:tailEnd/>
            </a:ln>
            <a:effectLst/>
          </p:spPr>
          <p:txBody>
            <a:bodyPr wrap="none">
              <a:spAutoFit/>
            </a:bodyPr>
            <a:lstStyle/>
            <a:p>
              <a:r>
                <a:rPr lang="en-US" sz="1600" dirty="0">
                  <a:solidFill>
                    <a:srgbClr val="0000FF"/>
                  </a:solidFill>
                  <a:latin typeface="Arial" pitchFamily="34" charset="0"/>
                  <a:cs typeface="Arial" pitchFamily="34" charset="0"/>
                </a:rPr>
                <a:t>0.8</a:t>
              </a:r>
            </a:p>
          </p:txBody>
        </p:sp>
      </p:grpSp>
      <p:sp>
        <p:nvSpPr>
          <p:cNvPr id="34" name="Slide Number Placeholder 33"/>
          <p:cNvSpPr>
            <a:spLocks noGrp="1"/>
          </p:cNvSpPr>
          <p:nvPr>
            <p:ph type="sldNum" sz="quarter" idx="4294967295"/>
          </p:nvPr>
        </p:nvSpPr>
        <p:spPr>
          <a:xfrm>
            <a:off x="8204396" y="6583680"/>
            <a:ext cx="733864" cy="274320"/>
          </a:xfrm>
          <a:prstGeom prst="rect">
            <a:avLst/>
          </a:prstGeom>
        </p:spPr>
        <p:txBody>
          <a:bodyPr/>
          <a:lstStyle/>
          <a:p>
            <a:fld id="{19B12225-5612-419B-A8D5-4B8EEE4C217E}" type="slidenum">
              <a:rPr lang="en-US" smtClean="0"/>
              <a:pPr/>
              <a:t>56</a:t>
            </a:fld>
            <a:endParaRPr lang="en-US"/>
          </a:p>
        </p:txBody>
      </p:sp>
      <p:sp>
        <p:nvSpPr>
          <p:cNvPr id="6" name="TextBox 5"/>
          <p:cNvSpPr txBox="1"/>
          <p:nvPr/>
        </p:nvSpPr>
        <p:spPr>
          <a:xfrm>
            <a:off x="6061905" y="4157008"/>
            <a:ext cx="2991525" cy="2554545"/>
          </a:xfrm>
          <a:prstGeom prst="rect">
            <a:avLst/>
          </a:prstGeom>
          <a:noFill/>
        </p:spPr>
        <p:txBody>
          <a:bodyPr wrap="none" rtlCol="0">
            <a:spAutoFit/>
          </a:bodyPr>
          <a:lstStyle/>
          <a:p>
            <a:r>
              <a:rPr lang="en-US" sz="2000" b="1" dirty="0">
                <a:solidFill>
                  <a:srgbClr val="008000"/>
                </a:solidFill>
                <a:latin typeface="Arial" pitchFamily="34" charset="0"/>
                <a:cs typeface="Arial" pitchFamily="34" charset="0"/>
              </a:rPr>
              <a:t>S={1,2,3,4},  </a:t>
            </a:r>
            <a:r>
              <a:rPr lang="el-GR" sz="2000" b="1" dirty="0">
                <a:solidFill>
                  <a:srgbClr val="008000"/>
                </a:solidFill>
                <a:latin typeface="Arial" pitchFamily="34" charset="0"/>
                <a:cs typeface="Arial" pitchFamily="34" charset="0"/>
              </a:rPr>
              <a:t>β</a:t>
            </a:r>
            <a:r>
              <a:rPr lang="en-US" sz="2000" b="1" dirty="0">
                <a:solidFill>
                  <a:srgbClr val="008000"/>
                </a:solidFill>
                <a:latin typeface="Arial" pitchFamily="34" charset="0"/>
                <a:cs typeface="Arial" pitchFamily="34" charset="0"/>
              </a:rPr>
              <a:t>=0.8:</a:t>
            </a:r>
          </a:p>
          <a:p>
            <a:r>
              <a:rPr lang="en-US" sz="2000" b="0" dirty="0">
                <a:solidFill>
                  <a:srgbClr val="008000"/>
                </a:solidFill>
                <a:latin typeface="Arial" pitchFamily="34" charset="0"/>
                <a:cs typeface="Arial" pitchFamily="34" charset="0"/>
              </a:rPr>
              <a:t>r=[0.13, 0.10, 0.39, 0.36]</a:t>
            </a:r>
          </a:p>
          <a:p>
            <a:r>
              <a:rPr lang="en-US" sz="2000" b="1" dirty="0">
                <a:solidFill>
                  <a:srgbClr val="008000"/>
                </a:solidFill>
                <a:latin typeface="Arial" pitchFamily="34" charset="0"/>
                <a:cs typeface="Arial" pitchFamily="34" charset="0"/>
              </a:rPr>
              <a:t>S={1,2,3} ,  </a:t>
            </a:r>
            <a:r>
              <a:rPr lang="el-GR" sz="2000" b="1" dirty="0">
                <a:solidFill>
                  <a:srgbClr val="008000"/>
                </a:solidFill>
                <a:latin typeface="Arial" pitchFamily="34" charset="0"/>
                <a:cs typeface="Arial" pitchFamily="34" charset="0"/>
              </a:rPr>
              <a:t>β</a:t>
            </a:r>
            <a:r>
              <a:rPr lang="en-US" sz="2000" b="1" dirty="0">
                <a:solidFill>
                  <a:srgbClr val="008000"/>
                </a:solidFill>
                <a:latin typeface="Arial" pitchFamily="34" charset="0"/>
                <a:cs typeface="Arial" pitchFamily="34" charset="0"/>
              </a:rPr>
              <a:t>=0.8:</a:t>
            </a:r>
          </a:p>
          <a:p>
            <a:r>
              <a:rPr lang="en-US" sz="2000" b="0" dirty="0">
                <a:solidFill>
                  <a:srgbClr val="008000"/>
                </a:solidFill>
                <a:latin typeface="Arial" pitchFamily="34" charset="0"/>
                <a:cs typeface="Arial" pitchFamily="34" charset="0"/>
              </a:rPr>
              <a:t>r=[0.17, 0.13, 0.38, 0.30]</a:t>
            </a:r>
          </a:p>
          <a:p>
            <a:r>
              <a:rPr lang="en-US" sz="2000" b="1" dirty="0">
                <a:solidFill>
                  <a:srgbClr val="008000"/>
                </a:solidFill>
                <a:latin typeface="Arial" pitchFamily="34" charset="0"/>
                <a:cs typeface="Arial" pitchFamily="34" charset="0"/>
              </a:rPr>
              <a:t>S={1,2} ,  </a:t>
            </a:r>
            <a:r>
              <a:rPr lang="el-GR" sz="2000" b="1" dirty="0">
                <a:solidFill>
                  <a:srgbClr val="008000"/>
                </a:solidFill>
                <a:latin typeface="Arial" pitchFamily="34" charset="0"/>
                <a:cs typeface="Arial" pitchFamily="34" charset="0"/>
              </a:rPr>
              <a:t>β</a:t>
            </a:r>
            <a:r>
              <a:rPr lang="en-US" sz="2000" b="1" dirty="0">
                <a:solidFill>
                  <a:srgbClr val="008000"/>
                </a:solidFill>
                <a:latin typeface="Arial" pitchFamily="34" charset="0"/>
                <a:cs typeface="Arial" pitchFamily="34" charset="0"/>
              </a:rPr>
              <a:t>=0.8:</a:t>
            </a:r>
          </a:p>
          <a:p>
            <a:r>
              <a:rPr lang="en-US" sz="2000" b="0" dirty="0">
                <a:solidFill>
                  <a:srgbClr val="008000"/>
                </a:solidFill>
                <a:latin typeface="Arial" pitchFamily="34" charset="0"/>
                <a:cs typeface="Arial" pitchFamily="34" charset="0"/>
              </a:rPr>
              <a:t>r=[0.26, 0.20, 0.29, 0.23]</a:t>
            </a:r>
          </a:p>
          <a:p>
            <a:r>
              <a:rPr lang="en-US" sz="2000" b="1" dirty="0">
                <a:solidFill>
                  <a:srgbClr val="008000"/>
                </a:solidFill>
                <a:latin typeface="Arial" pitchFamily="34" charset="0"/>
                <a:cs typeface="Arial" pitchFamily="34" charset="0"/>
              </a:rPr>
              <a:t>S={1} ,  </a:t>
            </a:r>
            <a:r>
              <a:rPr lang="el-GR" sz="2000" b="1" dirty="0">
                <a:solidFill>
                  <a:srgbClr val="008000"/>
                </a:solidFill>
                <a:latin typeface="Arial" pitchFamily="34" charset="0"/>
                <a:cs typeface="Arial" pitchFamily="34" charset="0"/>
              </a:rPr>
              <a:t>β</a:t>
            </a:r>
            <a:r>
              <a:rPr lang="en-US" sz="2000" b="1" dirty="0">
                <a:solidFill>
                  <a:srgbClr val="008000"/>
                </a:solidFill>
                <a:latin typeface="Arial" pitchFamily="34" charset="0"/>
                <a:cs typeface="Arial" pitchFamily="34" charset="0"/>
              </a:rPr>
              <a:t>=0.8:</a:t>
            </a:r>
          </a:p>
          <a:p>
            <a:r>
              <a:rPr lang="en-US" sz="2000" b="0" dirty="0">
                <a:solidFill>
                  <a:srgbClr val="008000"/>
                </a:solidFill>
                <a:latin typeface="Arial" pitchFamily="34" charset="0"/>
                <a:cs typeface="Arial" pitchFamily="34" charset="0"/>
              </a:rPr>
              <a:t>r=[0.29, 0.11, 0.32, 0.26]</a:t>
            </a:r>
          </a:p>
        </p:txBody>
      </p:sp>
      <p:sp>
        <p:nvSpPr>
          <p:cNvPr id="38" name="TextBox 37"/>
          <p:cNvSpPr txBox="1"/>
          <p:nvPr/>
        </p:nvSpPr>
        <p:spPr>
          <a:xfrm>
            <a:off x="2988700" y="4724400"/>
            <a:ext cx="2991525" cy="1938992"/>
          </a:xfrm>
          <a:prstGeom prst="rect">
            <a:avLst/>
          </a:prstGeom>
          <a:noFill/>
        </p:spPr>
        <p:txBody>
          <a:bodyPr wrap="none" rtlCol="0">
            <a:spAutoFit/>
          </a:bodyPr>
          <a:lstStyle/>
          <a:p>
            <a:r>
              <a:rPr lang="en-US" sz="2000" b="1" dirty="0">
                <a:solidFill>
                  <a:srgbClr val="008000"/>
                </a:solidFill>
                <a:latin typeface="Arial" pitchFamily="34" charset="0"/>
                <a:cs typeface="Arial" pitchFamily="34" charset="0"/>
              </a:rPr>
              <a:t>S={1},  </a:t>
            </a:r>
            <a:r>
              <a:rPr lang="el-GR" sz="2000" b="1" dirty="0">
                <a:solidFill>
                  <a:srgbClr val="008000"/>
                </a:solidFill>
                <a:latin typeface="Arial" pitchFamily="34" charset="0"/>
                <a:cs typeface="Arial" pitchFamily="34" charset="0"/>
              </a:rPr>
              <a:t>β</a:t>
            </a:r>
            <a:r>
              <a:rPr lang="en-US" sz="2000" b="1" dirty="0">
                <a:solidFill>
                  <a:srgbClr val="008000"/>
                </a:solidFill>
                <a:latin typeface="Arial" pitchFamily="34" charset="0"/>
                <a:cs typeface="Arial" pitchFamily="34" charset="0"/>
              </a:rPr>
              <a:t>=0.90:</a:t>
            </a:r>
          </a:p>
          <a:p>
            <a:r>
              <a:rPr lang="en-US" sz="2000" b="0" dirty="0">
                <a:solidFill>
                  <a:srgbClr val="008000"/>
                </a:solidFill>
                <a:latin typeface="Arial" pitchFamily="34" charset="0"/>
                <a:cs typeface="Arial" pitchFamily="34" charset="0"/>
              </a:rPr>
              <a:t>r=[0.17, 0.07, 0.40, 0.36]</a:t>
            </a:r>
          </a:p>
          <a:p>
            <a:r>
              <a:rPr lang="en-US" sz="2000" b="1" dirty="0">
                <a:solidFill>
                  <a:srgbClr val="008000"/>
                </a:solidFill>
                <a:latin typeface="Arial" pitchFamily="34" charset="0"/>
                <a:cs typeface="Arial" pitchFamily="34" charset="0"/>
              </a:rPr>
              <a:t>S={1} ,  </a:t>
            </a:r>
            <a:r>
              <a:rPr lang="el-GR" sz="2000" b="1" dirty="0">
                <a:solidFill>
                  <a:srgbClr val="008000"/>
                </a:solidFill>
                <a:latin typeface="Arial" pitchFamily="34" charset="0"/>
                <a:cs typeface="Arial" pitchFamily="34" charset="0"/>
              </a:rPr>
              <a:t>β</a:t>
            </a:r>
            <a:r>
              <a:rPr lang="en-US" sz="2000" b="1" dirty="0">
                <a:solidFill>
                  <a:srgbClr val="008000"/>
                </a:solidFill>
                <a:latin typeface="Arial" pitchFamily="34" charset="0"/>
                <a:cs typeface="Arial" pitchFamily="34" charset="0"/>
              </a:rPr>
              <a:t>=0.8:</a:t>
            </a:r>
          </a:p>
          <a:p>
            <a:r>
              <a:rPr lang="en-US" sz="2000" b="0" dirty="0">
                <a:solidFill>
                  <a:srgbClr val="008000"/>
                </a:solidFill>
                <a:latin typeface="Arial" pitchFamily="34" charset="0"/>
                <a:cs typeface="Arial" pitchFamily="34" charset="0"/>
              </a:rPr>
              <a:t>r=[0.29, 0.11, 0.32, 0.26]</a:t>
            </a:r>
          </a:p>
          <a:p>
            <a:r>
              <a:rPr lang="en-US" sz="2000" b="1" dirty="0">
                <a:solidFill>
                  <a:srgbClr val="008000"/>
                </a:solidFill>
                <a:latin typeface="Arial" pitchFamily="34" charset="0"/>
                <a:cs typeface="Arial" pitchFamily="34" charset="0"/>
              </a:rPr>
              <a:t>S={1},  </a:t>
            </a:r>
            <a:r>
              <a:rPr lang="el-GR" sz="2000" b="1" dirty="0">
                <a:solidFill>
                  <a:srgbClr val="008000"/>
                </a:solidFill>
                <a:latin typeface="Arial" pitchFamily="34" charset="0"/>
                <a:cs typeface="Arial" pitchFamily="34" charset="0"/>
              </a:rPr>
              <a:t>β</a:t>
            </a:r>
            <a:r>
              <a:rPr lang="en-US" sz="2000" b="1" dirty="0">
                <a:solidFill>
                  <a:srgbClr val="008000"/>
                </a:solidFill>
                <a:latin typeface="Arial" pitchFamily="34" charset="0"/>
                <a:cs typeface="Arial" pitchFamily="34" charset="0"/>
              </a:rPr>
              <a:t>=0.70:</a:t>
            </a:r>
          </a:p>
          <a:p>
            <a:r>
              <a:rPr lang="en-US" sz="2000" b="0" dirty="0">
                <a:solidFill>
                  <a:srgbClr val="008000"/>
                </a:solidFill>
                <a:latin typeface="Arial" pitchFamily="34" charset="0"/>
                <a:cs typeface="Arial" pitchFamily="34" charset="0"/>
              </a:rPr>
              <a:t>r=[0.39, 0.14, 0.27, 0.19]</a:t>
            </a:r>
          </a:p>
        </p:txBody>
      </p:sp>
      <p:cxnSp>
        <p:nvCxnSpPr>
          <p:cNvPr id="10" name="Straight Connector 9"/>
          <p:cNvCxnSpPr/>
          <p:nvPr/>
        </p:nvCxnSpPr>
        <p:spPr bwMode="auto">
          <a:xfrm>
            <a:off x="3962400" y="2815315"/>
            <a:ext cx="4664075" cy="0"/>
          </a:xfrm>
          <a:prstGeom prst="line">
            <a:avLst/>
          </a:prstGeom>
          <a:solidFill>
            <a:schemeClr val="accent1"/>
          </a:solidFill>
          <a:ln w="9525" cap="flat" cmpd="sng" algn="ctr">
            <a:solidFill>
              <a:schemeClr val="bg1">
                <a:lumMod val="95000"/>
                <a:lumOff val="5000"/>
              </a:schemeClr>
            </a:solidFill>
            <a:prstDash val="solid"/>
            <a:round/>
            <a:headEnd type="none" w="med" len="med"/>
            <a:tailEnd type="none" w="med" len="med"/>
          </a:ln>
          <a:effectLst/>
        </p:spPr>
      </p:cxnSp>
      <p:sp>
        <p:nvSpPr>
          <p:cNvPr id="11" name="Rounded Rectangle 10">
            <a:extLst>
              <a:ext uri="{FF2B5EF4-FFF2-40B4-BE49-F238E27FC236}">
                <a16:creationId xmlns:a16="http://schemas.microsoft.com/office/drawing/2014/main" id="{EDECE853-42AF-1046-A511-F4FC55B80AF6}"/>
              </a:ext>
            </a:extLst>
          </p:cNvPr>
          <p:cNvSpPr/>
          <p:nvPr/>
        </p:nvSpPr>
        <p:spPr>
          <a:xfrm>
            <a:off x="3309055" y="5105400"/>
            <a:ext cx="637470" cy="1557992"/>
          </a:xfrm>
          <a:prstGeom prst="roundRect">
            <a:avLst/>
          </a:prstGeom>
          <a:solidFill>
            <a:schemeClr val="accent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1"/>
              </a:solidFill>
            </a:endParaRPr>
          </a:p>
        </p:txBody>
      </p:sp>
      <p:sp>
        <p:nvSpPr>
          <p:cNvPr id="42" name="Rounded Rectangle 41">
            <a:extLst>
              <a:ext uri="{FF2B5EF4-FFF2-40B4-BE49-F238E27FC236}">
                <a16:creationId xmlns:a16="http://schemas.microsoft.com/office/drawing/2014/main" id="{5FE87BF1-ACB7-A54A-92ED-14463AFCCA82}"/>
              </a:ext>
            </a:extLst>
          </p:cNvPr>
          <p:cNvSpPr/>
          <p:nvPr/>
        </p:nvSpPr>
        <p:spPr>
          <a:xfrm>
            <a:off x="6359605" y="4447789"/>
            <a:ext cx="637470" cy="2263764"/>
          </a:xfrm>
          <a:prstGeom prst="roundRect">
            <a:avLst/>
          </a:prstGeom>
          <a:solidFill>
            <a:schemeClr val="accent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1"/>
              </a:solidFill>
            </a:endParaRPr>
          </a:p>
        </p:txBody>
      </p:sp>
      <p:sp>
        <p:nvSpPr>
          <p:cNvPr id="43" name="Text Box 22">
            <a:extLst>
              <a:ext uri="{FF2B5EF4-FFF2-40B4-BE49-F238E27FC236}">
                <a16:creationId xmlns:a16="http://schemas.microsoft.com/office/drawing/2014/main" id="{FABF1CE5-1C6B-A247-B4CF-4A48B05B51F1}"/>
              </a:ext>
            </a:extLst>
          </p:cNvPr>
          <p:cNvSpPr txBox="1">
            <a:spLocks noChangeArrowheads="1"/>
          </p:cNvSpPr>
          <p:nvPr/>
        </p:nvSpPr>
        <p:spPr bwMode="auto">
          <a:xfrm>
            <a:off x="53995" y="4582390"/>
            <a:ext cx="2674130" cy="338554"/>
          </a:xfrm>
          <a:prstGeom prst="rect">
            <a:avLst/>
          </a:prstGeom>
          <a:noFill/>
          <a:ln w="9525">
            <a:noFill/>
            <a:miter lim="800000"/>
            <a:headEnd/>
            <a:tailEnd/>
          </a:ln>
          <a:effectLst/>
        </p:spPr>
        <p:txBody>
          <a:bodyPr wrap="none">
            <a:spAutoFit/>
          </a:bodyPr>
          <a:lstStyle/>
          <a:p>
            <a:r>
              <a:rPr lang="en-US" sz="1600" dirty="0">
                <a:solidFill>
                  <a:schemeClr val="bg1">
                    <a:lumMod val="95000"/>
                    <a:lumOff val="5000"/>
                  </a:schemeClr>
                </a:solidFill>
                <a:latin typeface="Arial" pitchFamily="34" charset="0"/>
                <a:cs typeface="Arial" pitchFamily="34" charset="0"/>
              </a:rPr>
              <a:t>Probabilities (no teleport)</a:t>
            </a:r>
          </a:p>
        </p:txBody>
      </p:sp>
      <p:sp>
        <p:nvSpPr>
          <p:cNvPr id="45" name="Text Box 20">
            <a:extLst>
              <a:ext uri="{FF2B5EF4-FFF2-40B4-BE49-F238E27FC236}">
                <a16:creationId xmlns:a16="http://schemas.microsoft.com/office/drawing/2014/main" id="{525B2BC0-5BEA-E64B-997C-F3CBA9A6A15D}"/>
              </a:ext>
            </a:extLst>
          </p:cNvPr>
          <p:cNvSpPr txBox="1">
            <a:spLocks noChangeArrowheads="1"/>
          </p:cNvSpPr>
          <p:nvPr/>
        </p:nvSpPr>
        <p:spPr bwMode="auto">
          <a:xfrm>
            <a:off x="77713" y="4919245"/>
            <a:ext cx="2836033" cy="338554"/>
          </a:xfrm>
          <a:prstGeom prst="rect">
            <a:avLst/>
          </a:prstGeom>
          <a:noFill/>
          <a:ln w="9525">
            <a:noFill/>
            <a:miter lim="800000"/>
            <a:headEnd/>
            <a:tailEnd/>
          </a:ln>
          <a:effectLst/>
        </p:spPr>
        <p:txBody>
          <a:bodyPr wrap="none">
            <a:spAutoFit/>
          </a:bodyPr>
          <a:lstStyle/>
          <a:p>
            <a:r>
              <a:rPr lang="en-US" sz="1600" dirty="0">
                <a:solidFill>
                  <a:srgbClr val="0000FF"/>
                </a:solidFill>
                <a:latin typeface="Arial" pitchFamily="34" charset="0"/>
                <a:cs typeface="Arial" pitchFamily="34" charset="0"/>
              </a:rPr>
              <a:t>Probabilities (with teleport)</a:t>
            </a:r>
          </a:p>
        </p:txBody>
      </p:sp>
    </p:spTree>
    <p:extLst>
      <p:ext uri="{BB962C8B-B14F-4D97-AF65-F5344CB8AC3E}">
        <p14:creationId xmlns:p14="http://schemas.microsoft.com/office/powerpoint/2010/main" val="154506832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38" grpId="0"/>
      <p:bldP spid="11" grpId="0" animBg="1"/>
      <p:bldP spid="42"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p:cNvCxnSpPr/>
          <p:nvPr/>
        </p:nvCxnSpPr>
        <p:spPr>
          <a:xfrm>
            <a:off x="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dk1"/>
          </a:lnRef>
          <a:fillRef idx="0">
            <a:schemeClr val="dk1"/>
          </a:fillRef>
          <a:effectRef idx="0">
            <a:schemeClr val="dk1"/>
          </a:effectRef>
          <a:fontRef idx="minor">
            <a:schemeClr val="tx1"/>
          </a:fontRef>
        </p:style>
      </p:cxnSp>
      <p:cxnSp>
        <p:nvCxnSpPr>
          <p:cNvPr id="2" name="Straight Connector 1"/>
          <p:cNvCxnSpPr/>
          <p:nvPr/>
        </p:nvCxnSpPr>
        <p:spPr>
          <a:xfrm>
            <a:off x="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dk1"/>
          </a:lnRef>
          <a:fillRef idx="0">
            <a:schemeClr val="dk1"/>
          </a:fillRef>
          <a:effectRef idx="0">
            <a:schemeClr val="dk1"/>
          </a:effectRef>
          <a:fontRef idx="minor">
            <a:schemeClr val="tx1"/>
          </a:fontRef>
        </p:style>
      </p:cxnSp>
      <p:sp>
        <p:nvSpPr>
          <p:cNvPr id="65538" name="Rectangle 2"/>
          <p:cNvSpPr>
            <a:spLocks noGrp="1" noChangeArrowheads="1"/>
          </p:cNvSpPr>
          <p:nvPr>
            <p:ph type="title"/>
          </p:nvPr>
        </p:nvSpPr>
        <p:spPr/>
        <p:txBody>
          <a:bodyPr/>
          <a:lstStyle/>
          <a:p>
            <a:r>
              <a:rPr lang="en-US" dirty="0"/>
              <a:t>Discovering the Topic Vector S</a:t>
            </a:r>
          </a:p>
        </p:txBody>
      </p:sp>
      <p:sp>
        <p:nvSpPr>
          <p:cNvPr id="65539" name="Rectangle 3"/>
          <p:cNvSpPr>
            <a:spLocks noGrp="1" noChangeArrowheads="1"/>
          </p:cNvSpPr>
          <p:nvPr>
            <p:ph type="body" idx="1"/>
          </p:nvPr>
        </p:nvSpPr>
        <p:spPr>
          <a:xfrm>
            <a:off x="457200" y="1295400"/>
            <a:ext cx="8534400" cy="5257801"/>
          </a:xfrm>
        </p:spPr>
        <p:txBody>
          <a:bodyPr>
            <a:normAutofit/>
          </a:bodyPr>
          <a:lstStyle/>
          <a:p>
            <a:r>
              <a:rPr lang="en-US" b="1" dirty="0">
                <a:solidFill>
                  <a:srgbClr val="0000FF"/>
                </a:solidFill>
              </a:rPr>
              <a:t>Create different </a:t>
            </a:r>
            <a:r>
              <a:rPr lang="en-US" b="1" dirty="0" err="1">
                <a:solidFill>
                  <a:srgbClr val="0000FF"/>
                </a:solidFill>
              </a:rPr>
              <a:t>PageRanks</a:t>
            </a:r>
            <a:r>
              <a:rPr lang="en-US" b="1" dirty="0">
                <a:solidFill>
                  <a:srgbClr val="0000FF"/>
                </a:solidFill>
              </a:rPr>
              <a:t> for different topics</a:t>
            </a:r>
          </a:p>
          <a:p>
            <a:pPr lvl="1">
              <a:lnSpc>
                <a:spcPct val="90000"/>
              </a:lnSpc>
            </a:pPr>
            <a:r>
              <a:rPr lang="en-US" dirty="0"/>
              <a:t>The 16 DMOZ top-level categories:</a:t>
            </a:r>
          </a:p>
          <a:p>
            <a:pPr lvl="2">
              <a:lnSpc>
                <a:spcPct val="90000"/>
              </a:lnSpc>
            </a:pPr>
            <a:r>
              <a:rPr lang="en-US" dirty="0"/>
              <a:t>arts, business, sports,…</a:t>
            </a:r>
          </a:p>
          <a:p>
            <a:pPr>
              <a:lnSpc>
                <a:spcPct val="90000"/>
              </a:lnSpc>
            </a:pPr>
            <a:r>
              <a:rPr lang="en-US" b="1" dirty="0">
                <a:solidFill>
                  <a:srgbClr val="D60093"/>
                </a:solidFill>
              </a:rPr>
              <a:t>Which topic ranking to use?</a:t>
            </a:r>
          </a:p>
          <a:p>
            <a:pPr lvl="1"/>
            <a:r>
              <a:rPr lang="en-US" dirty="0"/>
              <a:t>User can pick from a menu</a:t>
            </a:r>
          </a:p>
          <a:p>
            <a:pPr lvl="1"/>
            <a:r>
              <a:rPr lang="en-US" dirty="0"/>
              <a:t>Classify query into a topic</a:t>
            </a:r>
          </a:p>
          <a:p>
            <a:pPr lvl="1"/>
            <a:r>
              <a:rPr lang="en-US" dirty="0"/>
              <a:t>Can use the </a:t>
            </a:r>
            <a:r>
              <a:rPr lang="en-US" b="1" dirty="0">
                <a:solidFill>
                  <a:srgbClr val="0000FF"/>
                </a:solidFill>
              </a:rPr>
              <a:t>context</a:t>
            </a:r>
            <a:r>
              <a:rPr lang="en-US" dirty="0">
                <a:solidFill>
                  <a:srgbClr val="0000FF"/>
                </a:solidFill>
              </a:rPr>
              <a:t> </a:t>
            </a:r>
            <a:r>
              <a:rPr lang="en-US" dirty="0"/>
              <a:t>of the query</a:t>
            </a:r>
          </a:p>
          <a:p>
            <a:pPr lvl="2"/>
            <a:r>
              <a:rPr lang="en-US" dirty="0"/>
              <a:t>E.g., query is launched from a web page talking about a known topic</a:t>
            </a:r>
          </a:p>
          <a:p>
            <a:pPr lvl="2"/>
            <a:r>
              <a:rPr lang="en-US" dirty="0"/>
              <a:t>History of queries e.g., “basketball” followed by “Jordan”</a:t>
            </a:r>
          </a:p>
          <a:p>
            <a:pPr lvl="1"/>
            <a:r>
              <a:rPr lang="en-US" dirty="0"/>
              <a:t>User context, e.g., user’s bookmarks, …</a:t>
            </a:r>
          </a:p>
          <a:p>
            <a:pPr>
              <a:lnSpc>
                <a:spcPct val="90000"/>
              </a:lnSpc>
            </a:pPr>
            <a:endParaRPr lang="en-US" dirty="0"/>
          </a:p>
          <a:p>
            <a:pPr>
              <a:lnSpc>
                <a:spcPct val="90000"/>
              </a:lnSpc>
            </a:pPr>
            <a:endParaRPr lang="en-US" dirty="0"/>
          </a:p>
        </p:txBody>
      </p:sp>
      <p:sp>
        <p:nvSpPr>
          <p:cNvPr id="5" name="Slide Number Placeholder 4"/>
          <p:cNvSpPr>
            <a:spLocks noGrp="1"/>
          </p:cNvSpPr>
          <p:nvPr>
            <p:ph type="sldNum" sz="quarter" idx="4294967295"/>
          </p:nvPr>
        </p:nvSpPr>
        <p:spPr>
          <a:xfrm>
            <a:off x="8204396" y="6583680"/>
            <a:ext cx="733864" cy="274320"/>
          </a:xfrm>
          <a:prstGeom prst="rect">
            <a:avLst/>
          </a:prstGeom>
        </p:spPr>
        <p:txBody>
          <a:bodyPr/>
          <a:lstStyle/>
          <a:p>
            <a:fld id="{19B12225-5612-419B-A8D5-4B8EEE4C217E}" type="slidenum">
              <a:rPr lang="en-US" smtClean="0"/>
              <a:pPr/>
              <a:t>57</a:t>
            </a:fld>
            <a:endParaRPr lang="en-US"/>
          </a:p>
        </p:txBody>
      </p:sp>
    </p:spTree>
    <p:extLst>
      <p:ext uri="{BB962C8B-B14F-4D97-AF65-F5344CB8AC3E}">
        <p14:creationId xmlns:p14="http://schemas.microsoft.com/office/powerpoint/2010/main" val="134239573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5539">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5539">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5539">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5539">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5539">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5539">
                                            <p:txEl>
                                              <p:pRg st="8" end="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5539">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539" grpId="0"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Today’s Plan</a:t>
            </a:r>
          </a:p>
        </p:txBody>
      </p:sp>
      <p:sp>
        <p:nvSpPr>
          <p:cNvPr id="6" name="Slide Number Placeholder 5"/>
          <p:cNvSpPr>
            <a:spLocks noGrp="1"/>
          </p:cNvSpPr>
          <p:nvPr>
            <p:ph type="sldNum" sz="quarter" idx="10"/>
          </p:nvPr>
        </p:nvSpPr>
        <p:spPr/>
        <p:txBody>
          <a:bodyPr/>
          <a:lstStyle/>
          <a:p>
            <a:fld id="{95C605C4-1F5B-4B2B-8458-3FC432AF1FAC}" type="slidenum">
              <a:rPr lang="en-US" smtClean="0"/>
              <a:t>58</a:t>
            </a:fld>
            <a:endParaRPr lang="en-US"/>
          </a:p>
        </p:txBody>
      </p:sp>
      <p:sp>
        <p:nvSpPr>
          <p:cNvPr id="11" name="Rectangle 10">
            <a:extLst>
              <a:ext uri="{FF2B5EF4-FFF2-40B4-BE49-F238E27FC236}">
                <a16:creationId xmlns:a16="http://schemas.microsoft.com/office/drawing/2014/main" id="{4B5956F3-666A-C640-B2A7-EA21592BC5A3}"/>
              </a:ext>
            </a:extLst>
          </p:cNvPr>
          <p:cNvSpPr/>
          <p:nvPr/>
        </p:nvSpPr>
        <p:spPr>
          <a:xfrm>
            <a:off x="351545" y="4038601"/>
            <a:ext cx="5619750" cy="457199"/>
          </a:xfrm>
          <a:prstGeom prst="rect">
            <a:avLst/>
          </a:prstGeom>
          <a:solidFill>
            <a:srgbClr val="CC99FF">
              <a:alpha val="24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1"/>
              </a:solidFill>
            </a:endParaRPr>
          </a:p>
        </p:txBody>
      </p:sp>
      <p:sp>
        <p:nvSpPr>
          <p:cNvPr id="5" name="Content Placeholder 4">
            <a:extLst>
              <a:ext uri="{FF2B5EF4-FFF2-40B4-BE49-F238E27FC236}">
                <a16:creationId xmlns:a16="http://schemas.microsoft.com/office/drawing/2014/main" id="{5144881D-9822-764D-9B91-17C203DFF684}"/>
              </a:ext>
            </a:extLst>
          </p:cNvPr>
          <p:cNvSpPr>
            <a:spLocks noGrp="1"/>
          </p:cNvSpPr>
          <p:nvPr>
            <p:ph idx="1"/>
          </p:nvPr>
        </p:nvSpPr>
        <p:spPr>
          <a:xfrm>
            <a:off x="381000" y="1066800"/>
            <a:ext cx="6858000" cy="3429000"/>
          </a:xfrm>
        </p:spPr>
        <p:txBody>
          <a:bodyPr>
            <a:normAutofit/>
          </a:bodyPr>
          <a:lstStyle/>
          <a:p>
            <a:r>
              <a:rPr lang="en-US" dirty="0"/>
              <a:t>Graphs: Introduction</a:t>
            </a:r>
          </a:p>
          <a:p>
            <a:r>
              <a:rPr lang="en-US" dirty="0"/>
              <a:t>Simplified PageRank</a:t>
            </a:r>
          </a:p>
          <a:p>
            <a:pPr lvl="1"/>
            <a:r>
              <a:rPr lang="en-US" dirty="0"/>
              <a:t>Flow Formulation</a:t>
            </a:r>
          </a:p>
          <a:p>
            <a:pPr lvl="1"/>
            <a:r>
              <a:rPr lang="en-US" dirty="0"/>
              <a:t>Random Walk Formulation</a:t>
            </a:r>
          </a:p>
          <a:p>
            <a:r>
              <a:rPr lang="en-US" dirty="0"/>
              <a:t>PageRank with Teleports</a:t>
            </a:r>
          </a:p>
          <a:p>
            <a:r>
              <a:rPr lang="en-US" dirty="0"/>
              <a:t>Topic Sensitive PageRank</a:t>
            </a:r>
          </a:p>
          <a:p>
            <a:r>
              <a:rPr lang="en-US" dirty="0"/>
              <a:t>PageRank Implementation</a:t>
            </a:r>
          </a:p>
        </p:txBody>
      </p:sp>
    </p:spTree>
    <p:extLst>
      <p:ext uri="{BB962C8B-B14F-4D97-AF65-F5344CB8AC3E}">
        <p14:creationId xmlns:p14="http://schemas.microsoft.com/office/powerpoint/2010/main" val="803329592"/>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Characteristics of Graph Algorithms</a:t>
            </a:r>
          </a:p>
        </p:txBody>
      </p:sp>
      <p:sp>
        <p:nvSpPr>
          <p:cNvPr id="3" name="Content Placeholder 2"/>
          <p:cNvSpPr>
            <a:spLocks noGrp="1"/>
          </p:cNvSpPr>
          <p:nvPr>
            <p:ph idx="1"/>
          </p:nvPr>
        </p:nvSpPr>
        <p:spPr>
          <a:xfrm>
            <a:off x="381000" y="1066800"/>
            <a:ext cx="5943600" cy="5105400"/>
          </a:xfrm>
        </p:spPr>
        <p:txBody>
          <a:bodyPr>
            <a:normAutofit lnSpcReduction="10000"/>
          </a:bodyPr>
          <a:lstStyle/>
          <a:p>
            <a:r>
              <a:rPr lang="en-US" dirty="0"/>
              <a:t>What are some common features of graph algorithms?</a:t>
            </a:r>
          </a:p>
          <a:p>
            <a:pPr lvl="1"/>
            <a:r>
              <a:rPr lang="en-US" dirty="0"/>
              <a:t>Local computations at each vertex</a:t>
            </a:r>
          </a:p>
          <a:p>
            <a:pPr lvl="1"/>
            <a:r>
              <a:rPr lang="en-US" dirty="0"/>
              <a:t>Passing messages to other vertex</a:t>
            </a:r>
          </a:p>
          <a:p>
            <a:r>
              <a:rPr lang="en-US" b="1" dirty="0"/>
              <a:t>Think like a vertex</a:t>
            </a:r>
            <a:r>
              <a:rPr lang="en-US" dirty="0"/>
              <a:t>: algorithms are implemented from the view of a single vertex, performing one iteration based on messages from its neighbor</a:t>
            </a:r>
          </a:p>
          <a:p>
            <a:pPr lvl="1"/>
            <a:r>
              <a:rPr lang="en-US" dirty="0"/>
              <a:t>Similar to MapReduce, the user only implements a simple function, </a:t>
            </a:r>
            <a:r>
              <a:rPr lang="en-US" dirty="0">
                <a:latin typeface="Courier New" panose="02070309020205020404" pitchFamily="49" charset="0"/>
                <a:cs typeface="Courier New" panose="02070309020205020404" pitchFamily="49" charset="0"/>
              </a:rPr>
              <a:t>compute()</a:t>
            </a:r>
            <a:r>
              <a:rPr lang="en-US" dirty="0"/>
              <a:t>, that describes the algorithm’s behavior at one vertex, in one step. </a:t>
            </a:r>
          </a:p>
          <a:p>
            <a:pPr lvl="1"/>
            <a:r>
              <a:rPr lang="en-US" dirty="0"/>
              <a:t>The framework abstracts away the scheduling / implementation details.</a:t>
            </a:r>
          </a:p>
        </p:txBody>
      </p:sp>
      <p:sp>
        <p:nvSpPr>
          <p:cNvPr id="4" name="Slide Number Placeholder 3"/>
          <p:cNvSpPr>
            <a:spLocks noGrp="1"/>
          </p:cNvSpPr>
          <p:nvPr>
            <p:ph type="sldNum" sz="quarter" idx="10"/>
          </p:nvPr>
        </p:nvSpPr>
        <p:spPr/>
        <p:txBody>
          <a:bodyPr/>
          <a:lstStyle/>
          <a:p>
            <a:fld id="{95C605C4-1F5B-4B2B-8458-3FC432AF1FAC}" type="slidenum">
              <a:rPr lang="en-US" smtClean="0"/>
              <a:t>59</a:t>
            </a:fld>
            <a:endParaRPr lang="en-US"/>
          </a:p>
        </p:txBody>
      </p:sp>
      <p:sp>
        <p:nvSpPr>
          <p:cNvPr id="5" name="Line 32">
            <a:extLst>
              <a:ext uri="{FF2B5EF4-FFF2-40B4-BE49-F238E27FC236}">
                <a16:creationId xmlns:a16="http://schemas.microsoft.com/office/drawing/2014/main" id="{26A9BE87-5FD2-CE43-A40E-92AF8497749F}"/>
              </a:ext>
            </a:extLst>
          </p:cNvPr>
          <p:cNvSpPr>
            <a:spLocks noChangeShapeType="1"/>
          </p:cNvSpPr>
          <p:nvPr/>
        </p:nvSpPr>
        <p:spPr bwMode="auto">
          <a:xfrm rot="5400000">
            <a:off x="7119493" y="3390200"/>
            <a:ext cx="533399" cy="381000"/>
          </a:xfrm>
          <a:prstGeom prst="line">
            <a:avLst/>
          </a:prstGeom>
          <a:ln w="28575">
            <a:headEnd type="none"/>
            <a:tailEnd type="triangle"/>
          </a:ln>
        </p:spPr>
        <p:style>
          <a:lnRef idx="1">
            <a:schemeClr val="dk1"/>
          </a:lnRef>
          <a:fillRef idx="2">
            <a:schemeClr val="dk1"/>
          </a:fillRef>
          <a:effectRef idx="1">
            <a:schemeClr val="dk1"/>
          </a:effectRef>
          <a:fontRef idx="minor">
            <a:schemeClr val="dk1"/>
          </a:fontRef>
        </p:style>
        <p:txBody>
          <a:bodyPr/>
          <a:lstStyle/>
          <a:p>
            <a:pPr fontAlgn="auto">
              <a:spcBef>
                <a:spcPts val="0"/>
              </a:spcBef>
              <a:spcAft>
                <a:spcPts val="0"/>
              </a:spcAft>
              <a:defRPr/>
            </a:pPr>
            <a:endParaRPr lang="en-US" dirty="0"/>
          </a:p>
        </p:txBody>
      </p:sp>
      <p:sp>
        <p:nvSpPr>
          <p:cNvPr id="6" name="Line 5">
            <a:extLst>
              <a:ext uri="{FF2B5EF4-FFF2-40B4-BE49-F238E27FC236}">
                <a16:creationId xmlns:a16="http://schemas.microsoft.com/office/drawing/2014/main" id="{56D4951C-A5C3-4B46-ABE0-B61C8C086B7D}"/>
              </a:ext>
            </a:extLst>
          </p:cNvPr>
          <p:cNvSpPr>
            <a:spLocks noChangeShapeType="1"/>
          </p:cNvSpPr>
          <p:nvPr/>
        </p:nvSpPr>
        <p:spPr bwMode="auto">
          <a:xfrm rot="5400000" flipH="1">
            <a:off x="7794180" y="3150488"/>
            <a:ext cx="300038" cy="636587"/>
          </a:xfrm>
          <a:prstGeom prst="line">
            <a:avLst/>
          </a:prstGeom>
          <a:ln w="28575">
            <a:headEnd type="triangle"/>
            <a:tailEnd type="none"/>
          </a:ln>
        </p:spPr>
        <p:style>
          <a:lnRef idx="1">
            <a:schemeClr val="dk1"/>
          </a:lnRef>
          <a:fillRef idx="2">
            <a:schemeClr val="dk1"/>
          </a:fillRef>
          <a:effectRef idx="1">
            <a:schemeClr val="dk1"/>
          </a:effectRef>
          <a:fontRef idx="minor">
            <a:schemeClr val="dk1"/>
          </a:fontRef>
        </p:style>
        <p:txBody>
          <a:bodyPr/>
          <a:lstStyle/>
          <a:p>
            <a:pPr fontAlgn="auto">
              <a:spcBef>
                <a:spcPts val="0"/>
              </a:spcBef>
              <a:spcAft>
                <a:spcPts val="0"/>
              </a:spcAft>
              <a:defRPr/>
            </a:pPr>
            <a:endParaRPr lang="en-US" dirty="0"/>
          </a:p>
        </p:txBody>
      </p:sp>
      <p:sp>
        <p:nvSpPr>
          <p:cNvPr id="7" name="Line 6">
            <a:extLst>
              <a:ext uri="{FF2B5EF4-FFF2-40B4-BE49-F238E27FC236}">
                <a16:creationId xmlns:a16="http://schemas.microsoft.com/office/drawing/2014/main" id="{C6169CC4-516F-384B-928C-9F50E8B539EE}"/>
              </a:ext>
            </a:extLst>
          </p:cNvPr>
          <p:cNvSpPr>
            <a:spLocks noChangeShapeType="1"/>
          </p:cNvSpPr>
          <p:nvPr/>
        </p:nvSpPr>
        <p:spPr bwMode="auto">
          <a:xfrm rot="5400000" flipV="1">
            <a:off x="7423501" y="3541806"/>
            <a:ext cx="677864" cy="238126"/>
          </a:xfrm>
          <a:prstGeom prst="line">
            <a:avLst/>
          </a:prstGeom>
          <a:ln w="28575">
            <a:headEnd/>
            <a:tailEnd type="triangle"/>
          </a:ln>
        </p:spPr>
        <p:style>
          <a:lnRef idx="1">
            <a:schemeClr val="dk1"/>
          </a:lnRef>
          <a:fillRef idx="2">
            <a:schemeClr val="dk1"/>
          </a:fillRef>
          <a:effectRef idx="1">
            <a:schemeClr val="dk1"/>
          </a:effectRef>
          <a:fontRef idx="minor">
            <a:schemeClr val="dk1"/>
          </a:fontRef>
        </p:style>
        <p:txBody>
          <a:bodyPr/>
          <a:lstStyle/>
          <a:p>
            <a:pPr fontAlgn="auto">
              <a:spcBef>
                <a:spcPts val="0"/>
              </a:spcBef>
              <a:spcAft>
                <a:spcPts val="0"/>
              </a:spcAft>
              <a:defRPr/>
            </a:pPr>
            <a:endParaRPr lang="en-US" dirty="0"/>
          </a:p>
        </p:txBody>
      </p:sp>
      <p:sp>
        <p:nvSpPr>
          <p:cNvPr id="8" name="Oval 17">
            <a:extLst>
              <a:ext uri="{FF2B5EF4-FFF2-40B4-BE49-F238E27FC236}">
                <a16:creationId xmlns:a16="http://schemas.microsoft.com/office/drawing/2014/main" id="{B46BBE76-AFB0-6F43-BBA6-289BF3C12F1B}"/>
              </a:ext>
            </a:extLst>
          </p:cNvPr>
          <p:cNvSpPr>
            <a:spLocks noChangeArrowheads="1"/>
          </p:cNvSpPr>
          <p:nvPr/>
        </p:nvSpPr>
        <p:spPr bwMode="auto">
          <a:xfrm rot="5400000">
            <a:off x="7488587" y="3198904"/>
            <a:ext cx="244475" cy="246062"/>
          </a:xfrm>
          <a:prstGeom prst="ellipse">
            <a:avLst/>
          </a:prstGeom>
          <a:solidFill>
            <a:srgbClr val="FF0000"/>
          </a:solidFill>
          <a:ln>
            <a:headEnd/>
            <a:tailEnd/>
          </a:ln>
        </p:spPr>
        <p:style>
          <a:lnRef idx="1">
            <a:schemeClr val="accent3"/>
          </a:lnRef>
          <a:fillRef idx="2">
            <a:schemeClr val="accent3"/>
          </a:fillRef>
          <a:effectRef idx="1">
            <a:schemeClr val="accent3"/>
          </a:effectRef>
          <a:fontRef idx="minor">
            <a:schemeClr val="dk1"/>
          </a:fontRef>
        </p:style>
        <p:txBody>
          <a:bodyPr wrap="none" anchor="ctr"/>
          <a:lstStyle/>
          <a:p>
            <a:pPr fontAlgn="auto">
              <a:spcBef>
                <a:spcPts val="0"/>
              </a:spcBef>
              <a:spcAft>
                <a:spcPts val="0"/>
              </a:spcAft>
              <a:defRPr/>
            </a:pPr>
            <a:endParaRPr lang="en-US" dirty="0"/>
          </a:p>
        </p:txBody>
      </p:sp>
      <p:sp>
        <p:nvSpPr>
          <p:cNvPr id="9" name="Line 5">
            <a:extLst>
              <a:ext uri="{FF2B5EF4-FFF2-40B4-BE49-F238E27FC236}">
                <a16:creationId xmlns:a16="http://schemas.microsoft.com/office/drawing/2014/main" id="{E52E996A-9282-9C41-B29A-D53FA3AF4BDE}"/>
              </a:ext>
            </a:extLst>
          </p:cNvPr>
          <p:cNvSpPr>
            <a:spLocks noChangeShapeType="1"/>
          </p:cNvSpPr>
          <p:nvPr/>
        </p:nvSpPr>
        <p:spPr bwMode="auto">
          <a:xfrm rot="5400000" flipH="1">
            <a:off x="7268435" y="2899754"/>
            <a:ext cx="450533" cy="138821"/>
          </a:xfrm>
          <a:prstGeom prst="line">
            <a:avLst/>
          </a:prstGeom>
          <a:ln w="28575">
            <a:headEnd type="triangle"/>
            <a:tailEnd type="none"/>
          </a:ln>
        </p:spPr>
        <p:style>
          <a:lnRef idx="1">
            <a:schemeClr val="dk1"/>
          </a:lnRef>
          <a:fillRef idx="2">
            <a:schemeClr val="dk1"/>
          </a:fillRef>
          <a:effectRef idx="1">
            <a:schemeClr val="dk1"/>
          </a:effectRef>
          <a:fontRef idx="minor">
            <a:schemeClr val="dk1"/>
          </a:fontRef>
        </p:style>
        <p:txBody>
          <a:bodyPr/>
          <a:lstStyle/>
          <a:p>
            <a:pPr fontAlgn="auto">
              <a:spcBef>
                <a:spcPts val="0"/>
              </a:spcBef>
              <a:spcAft>
                <a:spcPts val="0"/>
              </a:spcAft>
              <a:defRPr/>
            </a:pPr>
            <a:endParaRPr lang="en-US" dirty="0"/>
          </a:p>
        </p:txBody>
      </p:sp>
      <p:sp>
        <p:nvSpPr>
          <p:cNvPr id="10" name="Line 5">
            <a:extLst>
              <a:ext uri="{FF2B5EF4-FFF2-40B4-BE49-F238E27FC236}">
                <a16:creationId xmlns:a16="http://schemas.microsoft.com/office/drawing/2014/main" id="{FF5B9EB2-6C0C-B243-933F-EF9929BEE39F}"/>
              </a:ext>
            </a:extLst>
          </p:cNvPr>
          <p:cNvSpPr>
            <a:spLocks noChangeShapeType="1"/>
          </p:cNvSpPr>
          <p:nvPr/>
        </p:nvSpPr>
        <p:spPr bwMode="auto">
          <a:xfrm rot="5400000" flipH="1" flipV="1">
            <a:off x="7629087" y="2786517"/>
            <a:ext cx="518672" cy="389364"/>
          </a:xfrm>
          <a:prstGeom prst="line">
            <a:avLst/>
          </a:prstGeom>
          <a:ln w="28575">
            <a:headEnd type="triangle"/>
            <a:tailEnd type="none"/>
          </a:ln>
        </p:spPr>
        <p:style>
          <a:lnRef idx="1">
            <a:schemeClr val="dk1"/>
          </a:lnRef>
          <a:fillRef idx="2">
            <a:schemeClr val="dk1"/>
          </a:fillRef>
          <a:effectRef idx="1">
            <a:schemeClr val="dk1"/>
          </a:effectRef>
          <a:fontRef idx="minor">
            <a:schemeClr val="dk1"/>
          </a:fontRef>
        </p:style>
        <p:txBody>
          <a:bodyPr/>
          <a:lstStyle/>
          <a:p>
            <a:pPr fontAlgn="auto">
              <a:spcBef>
                <a:spcPts val="0"/>
              </a:spcBef>
              <a:spcAft>
                <a:spcPts val="0"/>
              </a:spcAft>
              <a:defRPr/>
            </a:pPr>
            <a:endParaRPr lang="en-US" dirty="0"/>
          </a:p>
        </p:txBody>
      </p:sp>
      <p:sp>
        <p:nvSpPr>
          <p:cNvPr id="11" name="TextBox 10">
            <a:extLst>
              <a:ext uri="{FF2B5EF4-FFF2-40B4-BE49-F238E27FC236}">
                <a16:creationId xmlns:a16="http://schemas.microsoft.com/office/drawing/2014/main" id="{1626EB5A-CD36-F941-AAA3-C60A398C2E05}"/>
              </a:ext>
            </a:extLst>
          </p:cNvPr>
          <p:cNvSpPr txBox="1"/>
          <p:nvPr/>
        </p:nvSpPr>
        <p:spPr>
          <a:xfrm>
            <a:off x="7251379" y="3027035"/>
            <a:ext cx="269626" cy="461665"/>
          </a:xfrm>
          <a:prstGeom prst="rect">
            <a:avLst/>
          </a:prstGeom>
          <a:noFill/>
        </p:spPr>
        <p:txBody>
          <a:bodyPr wrap="none" rtlCol="0">
            <a:spAutoFit/>
          </a:bodyPr>
          <a:lstStyle/>
          <a:p>
            <a:r>
              <a:rPr lang="en-US" sz="2400" b="1" i="1" dirty="0">
                <a:solidFill>
                  <a:srgbClr val="FF0000"/>
                </a:solidFill>
                <a:latin typeface="Arial" pitchFamily="34" charset="0"/>
                <a:cs typeface="Arial" pitchFamily="34" charset="0"/>
              </a:rPr>
              <a:t>j</a:t>
            </a:r>
          </a:p>
        </p:txBody>
      </p:sp>
      <p:sp>
        <p:nvSpPr>
          <p:cNvPr id="24" name="Rectangle 23">
            <a:extLst>
              <a:ext uri="{FF2B5EF4-FFF2-40B4-BE49-F238E27FC236}">
                <a16:creationId xmlns:a16="http://schemas.microsoft.com/office/drawing/2014/main" id="{AC6D6DFF-19BC-194B-B0FE-636A9DB3B2DB}"/>
              </a:ext>
            </a:extLst>
          </p:cNvPr>
          <p:cNvSpPr/>
          <p:nvPr/>
        </p:nvSpPr>
        <p:spPr>
          <a:xfrm>
            <a:off x="7877298" y="3142488"/>
            <a:ext cx="481222" cy="369332"/>
          </a:xfrm>
          <a:prstGeom prst="rect">
            <a:avLst/>
          </a:prstGeom>
        </p:spPr>
        <p:txBody>
          <a:bodyPr wrap="none">
            <a:spAutoFit/>
          </a:bodyPr>
          <a:lstStyle/>
          <a:p>
            <a:r>
              <a:rPr lang="en-US" b="1" i="1" dirty="0" err="1">
                <a:solidFill>
                  <a:srgbClr val="0000FF"/>
                </a:solidFill>
              </a:rPr>
              <a:t>r</a:t>
            </a:r>
            <a:r>
              <a:rPr lang="en-US" b="1" i="1" baseline="-25000" dirty="0" err="1">
                <a:solidFill>
                  <a:srgbClr val="0000FF"/>
                </a:solidFill>
              </a:rPr>
              <a:t>j</a:t>
            </a:r>
            <a:r>
              <a:rPr lang="en-US" b="1" i="1" dirty="0">
                <a:solidFill>
                  <a:srgbClr val="0000FF"/>
                </a:solidFill>
              </a:rPr>
              <a:t>/3</a:t>
            </a:r>
            <a:endParaRPr lang="en-US" dirty="0"/>
          </a:p>
        </p:txBody>
      </p:sp>
      <p:sp>
        <p:nvSpPr>
          <p:cNvPr id="25" name="Rectangle 24">
            <a:extLst>
              <a:ext uri="{FF2B5EF4-FFF2-40B4-BE49-F238E27FC236}">
                <a16:creationId xmlns:a16="http://schemas.microsoft.com/office/drawing/2014/main" id="{C3AC277F-D98C-FE4D-80A9-C1A207FB9CFE}"/>
              </a:ext>
            </a:extLst>
          </p:cNvPr>
          <p:cNvSpPr/>
          <p:nvPr/>
        </p:nvSpPr>
        <p:spPr>
          <a:xfrm>
            <a:off x="7772400" y="3581400"/>
            <a:ext cx="481222" cy="369332"/>
          </a:xfrm>
          <a:prstGeom prst="rect">
            <a:avLst/>
          </a:prstGeom>
        </p:spPr>
        <p:txBody>
          <a:bodyPr wrap="none">
            <a:spAutoFit/>
          </a:bodyPr>
          <a:lstStyle/>
          <a:p>
            <a:r>
              <a:rPr lang="en-US" b="1" i="1" dirty="0" err="1">
                <a:solidFill>
                  <a:srgbClr val="0000FF"/>
                </a:solidFill>
              </a:rPr>
              <a:t>r</a:t>
            </a:r>
            <a:r>
              <a:rPr lang="en-US" b="1" i="1" baseline="-25000" dirty="0" err="1">
                <a:solidFill>
                  <a:srgbClr val="0000FF"/>
                </a:solidFill>
              </a:rPr>
              <a:t>j</a:t>
            </a:r>
            <a:r>
              <a:rPr lang="en-US" b="1" i="1" dirty="0">
                <a:solidFill>
                  <a:srgbClr val="0000FF"/>
                </a:solidFill>
              </a:rPr>
              <a:t>/3</a:t>
            </a:r>
            <a:endParaRPr lang="en-US" dirty="0"/>
          </a:p>
        </p:txBody>
      </p:sp>
      <p:sp>
        <p:nvSpPr>
          <p:cNvPr id="26" name="Rectangle 25">
            <a:extLst>
              <a:ext uri="{FF2B5EF4-FFF2-40B4-BE49-F238E27FC236}">
                <a16:creationId xmlns:a16="http://schemas.microsoft.com/office/drawing/2014/main" id="{7DD19791-0516-DA4D-8B26-64EDA520491E}"/>
              </a:ext>
            </a:extLst>
          </p:cNvPr>
          <p:cNvSpPr/>
          <p:nvPr/>
        </p:nvSpPr>
        <p:spPr>
          <a:xfrm>
            <a:off x="7211568" y="3571732"/>
            <a:ext cx="481222" cy="369332"/>
          </a:xfrm>
          <a:prstGeom prst="rect">
            <a:avLst/>
          </a:prstGeom>
        </p:spPr>
        <p:txBody>
          <a:bodyPr wrap="none">
            <a:spAutoFit/>
          </a:bodyPr>
          <a:lstStyle/>
          <a:p>
            <a:r>
              <a:rPr lang="en-US" b="1" i="1" dirty="0" err="1">
                <a:solidFill>
                  <a:srgbClr val="0000FF"/>
                </a:solidFill>
              </a:rPr>
              <a:t>r</a:t>
            </a:r>
            <a:r>
              <a:rPr lang="en-US" b="1" i="1" baseline="-25000" dirty="0" err="1">
                <a:solidFill>
                  <a:srgbClr val="0000FF"/>
                </a:solidFill>
              </a:rPr>
              <a:t>j</a:t>
            </a:r>
            <a:r>
              <a:rPr lang="en-US" b="1" i="1" dirty="0">
                <a:solidFill>
                  <a:srgbClr val="0000FF"/>
                </a:solidFill>
              </a:rPr>
              <a:t>/3</a:t>
            </a:r>
            <a:endParaRPr lang="en-US" dirty="0"/>
          </a:p>
        </p:txBody>
      </p:sp>
      <p:sp>
        <p:nvSpPr>
          <p:cNvPr id="27" name="Oval 15">
            <a:extLst>
              <a:ext uri="{FF2B5EF4-FFF2-40B4-BE49-F238E27FC236}">
                <a16:creationId xmlns:a16="http://schemas.microsoft.com/office/drawing/2014/main" id="{F3F832B6-EE94-924E-A3D8-E8AEDB07F9ED}"/>
              </a:ext>
            </a:extLst>
          </p:cNvPr>
          <p:cNvSpPr>
            <a:spLocks noChangeArrowheads="1"/>
          </p:cNvSpPr>
          <p:nvPr/>
        </p:nvSpPr>
        <p:spPr bwMode="auto">
          <a:xfrm>
            <a:off x="8041420" y="2517204"/>
            <a:ext cx="246062" cy="244475"/>
          </a:xfrm>
          <a:prstGeom prst="ellipse">
            <a:avLst/>
          </a:prstGeom>
          <a:solidFill>
            <a:srgbClr val="008000"/>
          </a:solidFill>
          <a:ln w="12700">
            <a:noFill/>
            <a:headEnd/>
            <a:tailEnd/>
          </a:ln>
        </p:spPr>
        <p:style>
          <a:lnRef idx="1">
            <a:schemeClr val="dk1"/>
          </a:lnRef>
          <a:fillRef idx="2">
            <a:schemeClr val="dk1"/>
          </a:fillRef>
          <a:effectRef idx="1">
            <a:schemeClr val="dk1"/>
          </a:effectRef>
          <a:fontRef idx="minor">
            <a:schemeClr val="dk1"/>
          </a:fontRef>
        </p:style>
        <p:txBody>
          <a:bodyPr wrap="none" lIns="0" rIns="0" anchor="ctr"/>
          <a:lstStyle/>
          <a:p>
            <a:pPr algn="ctr" fontAlgn="auto">
              <a:spcBef>
                <a:spcPts val="0"/>
              </a:spcBef>
              <a:spcAft>
                <a:spcPts val="0"/>
              </a:spcAft>
              <a:defRPr/>
            </a:pPr>
            <a:r>
              <a:rPr lang="en-US" b="1" i="1" dirty="0">
                <a:solidFill>
                  <a:schemeClr val="bg1"/>
                </a:solidFill>
              </a:rPr>
              <a:t>k</a:t>
            </a:r>
          </a:p>
        </p:txBody>
      </p:sp>
      <p:sp>
        <p:nvSpPr>
          <p:cNvPr id="28" name="Oval 27">
            <a:extLst>
              <a:ext uri="{FF2B5EF4-FFF2-40B4-BE49-F238E27FC236}">
                <a16:creationId xmlns:a16="http://schemas.microsoft.com/office/drawing/2014/main" id="{BD7FF3B7-2B1D-E948-A0EC-6ABC688C09A6}"/>
              </a:ext>
            </a:extLst>
          </p:cNvPr>
          <p:cNvSpPr>
            <a:spLocks noChangeArrowheads="1"/>
          </p:cNvSpPr>
          <p:nvPr/>
        </p:nvSpPr>
        <p:spPr bwMode="auto">
          <a:xfrm>
            <a:off x="7279419" y="2517999"/>
            <a:ext cx="246064" cy="244475"/>
          </a:xfrm>
          <a:prstGeom prst="ellipse">
            <a:avLst/>
          </a:prstGeom>
          <a:solidFill>
            <a:srgbClr val="008000"/>
          </a:solidFill>
          <a:ln w="12700">
            <a:noFill/>
            <a:headEnd/>
            <a:tailEnd/>
          </a:ln>
        </p:spPr>
        <p:style>
          <a:lnRef idx="1">
            <a:schemeClr val="dk1"/>
          </a:lnRef>
          <a:fillRef idx="2">
            <a:schemeClr val="dk1"/>
          </a:fillRef>
          <a:effectRef idx="1">
            <a:schemeClr val="dk1"/>
          </a:effectRef>
          <a:fontRef idx="minor">
            <a:schemeClr val="dk1"/>
          </a:fontRef>
        </p:style>
        <p:txBody>
          <a:bodyPr wrap="none" lIns="0" rIns="0" anchor="ctr"/>
          <a:lstStyle/>
          <a:p>
            <a:pPr algn="ctr" fontAlgn="auto">
              <a:spcBef>
                <a:spcPts val="0"/>
              </a:spcBef>
              <a:spcAft>
                <a:spcPts val="0"/>
              </a:spcAft>
              <a:defRPr/>
            </a:pPr>
            <a:r>
              <a:rPr lang="en-US" b="1" i="1" dirty="0" err="1">
                <a:solidFill>
                  <a:schemeClr val="bg1"/>
                </a:solidFill>
              </a:rPr>
              <a:t>i</a:t>
            </a:r>
            <a:endParaRPr lang="en-US" b="1" i="1" dirty="0">
              <a:solidFill>
                <a:schemeClr val="bg1"/>
              </a:solidFill>
            </a:endParaRPr>
          </a:p>
        </p:txBody>
      </p:sp>
      <p:sp>
        <p:nvSpPr>
          <p:cNvPr id="29" name="Rectangle 28">
            <a:extLst>
              <a:ext uri="{FF2B5EF4-FFF2-40B4-BE49-F238E27FC236}">
                <a16:creationId xmlns:a16="http://schemas.microsoft.com/office/drawing/2014/main" id="{51227AAE-38CA-3749-88CA-138C50F81A85}"/>
              </a:ext>
            </a:extLst>
          </p:cNvPr>
          <p:cNvSpPr/>
          <p:nvPr/>
        </p:nvSpPr>
        <p:spPr>
          <a:xfrm>
            <a:off x="7427275" y="2656150"/>
            <a:ext cx="510076" cy="369332"/>
          </a:xfrm>
          <a:prstGeom prst="rect">
            <a:avLst/>
          </a:prstGeom>
        </p:spPr>
        <p:txBody>
          <a:bodyPr wrap="none">
            <a:spAutoFit/>
          </a:bodyPr>
          <a:lstStyle/>
          <a:p>
            <a:r>
              <a:rPr lang="en-US" b="1" i="1" dirty="0" err="1">
                <a:solidFill>
                  <a:srgbClr val="008000"/>
                </a:solidFill>
                <a:latin typeface="Arial" pitchFamily="34" charset="0"/>
                <a:cs typeface="Arial" pitchFamily="34" charset="0"/>
              </a:rPr>
              <a:t>r</a:t>
            </a:r>
            <a:r>
              <a:rPr lang="en-US" b="1" i="1" baseline="-25000" dirty="0" err="1">
                <a:solidFill>
                  <a:srgbClr val="008000"/>
                </a:solidFill>
                <a:latin typeface="Arial" pitchFamily="34" charset="0"/>
                <a:cs typeface="Arial" pitchFamily="34" charset="0"/>
              </a:rPr>
              <a:t>i</a:t>
            </a:r>
            <a:r>
              <a:rPr lang="en-US" b="1" i="1" dirty="0">
                <a:solidFill>
                  <a:srgbClr val="008000"/>
                </a:solidFill>
                <a:latin typeface="Arial" pitchFamily="34" charset="0"/>
                <a:cs typeface="Arial" pitchFamily="34" charset="0"/>
              </a:rPr>
              <a:t>/3</a:t>
            </a:r>
          </a:p>
        </p:txBody>
      </p:sp>
      <p:sp>
        <p:nvSpPr>
          <p:cNvPr id="30" name="Rectangle 29">
            <a:extLst>
              <a:ext uri="{FF2B5EF4-FFF2-40B4-BE49-F238E27FC236}">
                <a16:creationId xmlns:a16="http://schemas.microsoft.com/office/drawing/2014/main" id="{F479A45E-8B2D-D542-88EA-0F18BCC5B038}"/>
              </a:ext>
            </a:extLst>
          </p:cNvPr>
          <p:cNvSpPr/>
          <p:nvPr/>
        </p:nvSpPr>
        <p:spPr>
          <a:xfrm>
            <a:off x="7905689" y="2745804"/>
            <a:ext cx="551754" cy="369332"/>
          </a:xfrm>
          <a:prstGeom prst="rect">
            <a:avLst/>
          </a:prstGeom>
        </p:spPr>
        <p:txBody>
          <a:bodyPr wrap="none">
            <a:spAutoFit/>
          </a:bodyPr>
          <a:lstStyle/>
          <a:p>
            <a:r>
              <a:rPr lang="en-US" b="1" i="1" dirty="0" err="1">
                <a:solidFill>
                  <a:srgbClr val="008000"/>
                </a:solidFill>
                <a:latin typeface="Arial" pitchFamily="34" charset="0"/>
                <a:cs typeface="Arial" pitchFamily="34" charset="0"/>
              </a:rPr>
              <a:t>r</a:t>
            </a:r>
            <a:r>
              <a:rPr lang="en-US" b="1" i="1" baseline="-25000" dirty="0" err="1">
                <a:solidFill>
                  <a:srgbClr val="008000"/>
                </a:solidFill>
                <a:latin typeface="Arial" pitchFamily="34" charset="0"/>
                <a:cs typeface="Arial" pitchFamily="34" charset="0"/>
              </a:rPr>
              <a:t>k</a:t>
            </a:r>
            <a:r>
              <a:rPr lang="en-US" b="1" i="1" dirty="0">
                <a:solidFill>
                  <a:srgbClr val="008000"/>
                </a:solidFill>
                <a:latin typeface="Arial" pitchFamily="34" charset="0"/>
                <a:cs typeface="Arial" pitchFamily="34" charset="0"/>
              </a:rPr>
              <a:t>/4</a:t>
            </a:r>
          </a:p>
        </p:txBody>
      </p:sp>
    </p:spTree>
    <p:extLst>
      <p:ext uri="{BB962C8B-B14F-4D97-AF65-F5344CB8AC3E}">
        <p14:creationId xmlns:p14="http://schemas.microsoft.com/office/powerpoint/2010/main" val="128820126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030C8E8-A121-D948-B256-F6CDF74EBB11}"/>
              </a:ext>
            </a:extLst>
          </p:cNvPr>
          <p:cNvSpPr/>
          <p:nvPr/>
        </p:nvSpPr>
        <p:spPr>
          <a:xfrm>
            <a:off x="152399" y="1752600"/>
            <a:ext cx="8839201" cy="2209800"/>
          </a:xfrm>
          <a:prstGeom prst="rect">
            <a:avLst/>
          </a:prstGeom>
          <a:solidFill>
            <a:srgbClr val="D5E1FF"/>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3" name="Title 2">
            <a:extLst>
              <a:ext uri="{FF2B5EF4-FFF2-40B4-BE49-F238E27FC236}">
                <a16:creationId xmlns:a16="http://schemas.microsoft.com/office/drawing/2014/main" id="{EBA4E9EB-3625-7647-8151-FB4422AA7D71}"/>
              </a:ext>
            </a:extLst>
          </p:cNvPr>
          <p:cNvSpPr>
            <a:spLocks noGrp="1"/>
          </p:cNvSpPr>
          <p:nvPr>
            <p:ph type="title"/>
          </p:nvPr>
        </p:nvSpPr>
        <p:spPr/>
        <p:txBody>
          <a:bodyPr/>
          <a:lstStyle/>
          <a:p>
            <a:r>
              <a:rPr lang="en-US" dirty="0"/>
              <a:t>Overview: Graph Processing</a:t>
            </a:r>
          </a:p>
        </p:txBody>
      </p:sp>
      <p:sp>
        <p:nvSpPr>
          <p:cNvPr id="4" name="Slide Number Placeholder 3">
            <a:extLst>
              <a:ext uri="{FF2B5EF4-FFF2-40B4-BE49-F238E27FC236}">
                <a16:creationId xmlns:a16="http://schemas.microsoft.com/office/drawing/2014/main" id="{57900953-5C67-C445-A6ED-C1874DB96FBB}"/>
              </a:ext>
            </a:extLst>
          </p:cNvPr>
          <p:cNvSpPr>
            <a:spLocks noGrp="1"/>
          </p:cNvSpPr>
          <p:nvPr>
            <p:ph type="sldNum" sz="quarter" idx="10"/>
          </p:nvPr>
        </p:nvSpPr>
        <p:spPr/>
        <p:txBody>
          <a:bodyPr/>
          <a:lstStyle/>
          <a:p>
            <a:fld id="{95C605C4-1F5B-4B2B-8458-3FC432AF1FAC}" type="slidenum">
              <a:rPr lang="en-US" smtClean="0"/>
              <a:t>6</a:t>
            </a:fld>
            <a:endParaRPr lang="en-US"/>
          </a:p>
        </p:txBody>
      </p:sp>
      <p:sp>
        <p:nvSpPr>
          <p:cNvPr id="7" name="TextBox 6">
            <a:extLst>
              <a:ext uri="{FF2B5EF4-FFF2-40B4-BE49-F238E27FC236}">
                <a16:creationId xmlns:a16="http://schemas.microsoft.com/office/drawing/2014/main" id="{9D3C2B19-B8A2-3845-977C-A9223FA93576}"/>
              </a:ext>
            </a:extLst>
          </p:cNvPr>
          <p:cNvSpPr txBox="1"/>
          <p:nvPr/>
        </p:nvSpPr>
        <p:spPr>
          <a:xfrm>
            <a:off x="4134277" y="1832144"/>
            <a:ext cx="893386" cy="400110"/>
          </a:xfrm>
          <a:prstGeom prst="rect">
            <a:avLst/>
          </a:prstGeom>
          <a:noFill/>
        </p:spPr>
        <p:txBody>
          <a:bodyPr wrap="none" rtlCol="0">
            <a:spAutoFit/>
          </a:bodyPr>
          <a:lstStyle/>
          <a:p>
            <a:r>
              <a:rPr lang="en-US" sz="2000" dirty="0">
                <a:solidFill>
                  <a:schemeClr val="bg1"/>
                </a:solidFill>
              </a:rPr>
              <a:t>Tasks</a:t>
            </a:r>
          </a:p>
        </p:txBody>
      </p:sp>
      <p:sp>
        <p:nvSpPr>
          <p:cNvPr id="8" name="Rectangle 7">
            <a:extLst>
              <a:ext uri="{FF2B5EF4-FFF2-40B4-BE49-F238E27FC236}">
                <a16:creationId xmlns:a16="http://schemas.microsoft.com/office/drawing/2014/main" id="{DF8BE0CC-56FE-1C4D-8B7E-0E8579F7067E}"/>
              </a:ext>
            </a:extLst>
          </p:cNvPr>
          <p:cNvSpPr/>
          <p:nvPr/>
        </p:nvSpPr>
        <p:spPr>
          <a:xfrm>
            <a:off x="143932" y="4146550"/>
            <a:ext cx="8847667" cy="2209800"/>
          </a:xfrm>
          <a:prstGeom prst="rect">
            <a:avLst/>
          </a:prstGeom>
          <a:solidFill>
            <a:schemeClr val="tx1">
              <a:lumMod val="85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9" name="TextBox 8">
            <a:extLst>
              <a:ext uri="{FF2B5EF4-FFF2-40B4-BE49-F238E27FC236}">
                <a16:creationId xmlns:a16="http://schemas.microsoft.com/office/drawing/2014/main" id="{DF3D92A8-E13A-8347-B11C-3C3B1F5F14CD}"/>
              </a:ext>
            </a:extLst>
          </p:cNvPr>
          <p:cNvSpPr txBox="1"/>
          <p:nvPr/>
        </p:nvSpPr>
        <p:spPr>
          <a:xfrm>
            <a:off x="4125810" y="4226094"/>
            <a:ext cx="1239442" cy="400110"/>
          </a:xfrm>
          <a:prstGeom prst="rect">
            <a:avLst/>
          </a:prstGeom>
          <a:noFill/>
        </p:spPr>
        <p:txBody>
          <a:bodyPr wrap="none" rtlCol="0">
            <a:spAutoFit/>
          </a:bodyPr>
          <a:lstStyle/>
          <a:p>
            <a:r>
              <a:rPr lang="en-US" sz="2000" dirty="0">
                <a:solidFill>
                  <a:schemeClr val="bg1"/>
                </a:solidFill>
              </a:rPr>
              <a:t>Systems</a:t>
            </a:r>
          </a:p>
        </p:txBody>
      </p:sp>
      <p:sp>
        <p:nvSpPr>
          <p:cNvPr id="10" name="Rectangle 9">
            <a:extLst>
              <a:ext uri="{FF2B5EF4-FFF2-40B4-BE49-F238E27FC236}">
                <a16:creationId xmlns:a16="http://schemas.microsoft.com/office/drawing/2014/main" id="{DC7A7EE8-C4B6-0846-A3E4-B13BC62D39B9}"/>
              </a:ext>
            </a:extLst>
          </p:cNvPr>
          <p:cNvSpPr/>
          <p:nvPr/>
        </p:nvSpPr>
        <p:spPr>
          <a:xfrm>
            <a:off x="296331" y="2250242"/>
            <a:ext cx="5464916" cy="1531183"/>
          </a:xfrm>
          <a:prstGeom prst="rect">
            <a:avLst/>
          </a:prstGeom>
          <a:solidFill>
            <a:schemeClr val="accent5">
              <a:lumMod val="90000"/>
            </a:schemeClr>
          </a:solidFill>
          <a:ln w="12700">
            <a:solidFill>
              <a:schemeClr val="bg1">
                <a:alpha val="6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11" name="TextBox 10">
            <a:extLst>
              <a:ext uri="{FF2B5EF4-FFF2-40B4-BE49-F238E27FC236}">
                <a16:creationId xmlns:a16="http://schemas.microsoft.com/office/drawing/2014/main" id="{71D36FE7-6CF3-B941-883C-093478B132D2}"/>
              </a:ext>
            </a:extLst>
          </p:cNvPr>
          <p:cNvSpPr txBox="1"/>
          <p:nvPr/>
        </p:nvSpPr>
        <p:spPr>
          <a:xfrm>
            <a:off x="381000" y="2297034"/>
            <a:ext cx="5312514" cy="338554"/>
          </a:xfrm>
          <a:prstGeom prst="rect">
            <a:avLst/>
          </a:prstGeom>
          <a:noFill/>
        </p:spPr>
        <p:txBody>
          <a:bodyPr wrap="square" rtlCol="0">
            <a:spAutoFit/>
          </a:bodyPr>
          <a:lstStyle/>
          <a:p>
            <a:pPr algn="ctr"/>
            <a:r>
              <a:rPr lang="en-US" dirty="0">
                <a:solidFill>
                  <a:schemeClr val="bg1"/>
                </a:solidFill>
              </a:rPr>
              <a:t>Graph Mining</a:t>
            </a:r>
          </a:p>
        </p:txBody>
      </p:sp>
      <p:grpSp>
        <p:nvGrpSpPr>
          <p:cNvPr id="17" name="Group 16">
            <a:extLst>
              <a:ext uri="{FF2B5EF4-FFF2-40B4-BE49-F238E27FC236}">
                <a16:creationId xmlns:a16="http://schemas.microsoft.com/office/drawing/2014/main" id="{58EF9D03-9535-8549-AA74-920CEFA2FC28}"/>
              </a:ext>
            </a:extLst>
          </p:cNvPr>
          <p:cNvGrpSpPr/>
          <p:nvPr/>
        </p:nvGrpSpPr>
        <p:grpSpPr>
          <a:xfrm>
            <a:off x="6130663" y="2250242"/>
            <a:ext cx="3013340" cy="1531183"/>
            <a:chOff x="5019436" y="2250242"/>
            <a:chExt cx="3682139" cy="1531183"/>
          </a:xfrm>
        </p:grpSpPr>
        <p:sp>
          <p:nvSpPr>
            <p:cNvPr id="12" name="Rectangle 11">
              <a:extLst>
                <a:ext uri="{FF2B5EF4-FFF2-40B4-BE49-F238E27FC236}">
                  <a16:creationId xmlns:a16="http://schemas.microsoft.com/office/drawing/2014/main" id="{177A57BF-1214-BF4B-A18D-94270E367EDC}"/>
                </a:ext>
              </a:extLst>
            </p:cNvPr>
            <p:cNvSpPr/>
            <p:nvPr/>
          </p:nvSpPr>
          <p:spPr>
            <a:xfrm>
              <a:off x="5019436" y="2250242"/>
              <a:ext cx="3310918" cy="1531183"/>
            </a:xfrm>
            <a:prstGeom prst="rect">
              <a:avLst/>
            </a:prstGeom>
            <a:solidFill>
              <a:schemeClr val="accent5">
                <a:lumMod val="90000"/>
                <a:alpha val="67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13" name="TextBox 12">
              <a:extLst>
                <a:ext uri="{FF2B5EF4-FFF2-40B4-BE49-F238E27FC236}">
                  <a16:creationId xmlns:a16="http://schemas.microsoft.com/office/drawing/2014/main" id="{C5758877-0707-1148-A662-A0412CDB3549}"/>
                </a:ext>
              </a:extLst>
            </p:cNvPr>
            <p:cNvSpPr txBox="1"/>
            <p:nvPr/>
          </p:nvSpPr>
          <p:spPr>
            <a:xfrm>
              <a:off x="5070194" y="2297034"/>
              <a:ext cx="3631381" cy="338554"/>
            </a:xfrm>
            <a:prstGeom prst="rect">
              <a:avLst/>
            </a:prstGeom>
            <a:noFill/>
          </p:spPr>
          <p:txBody>
            <a:bodyPr wrap="square" rtlCol="0">
              <a:spAutoFit/>
            </a:bodyPr>
            <a:lstStyle/>
            <a:p>
              <a:pPr algn="ctr"/>
              <a:r>
                <a:rPr lang="en-US" dirty="0">
                  <a:solidFill>
                    <a:schemeClr val="bg1"/>
                  </a:solidFill>
                </a:rPr>
                <a:t>Graph Learning</a:t>
              </a:r>
            </a:p>
          </p:txBody>
        </p:sp>
      </p:grpSp>
      <p:grpSp>
        <p:nvGrpSpPr>
          <p:cNvPr id="18" name="Group 17">
            <a:extLst>
              <a:ext uri="{FF2B5EF4-FFF2-40B4-BE49-F238E27FC236}">
                <a16:creationId xmlns:a16="http://schemas.microsoft.com/office/drawing/2014/main" id="{FF70C2CE-BB26-4B45-B45A-00C83C877CF0}"/>
              </a:ext>
            </a:extLst>
          </p:cNvPr>
          <p:cNvGrpSpPr/>
          <p:nvPr/>
        </p:nvGrpSpPr>
        <p:grpSpPr>
          <a:xfrm>
            <a:off x="601133" y="2682380"/>
            <a:ext cx="1227667" cy="970717"/>
            <a:chOff x="762000" y="2250242"/>
            <a:chExt cx="3989918" cy="1531183"/>
          </a:xfrm>
        </p:grpSpPr>
        <p:sp>
          <p:nvSpPr>
            <p:cNvPr id="19" name="Rectangle 18">
              <a:extLst>
                <a:ext uri="{FF2B5EF4-FFF2-40B4-BE49-F238E27FC236}">
                  <a16:creationId xmlns:a16="http://schemas.microsoft.com/office/drawing/2014/main" id="{2E97535A-60F1-054A-8598-873BD02311A9}"/>
                </a:ext>
              </a:extLst>
            </p:cNvPr>
            <p:cNvSpPr/>
            <p:nvPr/>
          </p:nvSpPr>
          <p:spPr>
            <a:xfrm>
              <a:off x="762000" y="2250242"/>
              <a:ext cx="3962400" cy="1531183"/>
            </a:xfrm>
            <a:prstGeom prst="rect">
              <a:avLst/>
            </a:prstGeom>
            <a:solidFill>
              <a:schemeClr val="accent3"/>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b="0" dirty="0">
                <a:solidFill>
                  <a:schemeClr val="bg1"/>
                </a:solidFill>
              </a:endParaRPr>
            </a:p>
          </p:txBody>
        </p:sp>
        <p:sp>
          <p:nvSpPr>
            <p:cNvPr id="20" name="TextBox 19">
              <a:extLst>
                <a:ext uri="{FF2B5EF4-FFF2-40B4-BE49-F238E27FC236}">
                  <a16:creationId xmlns:a16="http://schemas.microsoft.com/office/drawing/2014/main" id="{04470DDF-B833-7544-A23E-E0CE8FE7C855}"/>
                </a:ext>
              </a:extLst>
            </p:cNvPr>
            <p:cNvSpPr txBox="1"/>
            <p:nvPr/>
          </p:nvSpPr>
          <p:spPr>
            <a:xfrm>
              <a:off x="789518" y="2706765"/>
              <a:ext cx="3962400" cy="461205"/>
            </a:xfrm>
            <a:prstGeom prst="rect">
              <a:avLst/>
            </a:prstGeom>
            <a:noFill/>
          </p:spPr>
          <p:txBody>
            <a:bodyPr wrap="square" rtlCol="0">
              <a:spAutoFit/>
            </a:bodyPr>
            <a:lstStyle/>
            <a:p>
              <a:pPr algn="ctr"/>
              <a:r>
                <a:rPr lang="en-US" sz="1300" b="0" dirty="0">
                  <a:solidFill>
                    <a:schemeClr val="bg1"/>
                  </a:solidFill>
                </a:rPr>
                <a:t>PageRank</a:t>
              </a:r>
            </a:p>
          </p:txBody>
        </p:sp>
      </p:grpSp>
      <p:grpSp>
        <p:nvGrpSpPr>
          <p:cNvPr id="25" name="Group 24">
            <a:extLst>
              <a:ext uri="{FF2B5EF4-FFF2-40B4-BE49-F238E27FC236}">
                <a16:creationId xmlns:a16="http://schemas.microsoft.com/office/drawing/2014/main" id="{64E17CB5-8859-B343-B6D4-84ECA6E65C69}"/>
              </a:ext>
            </a:extLst>
          </p:cNvPr>
          <p:cNvGrpSpPr/>
          <p:nvPr/>
        </p:nvGrpSpPr>
        <p:grpSpPr>
          <a:xfrm>
            <a:off x="1896533" y="2673913"/>
            <a:ext cx="1219200" cy="970717"/>
            <a:chOff x="762000" y="2250242"/>
            <a:chExt cx="3962400" cy="1531183"/>
          </a:xfrm>
        </p:grpSpPr>
        <p:sp>
          <p:nvSpPr>
            <p:cNvPr id="26" name="Rectangle 25">
              <a:extLst>
                <a:ext uri="{FF2B5EF4-FFF2-40B4-BE49-F238E27FC236}">
                  <a16:creationId xmlns:a16="http://schemas.microsoft.com/office/drawing/2014/main" id="{45597223-5E27-9A44-A576-8D32B2950120}"/>
                </a:ext>
              </a:extLst>
            </p:cNvPr>
            <p:cNvSpPr/>
            <p:nvPr/>
          </p:nvSpPr>
          <p:spPr>
            <a:xfrm>
              <a:off x="762000" y="2250242"/>
              <a:ext cx="3962400" cy="1531183"/>
            </a:xfrm>
            <a:prstGeom prst="rect">
              <a:avLst/>
            </a:prstGeom>
            <a:solidFill>
              <a:schemeClr val="accent3"/>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b="0" dirty="0">
                <a:solidFill>
                  <a:schemeClr val="bg1"/>
                </a:solidFill>
              </a:endParaRPr>
            </a:p>
          </p:txBody>
        </p:sp>
        <p:sp>
          <p:nvSpPr>
            <p:cNvPr id="27" name="TextBox 26">
              <a:extLst>
                <a:ext uri="{FF2B5EF4-FFF2-40B4-BE49-F238E27FC236}">
                  <a16:creationId xmlns:a16="http://schemas.microsoft.com/office/drawing/2014/main" id="{46678D7A-E8E8-B441-804B-516664E24BD1}"/>
                </a:ext>
              </a:extLst>
            </p:cNvPr>
            <p:cNvSpPr txBox="1"/>
            <p:nvPr/>
          </p:nvSpPr>
          <p:spPr>
            <a:xfrm>
              <a:off x="762000" y="2599925"/>
              <a:ext cx="3962400" cy="776766"/>
            </a:xfrm>
            <a:prstGeom prst="rect">
              <a:avLst/>
            </a:prstGeom>
            <a:noFill/>
          </p:spPr>
          <p:txBody>
            <a:bodyPr wrap="square" rtlCol="0">
              <a:spAutoFit/>
            </a:bodyPr>
            <a:lstStyle/>
            <a:p>
              <a:pPr algn="ctr"/>
              <a:r>
                <a:rPr lang="en-US" sz="1300" b="0" dirty="0">
                  <a:solidFill>
                    <a:schemeClr val="bg1"/>
                  </a:solidFill>
                </a:rPr>
                <a:t>Community Detection</a:t>
              </a:r>
            </a:p>
          </p:txBody>
        </p:sp>
      </p:grpSp>
      <p:grpSp>
        <p:nvGrpSpPr>
          <p:cNvPr id="28" name="Group 27">
            <a:extLst>
              <a:ext uri="{FF2B5EF4-FFF2-40B4-BE49-F238E27FC236}">
                <a16:creationId xmlns:a16="http://schemas.microsoft.com/office/drawing/2014/main" id="{6A6D3AB7-E29C-F342-8038-D880919D2FDA}"/>
              </a:ext>
            </a:extLst>
          </p:cNvPr>
          <p:cNvGrpSpPr/>
          <p:nvPr/>
        </p:nvGrpSpPr>
        <p:grpSpPr>
          <a:xfrm>
            <a:off x="3200400" y="2673913"/>
            <a:ext cx="1219200" cy="970717"/>
            <a:chOff x="762000" y="2250242"/>
            <a:chExt cx="3962400" cy="1531183"/>
          </a:xfrm>
        </p:grpSpPr>
        <p:sp>
          <p:nvSpPr>
            <p:cNvPr id="29" name="Rectangle 28">
              <a:extLst>
                <a:ext uri="{FF2B5EF4-FFF2-40B4-BE49-F238E27FC236}">
                  <a16:creationId xmlns:a16="http://schemas.microsoft.com/office/drawing/2014/main" id="{D6770D62-C152-8042-BE41-E5705BA8996E}"/>
                </a:ext>
              </a:extLst>
            </p:cNvPr>
            <p:cNvSpPr/>
            <p:nvPr/>
          </p:nvSpPr>
          <p:spPr>
            <a:xfrm>
              <a:off x="762000" y="2250242"/>
              <a:ext cx="3962400" cy="1531183"/>
            </a:xfrm>
            <a:prstGeom prst="rect">
              <a:avLst/>
            </a:prstGeom>
            <a:solidFill>
              <a:schemeClr val="accent3"/>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b="0" dirty="0">
                <a:solidFill>
                  <a:schemeClr val="bg1"/>
                </a:solidFill>
              </a:endParaRPr>
            </a:p>
          </p:txBody>
        </p:sp>
        <p:sp>
          <p:nvSpPr>
            <p:cNvPr id="30" name="TextBox 29">
              <a:extLst>
                <a:ext uri="{FF2B5EF4-FFF2-40B4-BE49-F238E27FC236}">
                  <a16:creationId xmlns:a16="http://schemas.microsoft.com/office/drawing/2014/main" id="{ECD2C2EA-7A29-2440-9EE8-28A9EDF08267}"/>
                </a:ext>
              </a:extLst>
            </p:cNvPr>
            <p:cNvSpPr txBox="1"/>
            <p:nvPr/>
          </p:nvSpPr>
          <p:spPr>
            <a:xfrm>
              <a:off x="762000" y="2615983"/>
              <a:ext cx="3962400" cy="776766"/>
            </a:xfrm>
            <a:prstGeom prst="rect">
              <a:avLst/>
            </a:prstGeom>
            <a:noFill/>
          </p:spPr>
          <p:txBody>
            <a:bodyPr wrap="square" rtlCol="0">
              <a:spAutoFit/>
            </a:bodyPr>
            <a:lstStyle/>
            <a:p>
              <a:pPr algn="ctr"/>
              <a:r>
                <a:rPr lang="en-US" sz="1300" b="0" dirty="0">
                  <a:solidFill>
                    <a:schemeClr val="bg1"/>
                  </a:solidFill>
                </a:rPr>
                <a:t>Node / Graph Similarity</a:t>
              </a:r>
            </a:p>
          </p:txBody>
        </p:sp>
      </p:grpSp>
      <p:grpSp>
        <p:nvGrpSpPr>
          <p:cNvPr id="40" name="Group 39">
            <a:extLst>
              <a:ext uri="{FF2B5EF4-FFF2-40B4-BE49-F238E27FC236}">
                <a16:creationId xmlns:a16="http://schemas.microsoft.com/office/drawing/2014/main" id="{EC5AB46B-C502-2B48-AEBB-DCE3A4B00866}"/>
              </a:ext>
            </a:extLst>
          </p:cNvPr>
          <p:cNvGrpSpPr/>
          <p:nvPr/>
        </p:nvGrpSpPr>
        <p:grpSpPr>
          <a:xfrm>
            <a:off x="6513890" y="2688887"/>
            <a:ext cx="1219200" cy="970717"/>
            <a:chOff x="762000" y="2250242"/>
            <a:chExt cx="3962400" cy="1531183"/>
          </a:xfrm>
        </p:grpSpPr>
        <p:sp>
          <p:nvSpPr>
            <p:cNvPr id="41" name="Rectangle 40">
              <a:extLst>
                <a:ext uri="{FF2B5EF4-FFF2-40B4-BE49-F238E27FC236}">
                  <a16:creationId xmlns:a16="http://schemas.microsoft.com/office/drawing/2014/main" id="{82022D97-9E06-8C4A-897D-89F0A4F3D6CF}"/>
                </a:ext>
              </a:extLst>
            </p:cNvPr>
            <p:cNvSpPr/>
            <p:nvPr/>
          </p:nvSpPr>
          <p:spPr>
            <a:xfrm>
              <a:off x="762000" y="2250242"/>
              <a:ext cx="3962400" cy="1531183"/>
            </a:xfrm>
            <a:prstGeom prst="rect">
              <a:avLst/>
            </a:prstGeom>
            <a:solidFill>
              <a:schemeClr val="accent3"/>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b="0" dirty="0">
                <a:solidFill>
                  <a:schemeClr val="bg1"/>
                </a:solidFill>
              </a:endParaRPr>
            </a:p>
          </p:txBody>
        </p:sp>
        <p:sp>
          <p:nvSpPr>
            <p:cNvPr id="42" name="TextBox 41">
              <a:extLst>
                <a:ext uri="{FF2B5EF4-FFF2-40B4-BE49-F238E27FC236}">
                  <a16:creationId xmlns:a16="http://schemas.microsoft.com/office/drawing/2014/main" id="{514C8344-C450-6348-8097-BD40C836E2D8}"/>
                </a:ext>
              </a:extLst>
            </p:cNvPr>
            <p:cNvSpPr txBox="1"/>
            <p:nvPr/>
          </p:nvSpPr>
          <p:spPr>
            <a:xfrm>
              <a:off x="762000" y="2592363"/>
              <a:ext cx="3962400" cy="776766"/>
            </a:xfrm>
            <a:prstGeom prst="rect">
              <a:avLst/>
            </a:prstGeom>
            <a:noFill/>
          </p:spPr>
          <p:txBody>
            <a:bodyPr wrap="square" rtlCol="0">
              <a:spAutoFit/>
            </a:bodyPr>
            <a:lstStyle/>
            <a:p>
              <a:pPr algn="ctr"/>
              <a:r>
                <a:rPr lang="en-US" sz="1300" b="0" dirty="0">
                  <a:solidFill>
                    <a:schemeClr val="bg1"/>
                  </a:solidFill>
                </a:rPr>
                <a:t>Node / Graph Prediction</a:t>
              </a:r>
            </a:p>
          </p:txBody>
        </p:sp>
      </p:grpSp>
      <p:sp>
        <p:nvSpPr>
          <p:cNvPr id="52" name="TextBox 51">
            <a:extLst>
              <a:ext uri="{FF2B5EF4-FFF2-40B4-BE49-F238E27FC236}">
                <a16:creationId xmlns:a16="http://schemas.microsoft.com/office/drawing/2014/main" id="{A9013715-B2FD-B04E-95CF-EF42477D3DD0}"/>
              </a:ext>
            </a:extLst>
          </p:cNvPr>
          <p:cNvSpPr txBox="1"/>
          <p:nvPr/>
        </p:nvSpPr>
        <p:spPr>
          <a:xfrm>
            <a:off x="7934636" y="2716247"/>
            <a:ext cx="646331" cy="646331"/>
          </a:xfrm>
          <a:prstGeom prst="rect">
            <a:avLst/>
          </a:prstGeom>
          <a:noFill/>
        </p:spPr>
        <p:txBody>
          <a:bodyPr wrap="none" rtlCol="0">
            <a:spAutoFit/>
          </a:bodyPr>
          <a:lstStyle/>
          <a:p>
            <a:r>
              <a:rPr lang="en-US" sz="3600" dirty="0">
                <a:solidFill>
                  <a:schemeClr val="bg1"/>
                </a:solidFill>
              </a:rPr>
              <a:t>…</a:t>
            </a:r>
          </a:p>
        </p:txBody>
      </p:sp>
      <p:sp>
        <p:nvSpPr>
          <p:cNvPr id="53" name="TextBox 52">
            <a:extLst>
              <a:ext uri="{FF2B5EF4-FFF2-40B4-BE49-F238E27FC236}">
                <a16:creationId xmlns:a16="http://schemas.microsoft.com/office/drawing/2014/main" id="{CD67A834-C175-DA40-AC9D-AA45839B6C2B}"/>
              </a:ext>
            </a:extLst>
          </p:cNvPr>
          <p:cNvSpPr txBox="1"/>
          <p:nvPr/>
        </p:nvSpPr>
        <p:spPr>
          <a:xfrm>
            <a:off x="4802827" y="2682380"/>
            <a:ext cx="646331" cy="646331"/>
          </a:xfrm>
          <a:prstGeom prst="rect">
            <a:avLst/>
          </a:prstGeom>
          <a:noFill/>
        </p:spPr>
        <p:txBody>
          <a:bodyPr wrap="none" rtlCol="0">
            <a:spAutoFit/>
          </a:bodyPr>
          <a:lstStyle/>
          <a:p>
            <a:r>
              <a:rPr lang="en-US" sz="3600" dirty="0">
                <a:solidFill>
                  <a:schemeClr val="bg1"/>
                </a:solidFill>
              </a:rPr>
              <a:t>…</a:t>
            </a:r>
          </a:p>
        </p:txBody>
      </p:sp>
      <p:grpSp>
        <p:nvGrpSpPr>
          <p:cNvPr id="57" name="Group 56">
            <a:extLst>
              <a:ext uri="{FF2B5EF4-FFF2-40B4-BE49-F238E27FC236}">
                <a16:creationId xmlns:a16="http://schemas.microsoft.com/office/drawing/2014/main" id="{041F47AB-9F8E-B847-AB19-451DC4EA80A4}"/>
              </a:ext>
            </a:extLst>
          </p:cNvPr>
          <p:cNvGrpSpPr/>
          <p:nvPr/>
        </p:nvGrpSpPr>
        <p:grpSpPr>
          <a:xfrm>
            <a:off x="567266" y="4724400"/>
            <a:ext cx="2218267" cy="1447800"/>
            <a:chOff x="567266" y="4724400"/>
            <a:chExt cx="2218267" cy="1447800"/>
          </a:xfrm>
          <a:solidFill>
            <a:schemeClr val="tx1"/>
          </a:solidFill>
        </p:grpSpPr>
        <p:sp>
          <p:nvSpPr>
            <p:cNvPr id="54" name="Rectangle 53">
              <a:extLst>
                <a:ext uri="{FF2B5EF4-FFF2-40B4-BE49-F238E27FC236}">
                  <a16:creationId xmlns:a16="http://schemas.microsoft.com/office/drawing/2014/main" id="{41BF0120-863D-2C41-BDD0-B011222A7CBC}"/>
                </a:ext>
              </a:extLst>
            </p:cNvPr>
            <p:cNvSpPr/>
            <p:nvPr/>
          </p:nvSpPr>
          <p:spPr>
            <a:xfrm>
              <a:off x="575733" y="4724400"/>
              <a:ext cx="2209800" cy="1447800"/>
            </a:xfrm>
            <a:prstGeom prst="rect">
              <a:avLst/>
            </a:pr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0" dirty="0">
                <a:solidFill>
                  <a:schemeClr val="bg1"/>
                </a:solidFill>
              </a:endParaRPr>
            </a:p>
          </p:txBody>
        </p:sp>
        <p:sp>
          <p:nvSpPr>
            <p:cNvPr id="55" name="TextBox 54">
              <a:extLst>
                <a:ext uri="{FF2B5EF4-FFF2-40B4-BE49-F238E27FC236}">
                  <a16:creationId xmlns:a16="http://schemas.microsoft.com/office/drawing/2014/main" id="{B763D76A-BD39-EF4B-8E89-6BAB1EC55D32}"/>
                </a:ext>
              </a:extLst>
            </p:cNvPr>
            <p:cNvSpPr txBox="1"/>
            <p:nvPr/>
          </p:nvSpPr>
          <p:spPr>
            <a:xfrm>
              <a:off x="567266" y="4800600"/>
              <a:ext cx="2209800" cy="276999"/>
            </a:xfrm>
            <a:prstGeom prst="rect">
              <a:avLst/>
            </a:prstGeom>
            <a:noFill/>
          </p:spPr>
          <p:txBody>
            <a:bodyPr wrap="square" rtlCol="0">
              <a:spAutoFit/>
            </a:bodyPr>
            <a:lstStyle/>
            <a:p>
              <a:pPr algn="ctr"/>
              <a:r>
                <a:rPr lang="en-US" sz="1200" dirty="0">
                  <a:solidFill>
                    <a:schemeClr val="bg1"/>
                  </a:solidFill>
                </a:rPr>
                <a:t>Small Graph Processing</a:t>
              </a:r>
            </a:p>
          </p:txBody>
        </p:sp>
      </p:grpSp>
      <p:grpSp>
        <p:nvGrpSpPr>
          <p:cNvPr id="59" name="Group 58">
            <a:extLst>
              <a:ext uri="{FF2B5EF4-FFF2-40B4-BE49-F238E27FC236}">
                <a16:creationId xmlns:a16="http://schemas.microsoft.com/office/drawing/2014/main" id="{94A23D67-F462-F74A-93C8-D0BBC0C79EFD}"/>
              </a:ext>
            </a:extLst>
          </p:cNvPr>
          <p:cNvGrpSpPr/>
          <p:nvPr/>
        </p:nvGrpSpPr>
        <p:grpSpPr>
          <a:xfrm>
            <a:off x="3344333" y="4724400"/>
            <a:ext cx="2218267" cy="1447800"/>
            <a:chOff x="567266" y="4724400"/>
            <a:chExt cx="2218267" cy="1447800"/>
          </a:xfrm>
          <a:solidFill>
            <a:schemeClr val="tx1"/>
          </a:solidFill>
        </p:grpSpPr>
        <p:sp>
          <p:nvSpPr>
            <p:cNvPr id="60" name="Rectangle 59">
              <a:extLst>
                <a:ext uri="{FF2B5EF4-FFF2-40B4-BE49-F238E27FC236}">
                  <a16:creationId xmlns:a16="http://schemas.microsoft.com/office/drawing/2014/main" id="{1D0D6900-2CC1-9146-8FAD-8CA63D2E50CB}"/>
                </a:ext>
              </a:extLst>
            </p:cNvPr>
            <p:cNvSpPr/>
            <p:nvPr/>
          </p:nvSpPr>
          <p:spPr>
            <a:xfrm>
              <a:off x="575733" y="4724400"/>
              <a:ext cx="2209800" cy="1447800"/>
            </a:xfrm>
            <a:prstGeom prst="rect">
              <a:avLst/>
            </a:pr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0" dirty="0">
                <a:solidFill>
                  <a:schemeClr val="bg1"/>
                </a:solidFill>
              </a:endParaRPr>
            </a:p>
          </p:txBody>
        </p:sp>
        <p:sp>
          <p:nvSpPr>
            <p:cNvPr id="61" name="TextBox 60">
              <a:extLst>
                <a:ext uri="{FF2B5EF4-FFF2-40B4-BE49-F238E27FC236}">
                  <a16:creationId xmlns:a16="http://schemas.microsoft.com/office/drawing/2014/main" id="{2B1A929A-48C6-234F-8552-40E629F195A2}"/>
                </a:ext>
              </a:extLst>
            </p:cNvPr>
            <p:cNvSpPr txBox="1"/>
            <p:nvPr/>
          </p:nvSpPr>
          <p:spPr>
            <a:xfrm>
              <a:off x="567266" y="4800600"/>
              <a:ext cx="2209800" cy="276999"/>
            </a:xfrm>
            <a:prstGeom prst="rect">
              <a:avLst/>
            </a:prstGeom>
            <a:noFill/>
          </p:spPr>
          <p:txBody>
            <a:bodyPr wrap="square" rtlCol="0">
              <a:spAutoFit/>
            </a:bodyPr>
            <a:lstStyle/>
            <a:p>
              <a:pPr algn="ctr"/>
              <a:r>
                <a:rPr lang="en-US" sz="1200" dirty="0">
                  <a:solidFill>
                    <a:schemeClr val="bg1"/>
                  </a:solidFill>
                </a:rPr>
                <a:t>Large Graph Processing</a:t>
              </a:r>
            </a:p>
          </p:txBody>
        </p:sp>
      </p:grpSp>
      <p:grpSp>
        <p:nvGrpSpPr>
          <p:cNvPr id="62" name="Group 61">
            <a:extLst>
              <a:ext uri="{FF2B5EF4-FFF2-40B4-BE49-F238E27FC236}">
                <a16:creationId xmlns:a16="http://schemas.microsoft.com/office/drawing/2014/main" id="{A91FAE1B-336A-3B48-950D-B81EE63CCDE0}"/>
              </a:ext>
            </a:extLst>
          </p:cNvPr>
          <p:cNvGrpSpPr/>
          <p:nvPr/>
        </p:nvGrpSpPr>
        <p:grpSpPr>
          <a:xfrm>
            <a:off x="6198395" y="4724400"/>
            <a:ext cx="2218267" cy="1447800"/>
            <a:chOff x="567266" y="4724400"/>
            <a:chExt cx="2218267" cy="1447800"/>
          </a:xfrm>
          <a:solidFill>
            <a:schemeClr val="tx1"/>
          </a:solidFill>
        </p:grpSpPr>
        <p:sp>
          <p:nvSpPr>
            <p:cNvPr id="63" name="Rectangle 62">
              <a:extLst>
                <a:ext uri="{FF2B5EF4-FFF2-40B4-BE49-F238E27FC236}">
                  <a16:creationId xmlns:a16="http://schemas.microsoft.com/office/drawing/2014/main" id="{3CC826AE-9A0B-CF44-A307-CCCFBED95FAE}"/>
                </a:ext>
              </a:extLst>
            </p:cNvPr>
            <p:cNvSpPr/>
            <p:nvPr/>
          </p:nvSpPr>
          <p:spPr>
            <a:xfrm>
              <a:off x="575733" y="4724400"/>
              <a:ext cx="2209800" cy="1447800"/>
            </a:xfrm>
            <a:prstGeom prst="rect">
              <a:avLst/>
            </a:pr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0" dirty="0">
                <a:solidFill>
                  <a:schemeClr val="bg1"/>
                </a:solidFill>
              </a:endParaRPr>
            </a:p>
          </p:txBody>
        </p:sp>
        <p:sp>
          <p:nvSpPr>
            <p:cNvPr id="64" name="TextBox 63">
              <a:extLst>
                <a:ext uri="{FF2B5EF4-FFF2-40B4-BE49-F238E27FC236}">
                  <a16:creationId xmlns:a16="http://schemas.microsoft.com/office/drawing/2014/main" id="{CBC3A0BF-0240-A340-B1DC-14048D5C8448}"/>
                </a:ext>
              </a:extLst>
            </p:cNvPr>
            <p:cNvSpPr txBox="1"/>
            <p:nvPr/>
          </p:nvSpPr>
          <p:spPr>
            <a:xfrm>
              <a:off x="567266" y="4800600"/>
              <a:ext cx="2209800" cy="276999"/>
            </a:xfrm>
            <a:prstGeom prst="rect">
              <a:avLst/>
            </a:prstGeom>
            <a:noFill/>
          </p:spPr>
          <p:txBody>
            <a:bodyPr wrap="square" rtlCol="0">
              <a:spAutoFit/>
            </a:bodyPr>
            <a:lstStyle/>
            <a:p>
              <a:pPr algn="ctr"/>
              <a:r>
                <a:rPr lang="en-US" sz="1200" dirty="0">
                  <a:solidFill>
                    <a:schemeClr val="bg1"/>
                  </a:solidFill>
                </a:rPr>
                <a:t>Graph Databases</a:t>
              </a:r>
            </a:p>
          </p:txBody>
        </p:sp>
      </p:grpSp>
      <p:pic>
        <p:nvPicPr>
          <p:cNvPr id="65" name="Picture 64">
            <a:extLst>
              <a:ext uri="{FF2B5EF4-FFF2-40B4-BE49-F238E27FC236}">
                <a16:creationId xmlns:a16="http://schemas.microsoft.com/office/drawing/2014/main" id="{9DB4C4BB-A037-D040-8F4B-630F107F6926}"/>
              </a:ext>
            </a:extLst>
          </p:cNvPr>
          <p:cNvPicPr>
            <a:picLocks noChangeAspect="1"/>
          </p:cNvPicPr>
          <p:nvPr/>
        </p:nvPicPr>
        <p:blipFill>
          <a:blip r:embed="rId3"/>
          <a:stretch>
            <a:fillRect/>
          </a:stretch>
        </p:blipFill>
        <p:spPr>
          <a:xfrm>
            <a:off x="971549" y="5181600"/>
            <a:ext cx="584200" cy="584200"/>
          </a:xfrm>
          <a:prstGeom prst="rect">
            <a:avLst/>
          </a:prstGeom>
        </p:spPr>
      </p:pic>
      <p:sp>
        <p:nvSpPr>
          <p:cNvPr id="67" name="TextBox 66">
            <a:extLst>
              <a:ext uri="{FF2B5EF4-FFF2-40B4-BE49-F238E27FC236}">
                <a16:creationId xmlns:a16="http://schemas.microsoft.com/office/drawing/2014/main" id="{14AC3C0D-A15A-D440-B991-FA91A87CB169}"/>
              </a:ext>
            </a:extLst>
          </p:cNvPr>
          <p:cNvSpPr txBox="1"/>
          <p:nvPr/>
        </p:nvSpPr>
        <p:spPr>
          <a:xfrm>
            <a:off x="1693333" y="6553200"/>
            <a:ext cx="994183" cy="338554"/>
          </a:xfrm>
          <a:prstGeom prst="rect">
            <a:avLst/>
          </a:prstGeom>
          <a:noFill/>
        </p:spPr>
        <p:txBody>
          <a:bodyPr wrap="none" rtlCol="0">
            <a:spAutoFit/>
          </a:bodyPr>
          <a:lstStyle/>
          <a:p>
            <a:r>
              <a:rPr lang="en-US" dirty="0"/>
              <a:t>Network</a:t>
            </a:r>
          </a:p>
        </p:txBody>
      </p:sp>
      <p:sp>
        <p:nvSpPr>
          <p:cNvPr id="68" name="TextBox 67">
            <a:extLst>
              <a:ext uri="{FF2B5EF4-FFF2-40B4-BE49-F238E27FC236}">
                <a16:creationId xmlns:a16="http://schemas.microsoft.com/office/drawing/2014/main" id="{671E5592-7007-7E45-81B8-533BF4AEE68B}"/>
              </a:ext>
            </a:extLst>
          </p:cNvPr>
          <p:cNvSpPr txBox="1"/>
          <p:nvPr/>
        </p:nvSpPr>
        <p:spPr>
          <a:xfrm>
            <a:off x="563033" y="5727659"/>
            <a:ext cx="1341967" cy="276999"/>
          </a:xfrm>
          <a:prstGeom prst="rect">
            <a:avLst/>
          </a:prstGeom>
          <a:noFill/>
        </p:spPr>
        <p:txBody>
          <a:bodyPr wrap="square" rtlCol="0">
            <a:spAutoFit/>
          </a:bodyPr>
          <a:lstStyle/>
          <a:p>
            <a:pPr algn="ctr"/>
            <a:r>
              <a:rPr lang="en-US" sz="1200" b="0" dirty="0" err="1">
                <a:solidFill>
                  <a:schemeClr val="bg1"/>
                </a:solidFill>
                <a:latin typeface="Times" pitchFamily="2" charset="0"/>
              </a:rPr>
              <a:t>NetworkX</a:t>
            </a:r>
            <a:endParaRPr lang="en-US" sz="1200" b="0" dirty="0">
              <a:solidFill>
                <a:schemeClr val="bg1"/>
              </a:solidFill>
              <a:latin typeface="Times" pitchFamily="2" charset="0"/>
            </a:endParaRPr>
          </a:p>
        </p:txBody>
      </p:sp>
      <p:pic>
        <p:nvPicPr>
          <p:cNvPr id="71" name="Picture 70">
            <a:extLst>
              <a:ext uri="{FF2B5EF4-FFF2-40B4-BE49-F238E27FC236}">
                <a16:creationId xmlns:a16="http://schemas.microsoft.com/office/drawing/2014/main" id="{05043929-93DF-E140-8CF8-3AE9EBEFF0A1}"/>
              </a:ext>
            </a:extLst>
          </p:cNvPr>
          <p:cNvPicPr>
            <a:picLocks noChangeAspect="1"/>
          </p:cNvPicPr>
          <p:nvPr/>
        </p:nvPicPr>
        <p:blipFill>
          <a:blip r:embed="rId4"/>
          <a:stretch>
            <a:fillRect/>
          </a:stretch>
        </p:blipFill>
        <p:spPr>
          <a:xfrm>
            <a:off x="1872524" y="5197402"/>
            <a:ext cx="646773" cy="646773"/>
          </a:xfrm>
          <a:prstGeom prst="rect">
            <a:avLst/>
          </a:prstGeom>
        </p:spPr>
      </p:pic>
      <p:pic>
        <p:nvPicPr>
          <p:cNvPr id="72" name="Picture 71">
            <a:extLst>
              <a:ext uri="{FF2B5EF4-FFF2-40B4-BE49-F238E27FC236}">
                <a16:creationId xmlns:a16="http://schemas.microsoft.com/office/drawing/2014/main" id="{5095B603-1118-D748-AAD7-D3C982DF700A}"/>
              </a:ext>
            </a:extLst>
          </p:cNvPr>
          <p:cNvPicPr>
            <a:picLocks noChangeAspect="1"/>
          </p:cNvPicPr>
          <p:nvPr/>
        </p:nvPicPr>
        <p:blipFill>
          <a:blip r:embed="rId5"/>
          <a:stretch>
            <a:fillRect/>
          </a:stretch>
        </p:blipFill>
        <p:spPr>
          <a:xfrm>
            <a:off x="4513032" y="5219220"/>
            <a:ext cx="1007235" cy="719987"/>
          </a:xfrm>
          <a:prstGeom prst="rect">
            <a:avLst/>
          </a:prstGeom>
        </p:spPr>
      </p:pic>
      <p:pic>
        <p:nvPicPr>
          <p:cNvPr id="73" name="Picture 72">
            <a:extLst>
              <a:ext uri="{FF2B5EF4-FFF2-40B4-BE49-F238E27FC236}">
                <a16:creationId xmlns:a16="http://schemas.microsoft.com/office/drawing/2014/main" id="{EA817406-DD12-4449-B376-08C569017EE0}"/>
              </a:ext>
            </a:extLst>
          </p:cNvPr>
          <p:cNvPicPr>
            <a:picLocks noChangeAspect="1"/>
          </p:cNvPicPr>
          <p:nvPr/>
        </p:nvPicPr>
        <p:blipFill>
          <a:blip r:embed="rId6"/>
          <a:stretch>
            <a:fillRect/>
          </a:stretch>
        </p:blipFill>
        <p:spPr>
          <a:xfrm>
            <a:off x="6790450" y="5342275"/>
            <a:ext cx="1042624" cy="408451"/>
          </a:xfrm>
          <a:prstGeom prst="rect">
            <a:avLst/>
          </a:prstGeom>
        </p:spPr>
      </p:pic>
      <p:sp>
        <p:nvSpPr>
          <p:cNvPr id="75" name="TextBox 74">
            <a:extLst>
              <a:ext uri="{FF2B5EF4-FFF2-40B4-BE49-F238E27FC236}">
                <a16:creationId xmlns:a16="http://schemas.microsoft.com/office/drawing/2014/main" id="{742AB608-2971-3A4D-807E-EBABCB160C81}"/>
              </a:ext>
            </a:extLst>
          </p:cNvPr>
          <p:cNvSpPr txBox="1"/>
          <p:nvPr/>
        </p:nvSpPr>
        <p:spPr>
          <a:xfrm>
            <a:off x="1600200" y="5732641"/>
            <a:ext cx="1279916" cy="276999"/>
          </a:xfrm>
          <a:prstGeom prst="rect">
            <a:avLst/>
          </a:prstGeom>
          <a:noFill/>
        </p:spPr>
        <p:txBody>
          <a:bodyPr wrap="square" rtlCol="0">
            <a:spAutoFit/>
          </a:bodyPr>
          <a:lstStyle/>
          <a:p>
            <a:pPr algn="ctr"/>
            <a:r>
              <a:rPr lang="en-US" sz="1200" b="0" dirty="0" err="1">
                <a:solidFill>
                  <a:schemeClr val="bg1"/>
                </a:solidFill>
                <a:latin typeface="Times" pitchFamily="2" charset="0"/>
              </a:rPr>
              <a:t>iGraph</a:t>
            </a:r>
            <a:endParaRPr lang="en-US" sz="1200" b="0" dirty="0">
              <a:solidFill>
                <a:schemeClr val="bg1"/>
              </a:solidFill>
              <a:latin typeface="Times" pitchFamily="2" charset="0"/>
            </a:endParaRPr>
          </a:p>
        </p:txBody>
      </p:sp>
      <p:sp>
        <p:nvSpPr>
          <p:cNvPr id="77" name="Rounded Rectangle 76">
            <a:extLst>
              <a:ext uri="{FF2B5EF4-FFF2-40B4-BE49-F238E27FC236}">
                <a16:creationId xmlns:a16="http://schemas.microsoft.com/office/drawing/2014/main" id="{B94CE924-9DE7-EB4D-92EC-8BAC4613E864}"/>
              </a:ext>
            </a:extLst>
          </p:cNvPr>
          <p:cNvSpPr/>
          <p:nvPr/>
        </p:nvSpPr>
        <p:spPr>
          <a:xfrm>
            <a:off x="399600" y="2514600"/>
            <a:ext cx="1524000" cy="1266824"/>
          </a:xfrm>
          <a:prstGeom prst="round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1"/>
              </a:solidFill>
            </a:endParaRPr>
          </a:p>
        </p:txBody>
      </p:sp>
      <p:pic>
        <p:nvPicPr>
          <p:cNvPr id="79" name="Picture 78">
            <a:extLst>
              <a:ext uri="{FF2B5EF4-FFF2-40B4-BE49-F238E27FC236}">
                <a16:creationId xmlns:a16="http://schemas.microsoft.com/office/drawing/2014/main" id="{75331AC1-DC26-E141-8048-4ED3D88B7CDE}"/>
              </a:ext>
            </a:extLst>
          </p:cNvPr>
          <p:cNvPicPr>
            <a:picLocks noChangeAspect="1"/>
          </p:cNvPicPr>
          <p:nvPr/>
        </p:nvPicPr>
        <p:blipFill>
          <a:blip r:embed="rId7"/>
          <a:stretch>
            <a:fillRect/>
          </a:stretch>
        </p:blipFill>
        <p:spPr>
          <a:xfrm>
            <a:off x="3471662" y="5150207"/>
            <a:ext cx="851102" cy="977862"/>
          </a:xfrm>
          <a:prstGeom prst="rect">
            <a:avLst/>
          </a:prstGeom>
        </p:spPr>
      </p:pic>
    </p:spTree>
    <p:extLst>
      <p:ext uri="{BB962C8B-B14F-4D97-AF65-F5344CB8AC3E}">
        <p14:creationId xmlns:p14="http://schemas.microsoft.com/office/powerpoint/2010/main" val="3241974822"/>
      </p:ext>
    </p:extLst>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775741B-DF31-AE44-8456-17DB7300F661}"/>
              </a:ext>
            </a:extLst>
          </p:cNvPr>
          <p:cNvPicPr>
            <a:picLocks noChangeAspect="1"/>
          </p:cNvPicPr>
          <p:nvPr/>
        </p:nvPicPr>
        <p:blipFill>
          <a:blip r:embed="rId3"/>
          <a:stretch>
            <a:fillRect/>
          </a:stretch>
        </p:blipFill>
        <p:spPr>
          <a:xfrm>
            <a:off x="5819385" y="4495800"/>
            <a:ext cx="3317358" cy="1371600"/>
          </a:xfrm>
          <a:prstGeom prst="rect">
            <a:avLst/>
          </a:prstGeom>
        </p:spPr>
      </p:pic>
      <p:sp>
        <p:nvSpPr>
          <p:cNvPr id="2" name="Title 1"/>
          <p:cNvSpPr>
            <a:spLocks noGrp="1"/>
          </p:cNvSpPr>
          <p:nvPr>
            <p:ph type="title"/>
          </p:nvPr>
        </p:nvSpPr>
        <p:spPr/>
        <p:txBody>
          <a:bodyPr/>
          <a:lstStyle/>
          <a:p>
            <a:r>
              <a:rPr lang="en-US" dirty="0" err="1"/>
              <a:t>Pregel</a:t>
            </a:r>
            <a:r>
              <a:rPr lang="en-US" dirty="0"/>
              <a:t>: Computational Model</a:t>
            </a:r>
          </a:p>
        </p:txBody>
      </p:sp>
      <p:sp>
        <p:nvSpPr>
          <p:cNvPr id="3" name="Content Placeholder 2"/>
          <p:cNvSpPr>
            <a:spLocks noGrp="1"/>
          </p:cNvSpPr>
          <p:nvPr>
            <p:ph idx="1"/>
          </p:nvPr>
        </p:nvSpPr>
        <p:spPr/>
        <p:txBody>
          <a:bodyPr>
            <a:normAutofit fontScale="92500" lnSpcReduction="10000"/>
          </a:bodyPr>
          <a:lstStyle/>
          <a:p>
            <a:r>
              <a:rPr lang="en-US" dirty="0"/>
              <a:t>Computation consists of a series of </a:t>
            </a:r>
            <a:r>
              <a:rPr lang="en-US" dirty="0" err="1">
                <a:solidFill>
                  <a:srgbClr val="FF0000"/>
                </a:solidFill>
              </a:rPr>
              <a:t>supersteps</a:t>
            </a:r>
            <a:endParaRPr lang="en-US" dirty="0">
              <a:solidFill>
                <a:srgbClr val="FF0000"/>
              </a:solidFill>
            </a:endParaRPr>
          </a:p>
          <a:p>
            <a:r>
              <a:rPr lang="en-US" dirty="0"/>
              <a:t>In each </a:t>
            </a:r>
            <a:r>
              <a:rPr lang="en-US" dirty="0" err="1"/>
              <a:t>superstep</a:t>
            </a:r>
            <a:r>
              <a:rPr lang="en-US" dirty="0"/>
              <a:t>, the framework </a:t>
            </a:r>
            <a:r>
              <a:rPr lang="en-US" dirty="0">
                <a:solidFill>
                  <a:srgbClr val="FF0000"/>
                </a:solidFill>
              </a:rPr>
              <a:t>invokes a user-defined function, </a:t>
            </a:r>
            <a:r>
              <a:rPr lang="en-US" sz="2200" dirty="0">
                <a:latin typeface="Courier New" panose="02070309020205020404" pitchFamily="49" charset="0"/>
                <a:cs typeface="Courier New" panose="02070309020205020404" pitchFamily="49" charset="0"/>
              </a:rPr>
              <a:t>compute()</a:t>
            </a:r>
            <a:r>
              <a:rPr lang="en-US" dirty="0"/>
              <a:t>, </a:t>
            </a:r>
            <a:r>
              <a:rPr lang="en-US" dirty="0">
                <a:solidFill>
                  <a:srgbClr val="FF0000"/>
                </a:solidFill>
              </a:rPr>
              <a:t>for each vertex </a:t>
            </a:r>
            <a:r>
              <a:rPr lang="en-US" dirty="0"/>
              <a:t>(conceptually in parallel)</a:t>
            </a:r>
          </a:p>
          <a:p>
            <a:r>
              <a:rPr lang="en-US" sz="2200" dirty="0">
                <a:latin typeface="Courier New" panose="02070309020205020404" pitchFamily="49" charset="0"/>
                <a:cs typeface="Courier New" panose="02070309020205020404" pitchFamily="49" charset="0"/>
              </a:rPr>
              <a:t>compute()</a:t>
            </a:r>
            <a:r>
              <a:rPr lang="en-US" dirty="0"/>
              <a:t> specifies </a:t>
            </a:r>
            <a:r>
              <a:rPr lang="en-US" dirty="0">
                <a:solidFill>
                  <a:srgbClr val="FF0000"/>
                </a:solidFill>
              </a:rPr>
              <a:t>behavior at a single vertex </a:t>
            </a:r>
            <a:r>
              <a:rPr lang="en-US" i="1" dirty="0"/>
              <a:t>v</a:t>
            </a:r>
            <a:r>
              <a:rPr lang="en-US" dirty="0"/>
              <a:t> and a </a:t>
            </a:r>
            <a:r>
              <a:rPr lang="en-US" dirty="0" err="1"/>
              <a:t>superstep</a:t>
            </a:r>
            <a:r>
              <a:rPr lang="en-US" dirty="0"/>
              <a:t> </a:t>
            </a:r>
            <a:r>
              <a:rPr lang="en-US" i="1" dirty="0"/>
              <a:t>s</a:t>
            </a:r>
            <a:r>
              <a:rPr lang="en-US" dirty="0"/>
              <a:t>:</a:t>
            </a:r>
          </a:p>
          <a:p>
            <a:pPr lvl="1"/>
            <a:r>
              <a:rPr lang="en-US" dirty="0"/>
              <a:t>It can </a:t>
            </a:r>
            <a:r>
              <a:rPr lang="en-US" dirty="0">
                <a:solidFill>
                  <a:srgbClr val="FF0000"/>
                </a:solidFill>
              </a:rPr>
              <a:t>read messages</a:t>
            </a:r>
            <a:r>
              <a:rPr lang="en-US" dirty="0"/>
              <a:t> sent to </a:t>
            </a:r>
            <a:r>
              <a:rPr lang="en-US" i="1" dirty="0"/>
              <a:t>v</a:t>
            </a:r>
            <a:r>
              <a:rPr lang="en-US" dirty="0"/>
              <a:t> in </a:t>
            </a:r>
            <a:r>
              <a:rPr lang="en-US" dirty="0" err="1"/>
              <a:t>superstep</a:t>
            </a:r>
            <a:r>
              <a:rPr lang="en-US" dirty="0"/>
              <a:t> </a:t>
            </a:r>
            <a:r>
              <a:rPr lang="en-US" i="1" dirty="0"/>
              <a:t>s </a:t>
            </a:r>
            <a:r>
              <a:rPr lang="en-US" dirty="0"/>
              <a:t>-1;</a:t>
            </a:r>
          </a:p>
          <a:p>
            <a:pPr lvl="1"/>
            <a:r>
              <a:rPr lang="en-US" dirty="0"/>
              <a:t>It can </a:t>
            </a:r>
            <a:r>
              <a:rPr lang="en-US" dirty="0">
                <a:solidFill>
                  <a:srgbClr val="FF0000"/>
                </a:solidFill>
              </a:rPr>
              <a:t>send messages </a:t>
            </a:r>
            <a:r>
              <a:rPr lang="en-US" dirty="0"/>
              <a:t>to other vertices that will be read in </a:t>
            </a:r>
            <a:r>
              <a:rPr lang="en-US" dirty="0" err="1"/>
              <a:t>superstep</a:t>
            </a:r>
            <a:r>
              <a:rPr lang="en-US" dirty="0"/>
              <a:t> </a:t>
            </a:r>
            <a:r>
              <a:rPr lang="en-US" i="1" dirty="0"/>
              <a:t>s </a:t>
            </a:r>
            <a:r>
              <a:rPr lang="en-US" dirty="0"/>
              <a:t>+ 1;</a:t>
            </a:r>
          </a:p>
          <a:p>
            <a:pPr lvl="1"/>
            <a:r>
              <a:rPr lang="en-US" dirty="0"/>
              <a:t>It can </a:t>
            </a:r>
            <a:r>
              <a:rPr lang="en-US" dirty="0">
                <a:solidFill>
                  <a:srgbClr val="FF0000"/>
                </a:solidFill>
              </a:rPr>
              <a:t>read or write the value </a:t>
            </a:r>
            <a:r>
              <a:rPr lang="en-US" dirty="0"/>
              <a:t>of </a:t>
            </a:r>
            <a:r>
              <a:rPr lang="en-US" i="1" dirty="0"/>
              <a:t>v</a:t>
            </a:r>
            <a:r>
              <a:rPr lang="en-US" dirty="0"/>
              <a:t> and the value of its outgoing edges (or even add or remove edges)</a:t>
            </a:r>
          </a:p>
          <a:p>
            <a:r>
              <a:rPr lang="en-US" dirty="0"/>
              <a:t>Termination:</a:t>
            </a:r>
          </a:p>
          <a:p>
            <a:pPr lvl="1"/>
            <a:r>
              <a:rPr lang="en-US" dirty="0"/>
              <a:t>A vertex can choose to deactivate itself</a:t>
            </a:r>
          </a:p>
          <a:p>
            <a:pPr lvl="1"/>
            <a:r>
              <a:rPr lang="en-US" dirty="0"/>
              <a:t>Is “woken up” if new messages received</a:t>
            </a:r>
          </a:p>
          <a:p>
            <a:pPr lvl="1"/>
            <a:r>
              <a:rPr lang="en-US" dirty="0"/>
              <a:t>Computation halts when all vertices are inactive</a:t>
            </a:r>
          </a:p>
          <a:p>
            <a:pPr lvl="1"/>
            <a:endParaRPr lang="en-US" dirty="0"/>
          </a:p>
        </p:txBody>
      </p:sp>
      <p:sp>
        <p:nvSpPr>
          <p:cNvPr id="4" name="TextBox 3"/>
          <p:cNvSpPr txBox="1">
            <a:spLocks noChangeArrowheads="1"/>
          </p:cNvSpPr>
          <p:nvPr/>
        </p:nvSpPr>
        <p:spPr bwMode="auto">
          <a:xfrm>
            <a:off x="0" y="6611938"/>
            <a:ext cx="8458200" cy="246221"/>
          </a:xfrm>
          <a:prstGeom prst="rect">
            <a:avLst/>
          </a:prstGeom>
          <a:noFill/>
          <a:ln w="9525">
            <a:noFill/>
            <a:miter lim="800000"/>
            <a:headEnd/>
            <a:tailEnd/>
          </a:ln>
        </p:spPr>
        <p:txBody>
          <a:bodyPr wrap="square">
            <a:spAutoFit/>
          </a:bodyPr>
          <a:lstStyle/>
          <a:p>
            <a:r>
              <a:rPr lang="en-US" sz="1000" b="0" dirty="0">
                <a:solidFill>
                  <a:schemeClr val="bg1"/>
                </a:solidFill>
              </a:rPr>
              <a:t>Source: </a:t>
            </a:r>
            <a:r>
              <a:rPr lang="en-US" sz="1000" b="0" dirty="0" err="1">
                <a:solidFill>
                  <a:schemeClr val="bg1"/>
                </a:solidFill>
              </a:rPr>
              <a:t>Malewicz</a:t>
            </a:r>
            <a:r>
              <a:rPr lang="en-US" sz="1000" b="0" dirty="0">
                <a:solidFill>
                  <a:schemeClr val="bg1"/>
                </a:solidFill>
              </a:rPr>
              <a:t> et al. (2010) </a:t>
            </a:r>
            <a:r>
              <a:rPr lang="en-US" sz="1000" b="0" dirty="0" err="1">
                <a:solidFill>
                  <a:schemeClr val="bg1"/>
                </a:solidFill>
              </a:rPr>
              <a:t>Pregel</a:t>
            </a:r>
            <a:r>
              <a:rPr lang="en-US" sz="1000" b="0" dirty="0">
                <a:solidFill>
                  <a:schemeClr val="bg1"/>
                </a:solidFill>
              </a:rPr>
              <a:t>: A System for Large-Scale Graph Processing. SIGMOD.</a:t>
            </a:r>
          </a:p>
        </p:txBody>
      </p:sp>
      <p:sp>
        <p:nvSpPr>
          <p:cNvPr id="5" name="Slide Number Placeholder 4"/>
          <p:cNvSpPr>
            <a:spLocks noGrp="1"/>
          </p:cNvSpPr>
          <p:nvPr>
            <p:ph type="sldNum" sz="quarter" idx="10"/>
          </p:nvPr>
        </p:nvSpPr>
        <p:spPr/>
        <p:txBody>
          <a:bodyPr/>
          <a:lstStyle/>
          <a:p>
            <a:fld id="{95C605C4-1F5B-4B2B-8458-3FC432AF1FAC}" type="slidenum">
              <a:rPr lang="en-US" smtClean="0"/>
              <a:t>60</a:t>
            </a:fld>
            <a:endParaRPr lang="en-US"/>
          </a:p>
        </p:txBody>
      </p:sp>
    </p:spTree>
    <p:extLst>
      <p:ext uri="{BB962C8B-B14F-4D97-AF65-F5344CB8AC3E}">
        <p14:creationId xmlns:p14="http://schemas.microsoft.com/office/powerpoint/2010/main" val="3687321388"/>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Computing Max Value</a:t>
            </a:r>
          </a:p>
        </p:txBody>
      </p:sp>
      <p:sp>
        <p:nvSpPr>
          <p:cNvPr id="3" name="Slide Number Placeholder 2"/>
          <p:cNvSpPr>
            <a:spLocks noGrp="1"/>
          </p:cNvSpPr>
          <p:nvPr>
            <p:ph type="sldNum" sz="quarter" idx="10"/>
          </p:nvPr>
        </p:nvSpPr>
        <p:spPr/>
        <p:txBody>
          <a:bodyPr/>
          <a:lstStyle/>
          <a:p>
            <a:fld id="{95C605C4-1F5B-4B2B-8458-3FC432AF1FAC}" type="slidenum">
              <a:rPr lang="en-US" smtClean="0"/>
              <a:t>61</a:t>
            </a:fld>
            <a:endParaRPr lang="en-US"/>
          </a:p>
        </p:txBody>
      </p:sp>
      <p:pic>
        <p:nvPicPr>
          <p:cNvPr id="4" name="Picture 3">
            <a:extLst>
              <a:ext uri="{FF2B5EF4-FFF2-40B4-BE49-F238E27FC236}">
                <a16:creationId xmlns:a16="http://schemas.microsoft.com/office/drawing/2014/main" id="{CB4C7E52-47CD-9240-9D3B-600F9C1990EA}"/>
              </a:ext>
            </a:extLst>
          </p:cNvPr>
          <p:cNvPicPr>
            <a:picLocks noChangeAspect="1"/>
          </p:cNvPicPr>
          <p:nvPr/>
        </p:nvPicPr>
        <p:blipFill rotWithShape="1">
          <a:blip r:embed="rId3"/>
          <a:srcRect r="32520"/>
          <a:stretch/>
        </p:blipFill>
        <p:spPr>
          <a:xfrm>
            <a:off x="2667000" y="1828800"/>
            <a:ext cx="3162300" cy="1130300"/>
          </a:xfrm>
          <a:prstGeom prst="rect">
            <a:avLst/>
          </a:prstGeom>
        </p:spPr>
      </p:pic>
      <p:sp>
        <p:nvSpPr>
          <p:cNvPr id="6" name="Content Placeholder 2">
            <a:extLst>
              <a:ext uri="{FF2B5EF4-FFF2-40B4-BE49-F238E27FC236}">
                <a16:creationId xmlns:a16="http://schemas.microsoft.com/office/drawing/2014/main" id="{7D567242-C603-E444-BC0E-BAE9844D0881}"/>
              </a:ext>
            </a:extLst>
          </p:cNvPr>
          <p:cNvSpPr>
            <a:spLocks noGrp="1"/>
          </p:cNvSpPr>
          <p:nvPr>
            <p:ph idx="1"/>
          </p:nvPr>
        </p:nvSpPr>
        <p:spPr>
          <a:xfrm>
            <a:off x="0" y="1066800"/>
            <a:ext cx="8839200" cy="5105400"/>
          </a:xfrm>
        </p:spPr>
        <p:txBody>
          <a:bodyPr>
            <a:normAutofit/>
          </a:bodyPr>
          <a:lstStyle/>
          <a:p>
            <a:pPr lvl="1"/>
            <a:r>
              <a:rPr lang="en-US" b="1" dirty="0"/>
              <a:t>Task</a:t>
            </a:r>
            <a:r>
              <a:rPr lang="en-US" dirty="0"/>
              <a:t>: compute the maximum over the values in the vertices in this graph:</a:t>
            </a:r>
            <a:br>
              <a:rPr lang="en-US" dirty="0"/>
            </a:br>
            <a:br>
              <a:rPr lang="en-US" dirty="0"/>
            </a:br>
            <a:br>
              <a:rPr lang="en-US" dirty="0"/>
            </a:br>
            <a:br>
              <a:rPr lang="en-US" dirty="0"/>
            </a:br>
            <a:br>
              <a:rPr lang="en-US" dirty="0"/>
            </a:br>
            <a:br>
              <a:rPr lang="en-US" dirty="0"/>
            </a:br>
            <a:endParaRPr lang="en-US" dirty="0"/>
          </a:p>
          <a:p>
            <a:pPr lvl="1"/>
            <a:r>
              <a:rPr lang="en-US" b="1" dirty="0"/>
              <a:t>Summary of approach:</a:t>
            </a:r>
            <a:r>
              <a:rPr lang="en-US" dirty="0"/>
              <a:t> </a:t>
            </a:r>
          </a:p>
          <a:p>
            <a:pPr lvl="2"/>
            <a:r>
              <a:rPr lang="en-US" dirty="0"/>
              <a:t>Each vertex repeatedly sends its current value to its neighbors (as “messages”). Then each vertex updates its value to the maximum over its own value, and all the messages it receives. This process continues until all vertex values stop changing. </a:t>
            </a:r>
            <a:endParaRPr lang="en-US" b="1" dirty="0"/>
          </a:p>
        </p:txBody>
      </p:sp>
    </p:spTree>
    <p:extLst>
      <p:ext uri="{BB962C8B-B14F-4D97-AF65-F5344CB8AC3E}">
        <p14:creationId xmlns:p14="http://schemas.microsoft.com/office/powerpoint/2010/main" val="3533352574"/>
      </p:ext>
    </p:extLst>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Computing Max Value</a:t>
            </a:r>
          </a:p>
        </p:txBody>
      </p:sp>
      <p:sp>
        <p:nvSpPr>
          <p:cNvPr id="3" name="Slide Number Placeholder 2"/>
          <p:cNvSpPr>
            <a:spLocks noGrp="1"/>
          </p:cNvSpPr>
          <p:nvPr>
            <p:ph type="sldNum" sz="quarter" idx="10"/>
          </p:nvPr>
        </p:nvSpPr>
        <p:spPr/>
        <p:txBody>
          <a:bodyPr/>
          <a:lstStyle/>
          <a:p>
            <a:fld id="{95C605C4-1F5B-4B2B-8458-3FC432AF1FAC}" type="slidenum">
              <a:rPr lang="en-US" smtClean="0"/>
              <a:t>62</a:t>
            </a:fld>
            <a:endParaRPr lang="en-US"/>
          </a:p>
        </p:txBody>
      </p:sp>
      <p:pic>
        <p:nvPicPr>
          <p:cNvPr id="4" name="Picture 3">
            <a:extLst>
              <a:ext uri="{FF2B5EF4-FFF2-40B4-BE49-F238E27FC236}">
                <a16:creationId xmlns:a16="http://schemas.microsoft.com/office/drawing/2014/main" id="{CB4C7E52-47CD-9240-9D3B-600F9C1990EA}"/>
              </a:ext>
            </a:extLst>
          </p:cNvPr>
          <p:cNvPicPr>
            <a:picLocks noChangeAspect="1"/>
          </p:cNvPicPr>
          <p:nvPr/>
        </p:nvPicPr>
        <p:blipFill>
          <a:blip r:embed="rId3"/>
          <a:stretch>
            <a:fillRect/>
          </a:stretch>
        </p:blipFill>
        <p:spPr>
          <a:xfrm>
            <a:off x="4229100" y="2839259"/>
            <a:ext cx="4686300" cy="1130300"/>
          </a:xfrm>
          <a:prstGeom prst="rect">
            <a:avLst/>
          </a:prstGeom>
        </p:spPr>
      </p:pic>
      <p:sp>
        <p:nvSpPr>
          <p:cNvPr id="8" name="TextBox 7">
            <a:extLst>
              <a:ext uri="{FF2B5EF4-FFF2-40B4-BE49-F238E27FC236}">
                <a16:creationId xmlns:a16="http://schemas.microsoft.com/office/drawing/2014/main" id="{7006F2CF-B34A-9E46-A963-29D036474A48}"/>
              </a:ext>
            </a:extLst>
          </p:cNvPr>
          <p:cNvSpPr txBox="1"/>
          <p:nvPr/>
        </p:nvSpPr>
        <p:spPr>
          <a:xfrm>
            <a:off x="152400" y="2173302"/>
            <a:ext cx="3852333" cy="2677656"/>
          </a:xfrm>
          <a:prstGeom prst="rect">
            <a:avLst/>
          </a:prstGeom>
          <a:solidFill>
            <a:schemeClr val="tx1">
              <a:lumMod val="95000"/>
            </a:schemeClr>
          </a:solidFill>
          <a:ln>
            <a:noFill/>
          </a:ln>
        </p:spPr>
        <p:txBody>
          <a:bodyPr wrap="square" rtlCol="0">
            <a:spAutoFit/>
          </a:bodyPr>
          <a:lstStyle/>
          <a:p>
            <a:r>
              <a:rPr lang="en-SG" altLang="zh-CN" sz="1400" dirty="0">
                <a:solidFill>
                  <a:srgbClr val="000000"/>
                </a:solidFill>
                <a:latin typeface="Menlo" panose="020B0609030804020204" pitchFamily="49" charset="0"/>
              </a:rPr>
              <a:t>Compute(v, messages):</a:t>
            </a:r>
          </a:p>
          <a:p>
            <a:r>
              <a:rPr lang="en-SG" altLang="zh-CN" sz="1400" b="0" dirty="0">
                <a:solidFill>
                  <a:srgbClr val="000000"/>
                </a:solidFill>
                <a:latin typeface="Menlo" panose="020B0609030804020204" pitchFamily="49" charset="0"/>
              </a:rPr>
              <a:t>  changed = </a:t>
            </a:r>
            <a:r>
              <a:rPr lang="en-SG" altLang="zh-CN" sz="1400" b="0" dirty="0">
                <a:solidFill>
                  <a:srgbClr val="0000FF"/>
                </a:solidFill>
                <a:latin typeface="Menlo" panose="020B0609030804020204" pitchFamily="49" charset="0"/>
              </a:rPr>
              <a:t>False</a:t>
            </a:r>
            <a:endParaRPr lang="en-SG" altLang="zh-CN" sz="1400" b="0" dirty="0">
              <a:solidFill>
                <a:srgbClr val="000000"/>
              </a:solidFill>
              <a:latin typeface="Menlo" panose="020B0609030804020204" pitchFamily="49" charset="0"/>
            </a:endParaRPr>
          </a:p>
          <a:p>
            <a:r>
              <a:rPr lang="en-SG" altLang="zh-CN" sz="1400" b="0" dirty="0">
                <a:solidFill>
                  <a:srgbClr val="000000"/>
                </a:solidFill>
                <a:latin typeface="Menlo" panose="020B0609030804020204" pitchFamily="49" charset="0"/>
              </a:rPr>
              <a:t>  </a:t>
            </a:r>
            <a:r>
              <a:rPr lang="en-SG" altLang="zh-CN" sz="1400" b="0" dirty="0">
                <a:solidFill>
                  <a:srgbClr val="AF00DB"/>
                </a:solidFill>
                <a:latin typeface="Menlo" panose="020B0609030804020204" pitchFamily="49" charset="0"/>
              </a:rPr>
              <a:t>for</a:t>
            </a:r>
            <a:r>
              <a:rPr lang="en-SG" altLang="zh-CN" sz="1400" b="0" dirty="0">
                <a:solidFill>
                  <a:srgbClr val="000000"/>
                </a:solidFill>
                <a:latin typeface="Menlo" panose="020B0609030804020204" pitchFamily="49" charset="0"/>
              </a:rPr>
              <a:t> m in messages:</a:t>
            </a:r>
          </a:p>
          <a:p>
            <a:r>
              <a:rPr lang="en-SG" altLang="zh-CN" sz="1400" b="0" dirty="0">
                <a:solidFill>
                  <a:srgbClr val="000000"/>
                </a:solidFill>
                <a:latin typeface="Menlo" panose="020B0609030804020204" pitchFamily="49" charset="0"/>
              </a:rPr>
              <a:t>    </a:t>
            </a:r>
            <a:r>
              <a:rPr lang="en-SG" altLang="zh-CN" sz="1400" b="0" dirty="0">
                <a:solidFill>
                  <a:srgbClr val="AF00DB"/>
                </a:solidFill>
                <a:latin typeface="Menlo" panose="020B0609030804020204" pitchFamily="49" charset="0"/>
              </a:rPr>
              <a:t>if</a:t>
            </a:r>
            <a:r>
              <a:rPr lang="en-SG" altLang="zh-CN" sz="1400" b="0" dirty="0">
                <a:solidFill>
                  <a:srgbClr val="000000"/>
                </a:solidFill>
                <a:latin typeface="Menlo" panose="020B0609030804020204" pitchFamily="49" charset="0"/>
              </a:rPr>
              <a:t> </a:t>
            </a:r>
            <a:r>
              <a:rPr lang="en-SG" altLang="zh-CN" sz="1400" b="0" dirty="0" err="1">
                <a:solidFill>
                  <a:srgbClr val="000000"/>
                </a:solidFill>
                <a:latin typeface="Menlo" panose="020B0609030804020204" pitchFamily="49" charset="0"/>
              </a:rPr>
              <a:t>v.getValue</a:t>
            </a:r>
            <a:r>
              <a:rPr lang="en-SG" altLang="zh-CN" sz="1400" b="0" dirty="0">
                <a:solidFill>
                  <a:srgbClr val="000000"/>
                </a:solidFill>
                <a:latin typeface="Menlo" panose="020B0609030804020204" pitchFamily="49" charset="0"/>
              </a:rPr>
              <a:t>() &lt; m:</a:t>
            </a:r>
          </a:p>
          <a:p>
            <a:r>
              <a:rPr lang="en-SG" altLang="zh-CN" sz="1400" b="0" dirty="0">
                <a:solidFill>
                  <a:srgbClr val="000000"/>
                </a:solidFill>
                <a:latin typeface="Menlo" panose="020B0609030804020204" pitchFamily="49" charset="0"/>
              </a:rPr>
              <a:t>      </a:t>
            </a:r>
            <a:r>
              <a:rPr lang="en-SG" altLang="zh-CN" sz="1400" b="0" dirty="0" err="1">
                <a:solidFill>
                  <a:srgbClr val="000000"/>
                </a:solidFill>
                <a:latin typeface="Menlo" panose="020B0609030804020204" pitchFamily="49" charset="0"/>
              </a:rPr>
              <a:t>v.setValue</a:t>
            </a:r>
            <a:r>
              <a:rPr lang="en-SG" altLang="zh-CN" sz="1400" b="0" dirty="0">
                <a:solidFill>
                  <a:srgbClr val="000000"/>
                </a:solidFill>
                <a:latin typeface="Menlo" panose="020B0609030804020204" pitchFamily="49" charset="0"/>
              </a:rPr>
              <a:t>(m)</a:t>
            </a:r>
          </a:p>
          <a:p>
            <a:r>
              <a:rPr lang="en-SG" altLang="zh-CN" sz="1400" b="0" dirty="0">
                <a:solidFill>
                  <a:srgbClr val="000000"/>
                </a:solidFill>
                <a:latin typeface="Menlo" panose="020B0609030804020204" pitchFamily="49" charset="0"/>
              </a:rPr>
              <a:t>      changed = </a:t>
            </a:r>
            <a:r>
              <a:rPr lang="en-SG" altLang="zh-CN" sz="1400" b="0" dirty="0">
                <a:solidFill>
                  <a:srgbClr val="0000FF"/>
                </a:solidFill>
                <a:latin typeface="Menlo" panose="020B0609030804020204" pitchFamily="49" charset="0"/>
              </a:rPr>
              <a:t>True</a:t>
            </a:r>
            <a:endParaRPr lang="en-SG" altLang="zh-CN" sz="1400" b="0" dirty="0">
              <a:solidFill>
                <a:srgbClr val="000000"/>
              </a:solidFill>
              <a:latin typeface="Menlo" panose="020B0609030804020204" pitchFamily="49" charset="0"/>
            </a:endParaRPr>
          </a:p>
          <a:p>
            <a:r>
              <a:rPr lang="en-SG" altLang="zh-CN" sz="1400" b="0" dirty="0">
                <a:solidFill>
                  <a:srgbClr val="000000"/>
                </a:solidFill>
                <a:latin typeface="Menlo" panose="020B0609030804020204" pitchFamily="49" charset="0"/>
              </a:rPr>
              <a:t>  </a:t>
            </a:r>
            <a:r>
              <a:rPr lang="en-SG" altLang="zh-CN" sz="1400" b="0" dirty="0">
                <a:solidFill>
                  <a:srgbClr val="AF00DB"/>
                </a:solidFill>
                <a:latin typeface="Menlo" panose="020B0609030804020204" pitchFamily="49" charset="0"/>
              </a:rPr>
              <a:t>if</a:t>
            </a:r>
            <a:r>
              <a:rPr lang="en-SG" altLang="zh-CN" sz="1400" b="0" dirty="0">
                <a:solidFill>
                  <a:srgbClr val="000000"/>
                </a:solidFill>
                <a:latin typeface="Menlo" panose="020B0609030804020204" pitchFamily="49" charset="0"/>
              </a:rPr>
              <a:t> changed:</a:t>
            </a:r>
          </a:p>
          <a:p>
            <a:r>
              <a:rPr lang="en-SG" altLang="zh-CN" sz="1400" b="0" dirty="0">
                <a:solidFill>
                  <a:srgbClr val="000000"/>
                </a:solidFill>
                <a:latin typeface="Menlo" panose="020B0609030804020204" pitchFamily="49" charset="0"/>
              </a:rPr>
              <a:t>    </a:t>
            </a:r>
            <a:r>
              <a:rPr lang="en-SG" altLang="zh-CN" sz="1400" b="0" dirty="0">
                <a:solidFill>
                  <a:srgbClr val="AF00DB"/>
                </a:solidFill>
                <a:latin typeface="Menlo" panose="020B0609030804020204" pitchFamily="49" charset="0"/>
              </a:rPr>
              <a:t>for</a:t>
            </a:r>
            <a:r>
              <a:rPr lang="en-SG" altLang="zh-CN" sz="1400" b="0" dirty="0">
                <a:solidFill>
                  <a:srgbClr val="000000"/>
                </a:solidFill>
                <a:latin typeface="Menlo" panose="020B0609030804020204" pitchFamily="49" charset="0"/>
              </a:rPr>
              <a:t> each </a:t>
            </a:r>
            <a:r>
              <a:rPr lang="en-SG" altLang="zh-CN" sz="1400" b="0" dirty="0" err="1">
                <a:solidFill>
                  <a:srgbClr val="000000"/>
                </a:solidFill>
                <a:latin typeface="Menlo" panose="020B0609030804020204" pitchFamily="49" charset="0"/>
              </a:rPr>
              <a:t>outneighbor</a:t>
            </a:r>
            <a:r>
              <a:rPr lang="en-SG" altLang="zh-CN" sz="1400" b="0" dirty="0">
                <a:solidFill>
                  <a:srgbClr val="000000"/>
                </a:solidFill>
                <a:latin typeface="Menlo" panose="020B0609030804020204" pitchFamily="49" charset="0"/>
              </a:rPr>
              <a:t> w:</a:t>
            </a:r>
          </a:p>
          <a:p>
            <a:r>
              <a:rPr lang="en-SG" altLang="zh-CN" sz="1400" b="0" dirty="0">
                <a:solidFill>
                  <a:srgbClr val="000000"/>
                </a:solidFill>
                <a:latin typeface="Menlo" panose="020B0609030804020204" pitchFamily="49" charset="0"/>
              </a:rPr>
              <a:t>      </a:t>
            </a:r>
            <a:r>
              <a:rPr lang="en-SG" altLang="zh-CN" sz="1400" b="0" dirty="0" err="1">
                <a:solidFill>
                  <a:srgbClr val="000000"/>
                </a:solidFill>
                <a:latin typeface="Menlo" panose="020B0609030804020204" pitchFamily="49" charset="0"/>
              </a:rPr>
              <a:t>sendMessage</a:t>
            </a:r>
            <a:r>
              <a:rPr lang="en-SG" altLang="zh-CN" sz="1400" b="0" dirty="0">
                <a:solidFill>
                  <a:srgbClr val="000000"/>
                </a:solidFill>
                <a:latin typeface="Menlo" panose="020B0609030804020204" pitchFamily="49" charset="0"/>
              </a:rPr>
              <a:t>(w, </a:t>
            </a:r>
            <a:r>
              <a:rPr lang="en-SG" altLang="zh-CN" sz="1400" b="0" dirty="0" err="1">
                <a:solidFill>
                  <a:srgbClr val="000000"/>
                </a:solidFill>
                <a:latin typeface="Menlo" panose="020B0609030804020204" pitchFamily="49" charset="0"/>
              </a:rPr>
              <a:t>v.getValue</a:t>
            </a:r>
            <a:r>
              <a:rPr lang="en-SG" altLang="zh-CN" sz="1400" b="0" dirty="0">
                <a:solidFill>
                  <a:srgbClr val="000000"/>
                </a:solidFill>
                <a:latin typeface="Menlo" panose="020B0609030804020204" pitchFamily="49" charset="0"/>
              </a:rPr>
              <a:t>())</a:t>
            </a:r>
          </a:p>
          <a:p>
            <a:r>
              <a:rPr lang="en-SG" altLang="zh-CN" sz="1400" b="0" dirty="0">
                <a:solidFill>
                  <a:srgbClr val="000000"/>
                </a:solidFill>
                <a:latin typeface="Menlo" panose="020B0609030804020204" pitchFamily="49" charset="0"/>
              </a:rPr>
              <a:t>  </a:t>
            </a:r>
            <a:r>
              <a:rPr lang="en-SG" altLang="zh-CN" sz="1400" b="0" dirty="0">
                <a:solidFill>
                  <a:srgbClr val="AF00DB"/>
                </a:solidFill>
                <a:latin typeface="Menlo" panose="020B0609030804020204" pitchFamily="49" charset="0"/>
              </a:rPr>
              <a:t>else</a:t>
            </a:r>
            <a:r>
              <a:rPr lang="en-SG" altLang="zh-CN" sz="1400" b="0" dirty="0">
                <a:solidFill>
                  <a:srgbClr val="000000"/>
                </a:solidFill>
                <a:latin typeface="Menlo" panose="020B0609030804020204" pitchFamily="49" charset="0"/>
              </a:rPr>
              <a:t>:</a:t>
            </a:r>
          </a:p>
          <a:p>
            <a:r>
              <a:rPr lang="en-SG" altLang="zh-CN" sz="1400" b="0" dirty="0">
                <a:solidFill>
                  <a:srgbClr val="000000"/>
                </a:solidFill>
                <a:latin typeface="Menlo" panose="020B0609030804020204" pitchFamily="49" charset="0"/>
              </a:rPr>
              <a:t>    </a:t>
            </a:r>
            <a:r>
              <a:rPr lang="en-SG" altLang="zh-CN" sz="1400" b="0" dirty="0" err="1">
                <a:solidFill>
                  <a:srgbClr val="000000"/>
                </a:solidFill>
                <a:latin typeface="Menlo" panose="020B0609030804020204" pitchFamily="49" charset="0"/>
              </a:rPr>
              <a:t>voteToHalt</a:t>
            </a:r>
            <a:r>
              <a:rPr lang="en-SG" altLang="zh-CN" sz="1400" b="0" dirty="0">
                <a:solidFill>
                  <a:srgbClr val="000000"/>
                </a:solidFill>
                <a:latin typeface="Menlo" panose="020B0609030804020204" pitchFamily="49" charset="0"/>
              </a:rPr>
              <a:t>()</a:t>
            </a:r>
          </a:p>
          <a:p>
            <a:endParaRPr lang="en-SG" altLang="zh-CN" sz="1400" b="0" dirty="0">
              <a:solidFill>
                <a:srgbClr val="000000"/>
              </a:solidFill>
              <a:latin typeface="Menlo" panose="020B0609030804020204" pitchFamily="49" charset="0"/>
            </a:endParaRPr>
          </a:p>
        </p:txBody>
      </p:sp>
    </p:spTree>
    <p:extLst>
      <p:ext uri="{BB962C8B-B14F-4D97-AF65-F5344CB8AC3E}">
        <p14:creationId xmlns:p14="http://schemas.microsoft.com/office/powerpoint/2010/main" val="3246721245"/>
      </p:ext>
    </p:extLst>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Computing Max Value</a:t>
            </a:r>
          </a:p>
        </p:txBody>
      </p:sp>
      <p:sp>
        <p:nvSpPr>
          <p:cNvPr id="3" name="Slide Number Placeholder 2"/>
          <p:cNvSpPr>
            <a:spLocks noGrp="1"/>
          </p:cNvSpPr>
          <p:nvPr>
            <p:ph type="sldNum" sz="quarter" idx="10"/>
          </p:nvPr>
        </p:nvSpPr>
        <p:spPr/>
        <p:txBody>
          <a:bodyPr/>
          <a:lstStyle/>
          <a:p>
            <a:fld id="{95C605C4-1F5B-4B2B-8458-3FC432AF1FAC}" type="slidenum">
              <a:rPr lang="en-US" smtClean="0"/>
              <a:t>63</a:t>
            </a:fld>
            <a:endParaRPr lang="en-US"/>
          </a:p>
        </p:txBody>
      </p:sp>
      <p:pic>
        <p:nvPicPr>
          <p:cNvPr id="8" name="Picture 7">
            <a:extLst>
              <a:ext uri="{FF2B5EF4-FFF2-40B4-BE49-F238E27FC236}">
                <a16:creationId xmlns:a16="http://schemas.microsoft.com/office/drawing/2014/main" id="{619C63CD-96B5-5A4B-A221-F64FDD6CDEB5}"/>
              </a:ext>
            </a:extLst>
          </p:cNvPr>
          <p:cNvPicPr>
            <a:picLocks noChangeAspect="1"/>
          </p:cNvPicPr>
          <p:nvPr/>
        </p:nvPicPr>
        <p:blipFill>
          <a:blip r:embed="rId3"/>
          <a:stretch>
            <a:fillRect/>
          </a:stretch>
        </p:blipFill>
        <p:spPr>
          <a:xfrm>
            <a:off x="3962400" y="2331898"/>
            <a:ext cx="4864100" cy="2273300"/>
          </a:xfrm>
          <a:prstGeom prst="rect">
            <a:avLst/>
          </a:prstGeom>
        </p:spPr>
      </p:pic>
      <p:sp>
        <p:nvSpPr>
          <p:cNvPr id="9" name="TextBox 8">
            <a:extLst>
              <a:ext uri="{FF2B5EF4-FFF2-40B4-BE49-F238E27FC236}">
                <a16:creationId xmlns:a16="http://schemas.microsoft.com/office/drawing/2014/main" id="{BEB6E51B-43E2-B14E-AA37-0C6D78B9ED28}"/>
              </a:ext>
            </a:extLst>
          </p:cNvPr>
          <p:cNvSpPr txBox="1"/>
          <p:nvPr/>
        </p:nvSpPr>
        <p:spPr>
          <a:xfrm>
            <a:off x="3509857" y="5368834"/>
            <a:ext cx="1971886" cy="430887"/>
          </a:xfrm>
          <a:prstGeom prst="rect">
            <a:avLst/>
          </a:prstGeom>
          <a:noFill/>
        </p:spPr>
        <p:txBody>
          <a:bodyPr wrap="none" rtlCol="0">
            <a:spAutoFit/>
          </a:bodyPr>
          <a:lstStyle/>
          <a:p>
            <a:r>
              <a:rPr lang="en-US" sz="2200" dirty="0">
                <a:solidFill>
                  <a:srgbClr val="00B050"/>
                </a:solidFill>
              </a:rPr>
              <a:t>Voting to halt</a:t>
            </a:r>
          </a:p>
        </p:txBody>
      </p:sp>
      <p:sp>
        <p:nvSpPr>
          <p:cNvPr id="11" name="Line 32">
            <a:extLst>
              <a:ext uri="{FF2B5EF4-FFF2-40B4-BE49-F238E27FC236}">
                <a16:creationId xmlns:a16="http://schemas.microsoft.com/office/drawing/2014/main" id="{B73F3BFA-8E43-1D4E-BBA1-B8162211B71B}"/>
              </a:ext>
            </a:extLst>
          </p:cNvPr>
          <p:cNvSpPr>
            <a:spLocks noChangeShapeType="1"/>
          </p:cNvSpPr>
          <p:nvPr/>
        </p:nvSpPr>
        <p:spPr bwMode="auto">
          <a:xfrm rot="5400000" flipH="1" flipV="1">
            <a:off x="4674675" y="4758745"/>
            <a:ext cx="785250" cy="381000"/>
          </a:xfrm>
          <a:prstGeom prst="line">
            <a:avLst/>
          </a:prstGeom>
          <a:ln w="28575">
            <a:headEnd type="none"/>
            <a:tailEnd type="triangle"/>
          </a:ln>
        </p:spPr>
        <p:style>
          <a:lnRef idx="1">
            <a:schemeClr val="dk1"/>
          </a:lnRef>
          <a:fillRef idx="2">
            <a:schemeClr val="dk1"/>
          </a:fillRef>
          <a:effectRef idx="1">
            <a:schemeClr val="dk1"/>
          </a:effectRef>
          <a:fontRef idx="minor">
            <a:schemeClr val="dk1"/>
          </a:fontRef>
        </p:style>
        <p:txBody>
          <a:bodyPr/>
          <a:lstStyle/>
          <a:p>
            <a:pPr fontAlgn="auto">
              <a:spcBef>
                <a:spcPts val="0"/>
              </a:spcBef>
              <a:spcAft>
                <a:spcPts val="0"/>
              </a:spcAft>
              <a:defRPr/>
            </a:pPr>
            <a:endParaRPr lang="en-US" dirty="0"/>
          </a:p>
        </p:txBody>
      </p:sp>
      <p:sp>
        <p:nvSpPr>
          <p:cNvPr id="13" name="TextBox 12">
            <a:extLst>
              <a:ext uri="{FF2B5EF4-FFF2-40B4-BE49-F238E27FC236}">
                <a16:creationId xmlns:a16="http://schemas.microsoft.com/office/drawing/2014/main" id="{FF9F91FA-9E29-9F45-B140-B4D38131F88F}"/>
              </a:ext>
            </a:extLst>
          </p:cNvPr>
          <p:cNvSpPr txBox="1"/>
          <p:nvPr/>
        </p:nvSpPr>
        <p:spPr>
          <a:xfrm>
            <a:off x="152400" y="2173302"/>
            <a:ext cx="3852333" cy="2677656"/>
          </a:xfrm>
          <a:prstGeom prst="rect">
            <a:avLst/>
          </a:prstGeom>
          <a:solidFill>
            <a:schemeClr val="tx1">
              <a:lumMod val="95000"/>
            </a:schemeClr>
          </a:solidFill>
          <a:ln>
            <a:noFill/>
          </a:ln>
        </p:spPr>
        <p:txBody>
          <a:bodyPr wrap="square" rtlCol="0">
            <a:spAutoFit/>
          </a:bodyPr>
          <a:lstStyle/>
          <a:p>
            <a:r>
              <a:rPr lang="en-SG" altLang="zh-CN" sz="1400" dirty="0">
                <a:solidFill>
                  <a:srgbClr val="000000"/>
                </a:solidFill>
                <a:latin typeface="Menlo" panose="020B0609030804020204" pitchFamily="49" charset="0"/>
              </a:rPr>
              <a:t>Compute(v, messages):</a:t>
            </a:r>
          </a:p>
          <a:p>
            <a:r>
              <a:rPr lang="en-SG" altLang="zh-CN" sz="1400" b="0" dirty="0">
                <a:solidFill>
                  <a:srgbClr val="000000"/>
                </a:solidFill>
                <a:latin typeface="Menlo" panose="020B0609030804020204" pitchFamily="49" charset="0"/>
              </a:rPr>
              <a:t>  changed = </a:t>
            </a:r>
            <a:r>
              <a:rPr lang="en-SG" altLang="zh-CN" sz="1400" b="0" dirty="0">
                <a:solidFill>
                  <a:srgbClr val="0000FF"/>
                </a:solidFill>
                <a:latin typeface="Menlo" panose="020B0609030804020204" pitchFamily="49" charset="0"/>
              </a:rPr>
              <a:t>False</a:t>
            </a:r>
            <a:endParaRPr lang="en-SG" altLang="zh-CN" sz="1400" b="0" dirty="0">
              <a:solidFill>
                <a:srgbClr val="000000"/>
              </a:solidFill>
              <a:latin typeface="Menlo" panose="020B0609030804020204" pitchFamily="49" charset="0"/>
            </a:endParaRPr>
          </a:p>
          <a:p>
            <a:r>
              <a:rPr lang="en-SG" altLang="zh-CN" sz="1400" b="0" dirty="0">
                <a:solidFill>
                  <a:srgbClr val="000000"/>
                </a:solidFill>
                <a:latin typeface="Menlo" panose="020B0609030804020204" pitchFamily="49" charset="0"/>
              </a:rPr>
              <a:t>  </a:t>
            </a:r>
            <a:r>
              <a:rPr lang="en-SG" altLang="zh-CN" sz="1400" b="0" dirty="0">
                <a:solidFill>
                  <a:srgbClr val="AF00DB"/>
                </a:solidFill>
                <a:latin typeface="Menlo" panose="020B0609030804020204" pitchFamily="49" charset="0"/>
              </a:rPr>
              <a:t>for</a:t>
            </a:r>
            <a:r>
              <a:rPr lang="en-SG" altLang="zh-CN" sz="1400" b="0" dirty="0">
                <a:solidFill>
                  <a:srgbClr val="000000"/>
                </a:solidFill>
                <a:latin typeface="Menlo" panose="020B0609030804020204" pitchFamily="49" charset="0"/>
              </a:rPr>
              <a:t> m in messages:</a:t>
            </a:r>
          </a:p>
          <a:p>
            <a:r>
              <a:rPr lang="en-SG" altLang="zh-CN" sz="1400" b="0" dirty="0">
                <a:solidFill>
                  <a:srgbClr val="000000"/>
                </a:solidFill>
                <a:latin typeface="Menlo" panose="020B0609030804020204" pitchFamily="49" charset="0"/>
              </a:rPr>
              <a:t>    </a:t>
            </a:r>
            <a:r>
              <a:rPr lang="en-SG" altLang="zh-CN" sz="1400" b="0" dirty="0">
                <a:solidFill>
                  <a:srgbClr val="AF00DB"/>
                </a:solidFill>
                <a:latin typeface="Menlo" panose="020B0609030804020204" pitchFamily="49" charset="0"/>
              </a:rPr>
              <a:t>if</a:t>
            </a:r>
            <a:r>
              <a:rPr lang="en-SG" altLang="zh-CN" sz="1400" b="0" dirty="0">
                <a:solidFill>
                  <a:srgbClr val="000000"/>
                </a:solidFill>
                <a:latin typeface="Menlo" panose="020B0609030804020204" pitchFamily="49" charset="0"/>
              </a:rPr>
              <a:t> </a:t>
            </a:r>
            <a:r>
              <a:rPr lang="en-SG" altLang="zh-CN" sz="1400" b="0" dirty="0" err="1">
                <a:solidFill>
                  <a:srgbClr val="000000"/>
                </a:solidFill>
                <a:latin typeface="Menlo" panose="020B0609030804020204" pitchFamily="49" charset="0"/>
              </a:rPr>
              <a:t>v.getValue</a:t>
            </a:r>
            <a:r>
              <a:rPr lang="en-SG" altLang="zh-CN" sz="1400" b="0" dirty="0">
                <a:solidFill>
                  <a:srgbClr val="000000"/>
                </a:solidFill>
                <a:latin typeface="Menlo" panose="020B0609030804020204" pitchFamily="49" charset="0"/>
              </a:rPr>
              <a:t>() &lt; m:</a:t>
            </a:r>
          </a:p>
          <a:p>
            <a:r>
              <a:rPr lang="en-SG" altLang="zh-CN" sz="1400" b="0" dirty="0">
                <a:solidFill>
                  <a:srgbClr val="000000"/>
                </a:solidFill>
                <a:latin typeface="Menlo" panose="020B0609030804020204" pitchFamily="49" charset="0"/>
              </a:rPr>
              <a:t>      </a:t>
            </a:r>
            <a:r>
              <a:rPr lang="en-SG" altLang="zh-CN" sz="1400" b="0" dirty="0" err="1">
                <a:solidFill>
                  <a:srgbClr val="000000"/>
                </a:solidFill>
                <a:latin typeface="Menlo" panose="020B0609030804020204" pitchFamily="49" charset="0"/>
              </a:rPr>
              <a:t>v.setValue</a:t>
            </a:r>
            <a:r>
              <a:rPr lang="en-SG" altLang="zh-CN" sz="1400" b="0" dirty="0">
                <a:solidFill>
                  <a:srgbClr val="000000"/>
                </a:solidFill>
                <a:latin typeface="Menlo" panose="020B0609030804020204" pitchFamily="49" charset="0"/>
              </a:rPr>
              <a:t>(m)</a:t>
            </a:r>
          </a:p>
          <a:p>
            <a:r>
              <a:rPr lang="en-SG" altLang="zh-CN" sz="1400" b="0" dirty="0">
                <a:solidFill>
                  <a:srgbClr val="000000"/>
                </a:solidFill>
                <a:latin typeface="Menlo" panose="020B0609030804020204" pitchFamily="49" charset="0"/>
              </a:rPr>
              <a:t>      changed = </a:t>
            </a:r>
            <a:r>
              <a:rPr lang="en-SG" altLang="zh-CN" sz="1400" b="0" dirty="0">
                <a:solidFill>
                  <a:srgbClr val="0000FF"/>
                </a:solidFill>
                <a:latin typeface="Menlo" panose="020B0609030804020204" pitchFamily="49" charset="0"/>
              </a:rPr>
              <a:t>True</a:t>
            </a:r>
            <a:endParaRPr lang="en-SG" altLang="zh-CN" sz="1400" b="0" dirty="0">
              <a:solidFill>
                <a:srgbClr val="000000"/>
              </a:solidFill>
              <a:latin typeface="Menlo" panose="020B0609030804020204" pitchFamily="49" charset="0"/>
            </a:endParaRPr>
          </a:p>
          <a:p>
            <a:r>
              <a:rPr lang="en-SG" altLang="zh-CN" sz="1400" b="0" dirty="0">
                <a:solidFill>
                  <a:srgbClr val="000000"/>
                </a:solidFill>
                <a:latin typeface="Menlo" panose="020B0609030804020204" pitchFamily="49" charset="0"/>
              </a:rPr>
              <a:t>  </a:t>
            </a:r>
            <a:r>
              <a:rPr lang="en-SG" altLang="zh-CN" sz="1400" b="0" dirty="0">
                <a:solidFill>
                  <a:srgbClr val="AF00DB"/>
                </a:solidFill>
                <a:latin typeface="Menlo" panose="020B0609030804020204" pitchFamily="49" charset="0"/>
              </a:rPr>
              <a:t>if</a:t>
            </a:r>
            <a:r>
              <a:rPr lang="en-SG" altLang="zh-CN" sz="1400" b="0" dirty="0">
                <a:solidFill>
                  <a:srgbClr val="000000"/>
                </a:solidFill>
                <a:latin typeface="Menlo" panose="020B0609030804020204" pitchFamily="49" charset="0"/>
              </a:rPr>
              <a:t> changed:</a:t>
            </a:r>
          </a:p>
          <a:p>
            <a:r>
              <a:rPr lang="en-SG" altLang="zh-CN" sz="1400" b="0" dirty="0">
                <a:solidFill>
                  <a:srgbClr val="000000"/>
                </a:solidFill>
                <a:latin typeface="Menlo" panose="020B0609030804020204" pitchFamily="49" charset="0"/>
              </a:rPr>
              <a:t>    </a:t>
            </a:r>
            <a:r>
              <a:rPr lang="en-SG" altLang="zh-CN" sz="1400" b="0" dirty="0">
                <a:solidFill>
                  <a:srgbClr val="AF00DB"/>
                </a:solidFill>
                <a:latin typeface="Menlo" panose="020B0609030804020204" pitchFamily="49" charset="0"/>
              </a:rPr>
              <a:t>for</a:t>
            </a:r>
            <a:r>
              <a:rPr lang="en-SG" altLang="zh-CN" sz="1400" b="0" dirty="0">
                <a:solidFill>
                  <a:srgbClr val="000000"/>
                </a:solidFill>
                <a:latin typeface="Menlo" panose="020B0609030804020204" pitchFamily="49" charset="0"/>
              </a:rPr>
              <a:t> each </a:t>
            </a:r>
            <a:r>
              <a:rPr lang="en-SG" altLang="zh-CN" sz="1400" b="0" dirty="0" err="1">
                <a:solidFill>
                  <a:srgbClr val="000000"/>
                </a:solidFill>
                <a:latin typeface="Menlo" panose="020B0609030804020204" pitchFamily="49" charset="0"/>
              </a:rPr>
              <a:t>outneighbor</a:t>
            </a:r>
            <a:r>
              <a:rPr lang="en-SG" altLang="zh-CN" sz="1400" b="0" dirty="0">
                <a:solidFill>
                  <a:srgbClr val="000000"/>
                </a:solidFill>
                <a:latin typeface="Menlo" panose="020B0609030804020204" pitchFamily="49" charset="0"/>
              </a:rPr>
              <a:t> w:</a:t>
            </a:r>
          </a:p>
          <a:p>
            <a:r>
              <a:rPr lang="en-SG" altLang="zh-CN" sz="1400" b="0" dirty="0">
                <a:solidFill>
                  <a:srgbClr val="000000"/>
                </a:solidFill>
                <a:latin typeface="Menlo" panose="020B0609030804020204" pitchFamily="49" charset="0"/>
              </a:rPr>
              <a:t>      </a:t>
            </a:r>
            <a:r>
              <a:rPr lang="en-SG" altLang="zh-CN" sz="1400" b="0" dirty="0" err="1">
                <a:solidFill>
                  <a:srgbClr val="000000"/>
                </a:solidFill>
                <a:latin typeface="Menlo" panose="020B0609030804020204" pitchFamily="49" charset="0"/>
              </a:rPr>
              <a:t>sendMessage</a:t>
            </a:r>
            <a:r>
              <a:rPr lang="en-SG" altLang="zh-CN" sz="1400" b="0" dirty="0">
                <a:solidFill>
                  <a:srgbClr val="000000"/>
                </a:solidFill>
                <a:latin typeface="Menlo" panose="020B0609030804020204" pitchFamily="49" charset="0"/>
              </a:rPr>
              <a:t>(w, </a:t>
            </a:r>
            <a:r>
              <a:rPr lang="en-SG" altLang="zh-CN" sz="1400" b="0" dirty="0" err="1">
                <a:solidFill>
                  <a:srgbClr val="000000"/>
                </a:solidFill>
                <a:latin typeface="Menlo" panose="020B0609030804020204" pitchFamily="49" charset="0"/>
              </a:rPr>
              <a:t>v.getValue</a:t>
            </a:r>
            <a:r>
              <a:rPr lang="en-SG" altLang="zh-CN" sz="1400" b="0" dirty="0">
                <a:solidFill>
                  <a:srgbClr val="000000"/>
                </a:solidFill>
                <a:latin typeface="Menlo" panose="020B0609030804020204" pitchFamily="49" charset="0"/>
              </a:rPr>
              <a:t>())</a:t>
            </a:r>
          </a:p>
          <a:p>
            <a:r>
              <a:rPr lang="en-SG" altLang="zh-CN" sz="1400" b="0" dirty="0">
                <a:solidFill>
                  <a:srgbClr val="000000"/>
                </a:solidFill>
                <a:latin typeface="Menlo" panose="020B0609030804020204" pitchFamily="49" charset="0"/>
              </a:rPr>
              <a:t>  </a:t>
            </a:r>
            <a:r>
              <a:rPr lang="en-SG" altLang="zh-CN" sz="1400" b="0" dirty="0">
                <a:solidFill>
                  <a:srgbClr val="AF00DB"/>
                </a:solidFill>
                <a:latin typeface="Menlo" panose="020B0609030804020204" pitchFamily="49" charset="0"/>
              </a:rPr>
              <a:t>else</a:t>
            </a:r>
            <a:r>
              <a:rPr lang="en-SG" altLang="zh-CN" sz="1400" b="0" dirty="0">
                <a:solidFill>
                  <a:srgbClr val="000000"/>
                </a:solidFill>
                <a:latin typeface="Menlo" panose="020B0609030804020204" pitchFamily="49" charset="0"/>
              </a:rPr>
              <a:t>:</a:t>
            </a:r>
          </a:p>
          <a:p>
            <a:r>
              <a:rPr lang="en-SG" altLang="zh-CN" sz="1400" b="0" dirty="0">
                <a:solidFill>
                  <a:srgbClr val="000000"/>
                </a:solidFill>
                <a:latin typeface="Menlo" panose="020B0609030804020204" pitchFamily="49" charset="0"/>
              </a:rPr>
              <a:t>    </a:t>
            </a:r>
            <a:r>
              <a:rPr lang="en-SG" altLang="zh-CN" sz="1400" b="0" dirty="0" err="1">
                <a:solidFill>
                  <a:srgbClr val="000000"/>
                </a:solidFill>
                <a:latin typeface="Menlo" panose="020B0609030804020204" pitchFamily="49" charset="0"/>
              </a:rPr>
              <a:t>voteToHalt</a:t>
            </a:r>
            <a:r>
              <a:rPr lang="en-SG" altLang="zh-CN" sz="1400" b="0" dirty="0">
                <a:solidFill>
                  <a:srgbClr val="000000"/>
                </a:solidFill>
                <a:latin typeface="Menlo" panose="020B0609030804020204" pitchFamily="49" charset="0"/>
              </a:rPr>
              <a:t>()</a:t>
            </a:r>
          </a:p>
          <a:p>
            <a:endParaRPr lang="en-SG" altLang="zh-CN" sz="1400" b="0" dirty="0">
              <a:solidFill>
                <a:srgbClr val="000000"/>
              </a:solidFill>
              <a:latin typeface="Menlo" panose="020B0609030804020204" pitchFamily="49" charset="0"/>
            </a:endParaRPr>
          </a:p>
        </p:txBody>
      </p:sp>
    </p:spTree>
    <p:extLst>
      <p:ext uri="{BB962C8B-B14F-4D97-AF65-F5344CB8AC3E}">
        <p14:creationId xmlns:p14="http://schemas.microsoft.com/office/powerpoint/2010/main" val="3866981678"/>
      </p:ext>
    </p:extLst>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Computing Max Value</a:t>
            </a:r>
          </a:p>
        </p:txBody>
      </p:sp>
      <p:sp>
        <p:nvSpPr>
          <p:cNvPr id="3" name="Slide Number Placeholder 2"/>
          <p:cNvSpPr>
            <a:spLocks noGrp="1"/>
          </p:cNvSpPr>
          <p:nvPr>
            <p:ph type="sldNum" sz="quarter" idx="10"/>
          </p:nvPr>
        </p:nvSpPr>
        <p:spPr/>
        <p:txBody>
          <a:bodyPr/>
          <a:lstStyle/>
          <a:p>
            <a:fld id="{95C605C4-1F5B-4B2B-8458-3FC432AF1FAC}" type="slidenum">
              <a:rPr lang="en-US" smtClean="0"/>
              <a:t>64</a:t>
            </a:fld>
            <a:endParaRPr lang="en-US"/>
          </a:p>
        </p:txBody>
      </p:sp>
      <p:pic>
        <p:nvPicPr>
          <p:cNvPr id="4" name="Picture 3">
            <a:extLst>
              <a:ext uri="{FF2B5EF4-FFF2-40B4-BE49-F238E27FC236}">
                <a16:creationId xmlns:a16="http://schemas.microsoft.com/office/drawing/2014/main" id="{E31CEA95-AEDC-9245-81D3-F9100C9C0F74}"/>
              </a:ext>
            </a:extLst>
          </p:cNvPr>
          <p:cNvPicPr>
            <a:picLocks noChangeAspect="1"/>
          </p:cNvPicPr>
          <p:nvPr/>
        </p:nvPicPr>
        <p:blipFill>
          <a:blip r:embed="rId3"/>
          <a:stretch>
            <a:fillRect/>
          </a:stretch>
        </p:blipFill>
        <p:spPr>
          <a:xfrm>
            <a:off x="3996267" y="1595298"/>
            <a:ext cx="4940300" cy="3746500"/>
          </a:xfrm>
          <a:prstGeom prst="rect">
            <a:avLst/>
          </a:prstGeom>
        </p:spPr>
      </p:pic>
      <p:sp>
        <p:nvSpPr>
          <p:cNvPr id="9" name="TextBox 8">
            <a:extLst>
              <a:ext uri="{FF2B5EF4-FFF2-40B4-BE49-F238E27FC236}">
                <a16:creationId xmlns:a16="http://schemas.microsoft.com/office/drawing/2014/main" id="{D2640F90-36A2-B84F-923C-81A59DCBA148}"/>
              </a:ext>
            </a:extLst>
          </p:cNvPr>
          <p:cNvSpPr txBox="1"/>
          <p:nvPr/>
        </p:nvSpPr>
        <p:spPr>
          <a:xfrm>
            <a:off x="152400" y="2173302"/>
            <a:ext cx="3852333" cy="2677656"/>
          </a:xfrm>
          <a:prstGeom prst="rect">
            <a:avLst/>
          </a:prstGeom>
          <a:solidFill>
            <a:schemeClr val="tx1">
              <a:lumMod val="95000"/>
            </a:schemeClr>
          </a:solidFill>
          <a:ln>
            <a:noFill/>
          </a:ln>
        </p:spPr>
        <p:txBody>
          <a:bodyPr wrap="square" rtlCol="0">
            <a:spAutoFit/>
          </a:bodyPr>
          <a:lstStyle/>
          <a:p>
            <a:r>
              <a:rPr lang="en-SG" altLang="zh-CN" sz="1400" dirty="0">
                <a:solidFill>
                  <a:srgbClr val="000000"/>
                </a:solidFill>
                <a:latin typeface="Menlo" panose="020B0609030804020204" pitchFamily="49" charset="0"/>
              </a:rPr>
              <a:t>Compute(v, messages):</a:t>
            </a:r>
          </a:p>
          <a:p>
            <a:r>
              <a:rPr lang="en-SG" altLang="zh-CN" sz="1400" b="0" dirty="0">
                <a:solidFill>
                  <a:srgbClr val="000000"/>
                </a:solidFill>
                <a:latin typeface="Menlo" panose="020B0609030804020204" pitchFamily="49" charset="0"/>
              </a:rPr>
              <a:t>  changed = </a:t>
            </a:r>
            <a:r>
              <a:rPr lang="en-SG" altLang="zh-CN" sz="1400" b="0" dirty="0">
                <a:solidFill>
                  <a:srgbClr val="0000FF"/>
                </a:solidFill>
                <a:latin typeface="Menlo" panose="020B0609030804020204" pitchFamily="49" charset="0"/>
              </a:rPr>
              <a:t>False</a:t>
            </a:r>
            <a:endParaRPr lang="en-SG" altLang="zh-CN" sz="1400" b="0" dirty="0">
              <a:solidFill>
                <a:srgbClr val="000000"/>
              </a:solidFill>
              <a:latin typeface="Menlo" panose="020B0609030804020204" pitchFamily="49" charset="0"/>
            </a:endParaRPr>
          </a:p>
          <a:p>
            <a:r>
              <a:rPr lang="en-SG" altLang="zh-CN" sz="1400" b="0" dirty="0">
                <a:solidFill>
                  <a:srgbClr val="000000"/>
                </a:solidFill>
                <a:latin typeface="Menlo" panose="020B0609030804020204" pitchFamily="49" charset="0"/>
              </a:rPr>
              <a:t>  </a:t>
            </a:r>
            <a:r>
              <a:rPr lang="en-SG" altLang="zh-CN" sz="1400" b="0" dirty="0">
                <a:solidFill>
                  <a:srgbClr val="AF00DB"/>
                </a:solidFill>
                <a:latin typeface="Menlo" panose="020B0609030804020204" pitchFamily="49" charset="0"/>
              </a:rPr>
              <a:t>for</a:t>
            </a:r>
            <a:r>
              <a:rPr lang="en-SG" altLang="zh-CN" sz="1400" b="0" dirty="0">
                <a:solidFill>
                  <a:srgbClr val="000000"/>
                </a:solidFill>
                <a:latin typeface="Menlo" panose="020B0609030804020204" pitchFamily="49" charset="0"/>
              </a:rPr>
              <a:t> m in messages:</a:t>
            </a:r>
          </a:p>
          <a:p>
            <a:r>
              <a:rPr lang="en-SG" altLang="zh-CN" sz="1400" b="0" dirty="0">
                <a:solidFill>
                  <a:srgbClr val="000000"/>
                </a:solidFill>
                <a:latin typeface="Menlo" panose="020B0609030804020204" pitchFamily="49" charset="0"/>
              </a:rPr>
              <a:t>    </a:t>
            </a:r>
            <a:r>
              <a:rPr lang="en-SG" altLang="zh-CN" sz="1400" b="0" dirty="0">
                <a:solidFill>
                  <a:srgbClr val="AF00DB"/>
                </a:solidFill>
                <a:latin typeface="Menlo" panose="020B0609030804020204" pitchFamily="49" charset="0"/>
              </a:rPr>
              <a:t>if</a:t>
            </a:r>
            <a:r>
              <a:rPr lang="en-SG" altLang="zh-CN" sz="1400" b="0" dirty="0">
                <a:solidFill>
                  <a:srgbClr val="000000"/>
                </a:solidFill>
                <a:latin typeface="Menlo" panose="020B0609030804020204" pitchFamily="49" charset="0"/>
              </a:rPr>
              <a:t> </a:t>
            </a:r>
            <a:r>
              <a:rPr lang="en-SG" altLang="zh-CN" sz="1400" b="0" dirty="0" err="1">
                <a:solidFill>
                  <a:srgbClr val="000000"/>
                </a:solidFill>
                <a:latin typeface="Menlo" panose="020B0609030804020204" pitchFamily="49" charset="0"/>
              </a:rPr>
              <a:t>v.getValue</a:t>
            </a:r>
            <a:r>
              <a:rPr lang="en-SG" altLang="zh-CN" sz="1400" b="0" dirty="0">
                <a:solidFill>
                  <a:srgbClr val="000000"/>
                </a:solidFill>
                <a:latin typeface="Menlo" panose="020B0609030804020204" pitchFamily="49" charset="0"/>
              </a:rPr>
              <a:t>() &lt; m:</a:t>
            </a:r>
          </a:p>
          <a:p>
            <a:r>
              <a:rPr lang="en-SG" altLang="zh-CN" sz="1400" b="0" dirty="0">
                <a:solidFill>
                  <a:srgbClr val="000000"/>
                </a:solidFill>
                <a:latin typeface="Menlo" panose="020B0609030804020204" pitchFamily="49" charset="0"/>
              </a:rPr>
              <a:t>      </a:t>
            </a:r>
            <a:r>
              <a:rPr lang="en-SG" altLang="zh-CN" sz="1400" b="0" dirty="0" err="1">
                <a:solidFill>
                  <a:srgbClr val="000000"/>
                </a:solidFill>
                <a:latin typeface="Menlo" panose="020B0609030804020204" pitchFamily="49" charset="0"/>
              </a:rPr>
              <a:t>v.setValue</a:t>
            </a:r>
            <a:r>
              <a:rPr lang="en-SG" altLang="zh-CN" sz="1400" b="0" dirty="0">
                <a:solidFill>
                  <a:srgbClr val="000000"/>
                </a:solidFill>
                <a:latin typeface="Menlo" panose="020B0609030804020204" pitchFamily="49" charset="0"/>
              </a:rPr>
              <a:t>(m)</a:t>
            </a:r>
          </a:p>
          <a:p>
            <a:r>
              <a:rPr lang="en-SG" altLang="zh-CN" sz="1400" b="0" dirty="0">
                <a:solidFill>
                  <a:srgbClr val="000000"/>
                </a:solidFill>
                <a:latin typeface="Menlo" panose="020B0609030804020204" pitchFamily="49" charset="0"/>
              </a:rPr>
              <a:t>      changed = </a:t>
            </a:r>
            <a:r>
              <a:rPr lang="en-SG" altLang="zh-CN" sz="1400" b="0" dirty="0">
                <a:solidFill>
                  <a:srgbClr val="0000FF"/>
                </a:solidFill>
                <a:latin typeface="Menlo" panose="020B0609030804020204" pitchFamily="49" charset="0"/>
              </a:rPr>
              <a:t>True</a:t>
            </a:r>
            <a:endParaRPr lang="en-SG" altLang="zh-CN" sz="1400" b="0" dirty="0">
              <a:solidFill>
                <a:srgbClr val="000000"/>
              </a:solidFill>
              <a:latin typeface="Menlo" panose="020B0609030804020204" pitchFamily="49" charset="0"/>
            </a:endParaRPr>
          </a:p>
          <a:p>
            <a:r>
              <a:rPr lang="en-SG" altLang="zh-CN" sz="1400" b="0" dirty="0">
                <a:solidFill>
                  <a:srgbClr val="000000"/>
                </a:solidFill>
                <a:latin typeface="Menlo" panose="020B0609030804020204" pitchFamily="49" charset="0"/>
              </a:rPr>
              <a:t>  </a:t>
            </a:r>
            <a:r>
              <a:rPr lang="en-SG" altLang="zh-CN" sz="1400" b="0" dirty="0">
                <a:solidFill>
                  <a:srgbClr val="AF00DB"/>
                </a:solidFill>
                <a:latin typeface="Menlo" panose="020B0609030804020204" pitchFamily="49" charset="0"/>
              </a:rPr>
              <a:t>if</a:t>
            </a:r>
            <a:r>
              <a:rPr lang="en-SG" altLang="zh-CN" sz="1400" b="0" dirty="0">
                <a:solidFill>
                  <a:srgbClr val="000000"/>
                </a:solidFill>
                <a:latin typeface="Menlo" panose="020B0609030804020204" pitchFamily="49" charset="0"/>
              </a:rPr>
              <a:t> changed:</a:t>
            </a:r>
          </a:p>
          <a:p>
            <a:r>
              <a:rPr lang="en-SG" altLang="zh-CN" sz="1400" b="0" dirty="0">
                <a:solidFill>
                  <a:srgbClr val="000000"/>
                </a:solidFill>
                <a:latin typeface="Menlo" panose="020B0609030804020204" pitchFamily="49" charset="0"/>
              </a:rPr>
              <a:t>    </a:t>
            </a:r>
            <a:r>
              <a:rPr lang="en-SG" altLang="zh-CN" sz="1400" b="0" dirty="0">
                <a:solidFill>
                  <a:srgbClr val="AF00DB"/>
                </a:solidFill>
                <a:latin typeface="Menlo" panose="020B0609030804020204" pitchFamily="49" charset="0"/>
              </a:rPr>
              <a:t>for</a:t>
            </a:r>
            <a:r>
              <a:rPr lang="en-SG" altLang="zh-CN" sz="1400" b="0" dirty="0">
                <a:solidFill>
                  <a:srgbClr val="000000"/>
                </a:solidFill>
                <a:latin typeface="Menlo" panose="020B0609030804020204" pitchFamily="49" charset="0"/>
              </a:rPr>
              <a:t> each </a:t>
            </a:r>
            <a:r>
              <a:rPr lang="en-SG" altLang="zh-CN" sz="1400" b="0" dirty="0" err="1">
                <a:solidFill>
                  <a:srgbClr val="000000"/>
                </a:solidFill>
                <a:latin typeface="Menlo" panose="020B0609030804020204" pitchFamily="49" charset="0"/>
              </a:rPr>
              <a:t>outneighbor</a:t>
            </a:r>
            <a:r>
              <a:rPr lang="en-SG" altLang="zh-CN" sz="1400" b="0" dirty="0">
                <a:solidFill>
                  <a:srgbClr val="000000"/>
                </a:solidFill>
                <a:latin typeface="Menlo" panose="020B0609030804020204" pitchFamily="49" charset="0"/>
              </a:rPr>
              <a:t> w:</a:t>
            </a:r>
          </a:p>
          <a:p>
            <a:r>
              <a:rPr lang="en-SG" altLang="zh-CN" sz="1400" b="0" dirty="0">
                <a:solidFill>
                  <a:srgbClr val="000000"/>
                </a:solidFill>
                <a:latin typeface="Menlo" panose="020B0609030804020204" pitchFamily="49" charset="0"/>
              </a:rPr>
              <a:t>      </a:t>
            </a:r>
            <a:r>
              <a:rPr lang="en-SG" altLang="zh-CN" sz="1400" b="0" dirty="0" err="1">
                <a:solidFill>
                  <a:srgbClr val="000000"/>
                </a:solidFill>
                <a:latin typeface="Menlo" panose="020B0609030804020204" pitchFamily="49" charset="0"/>
              </a:rPr>
              <a:t>sendMessage</a:t>
            </a:r>
            <a:r>
              <a:rPr lang="en-SG" altLang="zh-CN" sz="1400" b="0" dirty="0">
                <a:solidFill>
                  <a:srgbClr val="000000"/>
                </a:solidFill>
                <a:latin typeface="Menlo" panose="020B0609030804020204" pitchFamily="49" charset="0"/>
              </a:rPr>
              <a:t>(w, </a:t>
            </a:r>
            <a:r>
              <a:rPr lang="en-SG" altLang="zh-CN" sz="1400" b="0" dirty="0" err="1">
                <a:solidFill>
                  <a:srgbClr val="000000"/>
                </a:solidFill>
                <a:latin typeface="Menlo" panose="020B0609030804020204" pitchFamily="49" charset="0"/>
              </a:rPr>
              <a:t>v.getValue</a:t>
            </a:r>
            <a:r>
              <a:rPr lang="en-SG" altLang="zh-CN" sz="1400" b="0" dirty="0">
                <a:solidFill>
                  <a:srgbClr val="000000"/>
                </a:solidFill>
                <a:latin typeface="Menlo" panose="020B0609030804020204" pitchFamily="49" charset="0"/>
              </a:rPr>
              <a:t>())</a:t>
            </a:r>
          </a:p>
          <a:p>
            <a:r>
              <a:rPr lang="en-SG" altLang="zh-CN" sz="1400" b="0" dirty="0">
                <a:solidFill>
                  <a:srgbClr val="000000"/>
                </a:solidFill>
                <a:latin typeface="Menlo" panose="020B0609030804020204" pitchFamily="49" charset="0"/>
              </a:rPr>
              <a:t>  </a:t>
            </a:r>
            <a:r>
              <a:rPr lang="en-SG" altLang="zh-CN" sz="1400" b="0" dirty="0">
                <a:solidFill>
                  <a:srgbClr val="AF00DB"/>
                </a:solidFill>
                <a:latin typeface="Menlo" panose="020B0609030804020204" pitchFamily="49" charset="0"/>
              </a:rPr>
              <a:t>else</a:t>
            </a:r>
            <a:r>
              <a:rPr lang="en-SG" altLang="zh-CN" sz="1400" b="0" dirty="0">
                <a:solidFill>
                  <a:srgbClr val="000000"/>
                </a:solidFill>
                <a:latin typeface="Menlo" panose="020B0609030804020204" pitchFamily="49" charset="0"/>
              </a:rPr>
              <a:t>:</a:t>
            </a:r>
          </a:p>
          <a:p>
            <a:r>
              <a:rPr lang="en-SG" altLang="zh-CN" sz="1400" b="0" dirty="0">
                <a:solidFill>
                  <a:srgbClr val="000000"/>
                </a:solidFill>
                <a:latin typeface="Menlo" panose="020B0609030804020204" pitchFamily="49" charset="0"/>
              </a:rPr>
              <a:t>    </a:t>
            </a:r>
            <a:r>
              <a:rPr lang="en-SG" altLang="zh-CN" sz="1400" b="0" dirty="0" err="1">
                <a:solidFill>
                  <a:srgbClr val="000000"/>
                </a:solidFill>
                <a:latin typeface="Menlo" panose="020B0609030804020204" pitchFamily="49" charset="0"/>
              </a:rPr>
              <a:t>voteToHalt</a:t>
            </a:r>
            <a:r>
              <a:rPr lang="en-SG" altLang="zh-CN" sz="1400" b="0" dirty="0">
                <a:solidFill>
                  <a:srgbClr val="000000"/>
                </a:solidFill>
                <a:latin typeface="Menlo" panose="020B0609030804020204" pitchFamily="49" charset="0"/>
              </a:rPr>
              <a:t>()</a:t>
            </a:r>
          </a:p>
          <a:p>
            <a:endParaRPr lang="en-SG" altLang="zh-CN" sz="1400" b="0" dirty="0">
              <a:solidFill>
                <a:srgbClr val="000000"/>
              </a:solidFill>
              <a:latin typeface="Menlo" panose="020B0609030804020204" pitchFamily="49" charset="0"/>
            </a:endParaRPr>
          </a:p>
        </p:txBody>
      </p:sp>
    </p:spTree>
    <p:extLst>
      <p:ext uri="{BB962C8B-B14F-4D97-AF65-F5344CB8AC3E}">
        <p14:creationId xmlns:p14="http://schemas.microsoft.com/office/powerpoint/2010/main" val="1491239973"/>
      </p:ext>
    </p:extLst>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Computing Max Value</a:t>
            </a:r>
          </a:p>
        </p:txBody>
      </p:sp>
      <p:sp>
        <p:nvSpPr>
          <p:cNvPr id="3" name="Slide Number Placeholder 2"/>
          <p:cNvSpPr>
            <a:spLocks noGrp="1"/>
          </p:cNvSpPr>
          <p:nvPr>
            <p:ph type="sldNum" sz="quarter" idx="10"/>
          </p:nvPr>
        </p:nvSpPr>
        <p:spPr/>
        <p:txBody>
          <a:bodyPr/>
          <a:lstStyle/>
          <a:p>
            <a:fld id="{95C605C4-1F5B-4B2B-8458-3FC432AF1FAC}" type="slidenum">
              <a:rPr lang="en-US" smtClean="0"/>
              <a:t>65</a:t>
            </a:fld>
            <a:endParaRPr lang="en-US"/>
          </a:p>
        </p:txBody>
      </p:sp>
      <p:pic>
        <p:nvPicPr>
          <p:cNvPr id="4" name="Picture 3">
            <a:extLst>
              <a:ext uri="{FF2B5EF4-FFF2-40B4-BE49-F238E27FC236}">
                <a16:creationId xmlns:a16="http://schemas.microsoft.com/office/drawing/2014/main" id="{1BA184ED-5B76-DF4C-B8B4-2AC4E89FBB53}"/>
              </a:ext>
            </a:extLst>
          </p:cNvPr>
          <p:cNvPicPr>
            <a:picLocks noChangeAspect="1"/>
          </p:cNvPicPr>
          <p:nvPr/>
        </p:nvPicPr>
        <p:blipFill>
          <a:blip r:embed="rId3"/>
          <a:stretch>
            <a:fillRect/>
          </a:stretch>
        </p:blipFill>
        <p:spPr>
          <a:xfrm>
            <a:off x="4019550" y="1126067"/>
            <a:ext cx="4876800" cy="4889500"/>
          </a:xfrm>
          <a:prstGeom prst="rect">
            <a:avLst/>
          </a:prstGeom>
        </p:spPr>
      </p:pic>
      <p:sp>
        <p:nvSpPr>
          <p:cNvPr id="9" name="TextBox 8">
            <a:extLst>
              <a:ext uri="{FF2B5EF4-FFF2-40B4-BE49-F238E27FC236}">
                <a16:creationId xmlns:a16="http://schemas.microsoft.com/office/drawing/2014/main" id="{00249EBB-E968-C244-B619-B5962DD4E2A2}"/>
              </a:ext>
            </a:extLst>
          </p:cNvPr>
          <p:cNvSpPr txBox="1"/>
          <p:nvPr/>
        </p:nvSpPr>
        <p:spPr>
          <a:xfrm>
            <a:off x="152400" y="2173302"/>
            <a:ext cx="3852333" cy="2677656"/>
          </a:xfrm>
          <a:prstGeom prst="rect">
            <a:avLst/>
          </a:prstGeom>
          <a:solidFill>
            <a:schemeClr val="tx1">
              <a:lumMod val="95000"/>
            </a:schemeClr>
          </a:solidFill>
          <a:ln>
            <a:noFill/>
          </a:ln>
        </p:spPr>
        <p:txBody>
          <a:bodyPr wrap="square" rtlCol="0">
            <a:spAutoFit/>
          </a:bodyPr>
          <a:lstStyle/>
          <a:p>
            <a:r>
              <a:rPr lang="en-SG" altLang="zh-CN" sz="1400" dirty="0">
                <a:solidFill>
                  <a:srgbClr val="000000"/>
                </a:solidFill>
                <a:latin typeface="Menlo" panose="020B0609030804020204" pitchFamily="49" charset="0"/>
              </a:rPr>
              <a:t>Compute(v, messages):</a:t>
            </a:r>
          </a:p>
          <a:p>
            <a:r>
              <a:rPr lang="en-SG" altLang="zh-CN" sz="1400" b="0" dirty="0">
                <a:solidFill>
                  <a:srgbClr val="000000"/>
                </a:solidFill>
                <a:latin typeface="Menlo" panose="020B0609030804020204" pitchFamily="49" charset="0"/>
              </a:rPr>
              <a:t>  changed = </a:t>
            </a:r>
            <a:r>
              <a:rPr lang="en-SG" altLang="zh-CN" sz="1400" b="0" dirty="0">
                <a:solidFill>
                  <a:srgbClr val="0000FF"/>
                </a:solidFill>
                <a:latin typeface="Menlo" panose="020B0609030804020204" pitchFamily="49" charset="0"/>
              </a:rPr>
              <a:t>False</a:t>
            </a:r>
            <a:endParaRPr lang="en-SG" altLang="zh-CN" sz="1400" b="0" dirty="0">
              <a:solidFill>
                <a:srgbClr val="000000"/>
              </a:solidFill>
              <a:latin typeface="Menlo" panose="020B0609030804020204" pitchFamily="49" charset="0"/>
            </a:endParaRPr>
          </a:p>
          <a:p>
            <a:r>
              <a:rPr lang="en-SG" altLang="zh-CN" sz="1400" b="0" dirty="0">
                <a:solidFill>
                  <a:srgbClr val="000000"/>
                </a:solidFill>
                <a:latin typeface="Menlo" panose="020B0609030804020204" pitchFamily="49" charset="0"/>
              </a:rPr>
              <a:t>  </a:t>
            </a:r>
            <a:r>
              <a:rPr lang="en-SG" altLang="zh-CN" sz="1400" b="0" dirty="0">
                <a:solidFill>
                  <a:srgbClr val="AF00DB"/>
                </a:solidFill>
                <a:latin typeface="Menlo" panose="020B0609030804020204" pitchFamily="49" charset="0"/>
              </a:rPr>
              <a:t>for</a:t>
            </a:r>
            <a:r>
              <a:rPr lang="en-SG" altLang="zh-CN" sz="1400" b="0" dirty="0">
                <a:solidFill>
                  <a:srgbClr val="000000"/>
                </a:solidFill>
                <a:latin typeface="Menlo" panose="020B0609030804020204" pitchFamily="49" charset="0"/>
              </a:rPr>
              <a:t> m in messages:</a:t>
            </a:r>
          </a:p>
          <a:p>
            <a:r>
              <a:rPr lang="en-SG" altLang="zh-CN" sz="1400" b="0" dirty="0">
                <a:solidFill>
                  <a:srgbClr val="000000"/>
                </a:solidFill>
                <a:latin typeface="Menlo" panose="020B0609030804020204" pitchFamily="49" charset="0"/>
              </a:rPr>
              <a:t>    </a:t>
            </a:r>
            <a:r>
              <a:rPr lang="en-SG" altLang="zh-CN" sz="1400" b="0" dirty="0">
                <a:solidFill>
                  <a:srgbClr val="AF00DB"/>
                </a:solidFill>
                <a:latin typeface="Menlo" panose="020B0609030804020204" pitchFamily="49" charset="0"/>
              </a:rPr>
              <a:t>if</a:t>
            </a:r>
            <a:r>
              <a:rPr lang="en-SG" altLang="zh-CN" sz="1400" b="0" dirty="0">
                <a:solidFill>
                  <a:srgbClr val="000000"/>
                </a:solidFill>
                <a:latin typeface="Menlo" panose="020B0609030804020204" pitchFamily="49" charset="0"/>
              </a:rPr>
              <a:t> </a:t>
            </a:r>
            <a:r>
              <a:rPr lang="en-SG" altLang="zh-CN" sz="1400" b="0" dirty="0" err="1">
                <a:solidFill>
                  <a:srgbClr val="000000"/>
                </a:solidFill>
                <a:latin typeface="Menlo" panose="020B0609030804020204" pitchFamily="49" charset="0"/>
              </a:rPr>
              <a:t>v.getValue</a:t>
            </a:r>
            <a:r>
              <a:rPr lang="en-SG" altLang="zh-CN" sz="1400" b="0" dirty="0">
                <a:solidFill>
                  <a:srgbClr val="000000"/>
                </a:solidFill>
                <a:latin typeface="Menlo" panose="020B0609030804020204" pitchFamily="49" charset="0"/>
              </a:rPr>
              <a:t>() &lt; m:</a:t>
            </a:r>
          </a:p>
          <a:p>
            <a:r>
              <a:rPr lang="en-SG" altLang="zh-CN" sz="1400" b="0" dirty="0">
                <a:solidFill>
                  <a:srgbClr val="000000"/>
                </a:solidFill>
                <a:latin typeface="Menlo" panose="020B0609030804020204" pitchFamily="49" charset="0"/>
              </a:rPr>
              <a:t>      </a:t>
            </a:r>
            <a:r>
              <a:rPr lang="en-SG" altLang="zh-CN" sz="1400" b="0" dirty="0" err="1">
                <a:solidFill>
                  <a:srgbClr val="000000"/>
                </a:solidFill>
                <a:latin typeface="Menlo" panose="020B0609030804020204" pitchFamily="49" charset="0"/>
              </a:rPr>
              <a:t>v.setValue</a:t>
            </a:r>
            <a:r>
              <a:rPr lang="en-SG" altLang="zh-CN" sz="1400" b="0" dirty="0">
                <a:solidFill>
                  <a:srgbClr val="000000"/>
                </a:solidFill>
                <a:latin typeface="Menlo" panose="020B0609030804020204" pitchFamily="49" charset="0"/>
              </a:rPr>
              <a:t>(m)</a:t>
            </a:r>
          </a:p>
          <a:p>
            <a:r>
              <a:rPr lang="en-SG" altLang="zh-CN" sz="1400" b="0" dirty="0">
                <a:solidFill>
                  <a:srgbClr val="000000"/>
                </a:solidFill>
                <a:latin typeface="Menlo" panose="020B0609030804020204" pitchFamily="49" charset="0"/>
              </a:rPr>
              <a:t>      changed = </a:t>
            </a:r>
            <a:r>
              <a:rPr lang="en-SG" altLang="zh-CN" sz="1400" b="0" dirty="0">
                <a:solidFill>
                  <a:srgbClr val="0000FF"/>
                </a:solidFill>
                <a:latin typeface="Menlo" panose="020B0609030804020204" pitchFamily="49" charset="0"/>
              </a:rPr>
              <a:t>True</a:t>
            </a:r>
            <a:endParaRPr lang="en-SG" altLang="zh-CN" sz="1400" b="0" dirty="0">
              <a:solidFill>
                <a:srgbClr val="000000"/>
              </a:solidFill>
              <a:latin typeface="Menlo" panose="020B0609030804020204" pitchFamily="49" charset="0"/>
            </a:endParaRPr>
          </a:p>
          <a:p>
            <a:r>
              <a:rPr lang="en-SG" altLang="zh-CN" sz="1400" b="0" dirty="0">
                <a:solidFill>
                  <a:srgbClr val="000000"/>
                </a:solidFill>
                <a:latin typeface="Menlo" panose="020B0609030804020204" pitchFamily="49" charset="0"/>
              </a:rPr>
              <a:t>  </a:t>
            </a:r>
            <a:r>
              <a:rPr lang="en-SG" altLang="zh-CN" sz="1400" b="0" dirty="0">
                <a:solidFill>
                  <a:srgbClr val="AF00DB"/>
                </a:solidFill>
                <a:latin typeface="Menlo" panose="020B0609030804020204" pitchFamily="49" charset="0"/>
              </a:rPr>
              <a:t>if</a:t>
            </a:r>
            <a:r>
              <a:rPr lang="en-SG" altLang="zh-CN" sz="1400" b="0" dirty="0">
                <a:solidFill>
                  <a:srgbClr val="000000"/>
                </a:solidFill>
                <a:latin typeface="Menlo" panose="020B0609030804020204" pitchFamily="49" charset="0"/>
              </a:rPr>
              <a:t> changed:</a:t>
            </a:r>
          </a:p>
          <a:p>
            <a:r>
              <a:rPr lang="en-SG" altLang="zh-CN" sz="1400" b="0" dirty="0">
                <a:solidFill>
                  <a:srgbClr val="000000"/>
                </a:solidFill>
                <a:latin typeface="Menlo" panose="020B0609030804020204" pitchFamily="49" charset="0"/>
              </a:rPr>
              <a:t>    </a:t>
            </a:r>
            <a:r>
              <a:rPr lang="en-SG" altLang="zh-CN" sz="1400" b="0" dirty="0">
                <a:solidFill>
                  <a:srgbClr val="AF00DB"/>
                </a:solidFill>
                <a:latin typeface="Menlo" panose="020B0609030804020204" pitchFamily="49" charset="0"/>
              </a:rPr>
              <a:t>for</a:t>
            </a:r>
            <a:r>
              <a:rPr lang="en-SG" altLang="zh-CN" sz="1400" b="0" dirty="0">
                <a:solidFill>
                  <a:srgbClr val="000000"/>
                </a:solidFill>
                <a:latin typeface="Menlo" panose="020B0609030804020204" pitchFamily="49" charset="0"/>
              </a:rPr>
              <a:t> each </a:t>
            </a:r>
            <a:r>
              <a:rPr lang="en-SG" altLang="zh-CN" sz="1400" b="0" dirty="0" err="1">
                <a:solidFill>
                  <a:srgbClr val="000000"/>
                </a:solidFill>
                <a:latin typeface="Menlo" panose="020B0609030804020204" pitchFamily="49" charset="0"/>
              </a:rPr>
              <a:t>outneighbor</a:t>
            </a:r>
            <a:r>
              <a:rPr lang="en-SG" altLang="zh-CN" sz="1400" b="0" dirty="0">
                <a:solidFill>
                  <a:srgbClr val="000000"/>
                </a:solidFill>
                <a:latin typeface="Menlo" panose="020B0609030804020204" pitchFamily="49" charset="0"/>
              </a:rPr>
              <a:t> w:</a:t>
            </a:r>
          </a:p>
          <a:p>
            <a:r>
              <a:rPr lang="en-SG" altLang="zh-CN" sz="1400" b="0" dirty="0">
                <a:solidFill>
                  <a:srgbClr val="000000"/>
                </a:solidFill>
                <a:latin typeface="Menlo" panose="020B0609030804020204" pitchFamily="49" charset="0"/>
              </a:rPr>
              <a:t>      </a:t>
            </a:r>
            <a:r>
              <a:rPr lang="en-SG" altLang="zh-CN" sz="1400" b="0" dirty="0" err="1">
                <a:solidFill>
                  <a:srgbClr val="000000"/>
                </a:solidFill>
                <a:latin typeface="Menlo" panose="020B0609030804020204" pitchFamily="49" charset="0"/>
              </a:rPr>
              <a:t>sendMessage</a:t>
            </a:r>
            <a:r>
              <a:rPr lang="en-SG" altLang="zh-CN" sz="1400" b="0" dirty="0">
                <a:solidFill>
                  <a:srgbClr val="000000"/>
                </a:solidFill>
                <a:latin typeface="Menlo" panose="020B0609030804020204" pitchFamily="49" charset="0"/>
              </a:rPr>
              <a:t>(w, </a:t>
            </a:r>
            <a:r>
              <a:rPr lang="en-SG" altLang="zh-CN" sz="1400" b="0" dirty="0" err="1">
                <a:solidFill>
                  <a:srgbClr val="000000"/>
                </a:solidFill>
                <a:latin typeface="Menlo" panose="020B0609030804020204" pitchFamily="49" charset="0"/>
              </a:rPr>
              <a:t>v.getValue</a:t>
            </a:r>
            <a:r>
              <a:rPr lang="en-SG" altLang="zh-CN" sz="1400" b="0" dirty="0">
                <a:solidFill>
                  <a:srgbClr val="000000"/>
                </a:solidFill>
                <a:latin typeface="Menlo" panose="020B0609030804020204" pitchFamily="49" charset="0"/>
              </a:rPr>
              <a:t>())</a:t>
            </a:r>
          </a:p>
          <a:p>
            <a:r>
              <a:rPr lang="en-SG" altLang="zh-CN" sz="1400" b="0" dirty="0">
                <a:solidFill>
                  <a:srgbClr val="000000"/>
                </a:solidFill>
                <a:latin typeface="Menlo" panose="020B0609030804020204" pitchFamily="49" charset="0"/>
              </a:rPr>
              <a:t>  </a:t>
            </a:r>
            <a:r>
              <a:rPr lang="en-SG" altLang="zh-CN" sz="1400" b="0" dirty="0">
                <a:solidFill>
                  <a:srgbClr val="AF00DB"/>
                </a:solidFill>
                <a:latin typeface="Menlo" panose="020B0609030804020204" pitchFamily="49" charset="0"/>
              </a:rPr>
              <a:t>else</a:t>
            </a:r>
            <a:r>
              <a:rPr lang="en-SG" altLang="zh-CN" sz="1400" b="0" dirty="0">
                <a:solidFill>
                  <a:srgbClr val="000000"/>
                </a:solidFill>
                <a:latin typeface="Menlo" panose="020B0609030804020204" pitchFamily="49" charset="0"/>
              </a:rPr>
              <a:t>:</a:t>
            </a:r>
          </a:p>
          <a:p>
            <a:r>
              <a:rPr lang="en-SG" altLang="zh-CN" sz="1400" b="0" dirty="0">
                <a:solidFill>
                  <a:srgbClr val="000000"/>
                </a:solidFill>
                <a:latin typeface="Menlo" panose="020B0609030804020204" pitchFamily="49" charset="0"/>
              </a:rPr>
              <a:t>    </a:t>
            </a:r>
            <a:r>
              <a:rPr lang="en-SG" altLang="zh-CN" sz="1400" b="0" dirty="0" err="1">
                <a:solidFill>
                  <a:srgbClr val="000000"/>
                </a:solidFill>
                <a:latin typeface="Menlo" panose="020B0609030804020204" pitchFamily="49" charset="0"/>
              </a:rPr>
              <a:t>voteToHalt</a:t>
            </a:r>
            <a:r>
              <a:rPr lang="en-SG" altLang="zh-CN" sz="1400" b="0" dirty="0">
                <a:solidFill>
                  <a:srgbClr val="000000"/>
                </a:solidFill>
                <a:latin typeface="Menlo" panose="020B0609030804020204" pitchFamily="49" charset="0"/>
              </a:rPr>
              <a:t>()</a:t>
            </a:r>
          </a:p>
          <a:p>
            <a:endParaRPr lang="en-SG" altLang="zh-CN" sz="1400" b="0" dirty="0">
              <a:solidFill>
                <a:srgbClr val="000000"/>
              </a:solidFill>
              <a:latin typeface="Menlo" panose="020B0609030804020204" pitchFamily="49" charset="0"/>
            </a:endParaRPr>
          </a:p>
        </p:txBody>
      </p:sp>
    </p:spTree>
    <p:extLst>
      <p:ext uri="{BB962C8B-B14F-4D97-AF65-F5344CB8AC3E}">
        <p14:creationId xmlns:p14="http://schemas.microsoft.com/office/powerpoint/2010/main" val="570940196"/>
      </p:ext>
    </p:extLst>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Pregel</a:t>
            </a:r>
            <a:r>
              <a:rPr lang="en-US" dirty="0"/>
              <a:t>: Implementation</a:t>
            </a:r>
          </a:p>
        </p:txBody>
      </p:sp>
      <p:sp>
        <p:nvSpPr>
          <p:cNvPr id="3" name="Content Placeholder 2"/>
          <p:cNvSpPr>
            <a:spLocks noGrp="1"/>
          </p:cNvSpPr>
          <p:nvPr>
            <p:ph idx="1"/>
          </p:nvPr>
        </p:nvSpPr>
        <p:spPr>
          <a:xfrm>
            <a:off x="381000" y="1066800"/>
            <a:ext cx="8458200" cy="5408454"/>
          </a:xfrm>
        </p:spPr>
        <p:txBody>
          <a:bodyPr>
            <a:normAutofit/>
          </a:bodyPr>
          <a:lstStyle/>
          <a:p>
            <a:r>
              <a:rPr lang="en-US" dirty="0"/>
              <a:t>Master &amp; workers architecture</a:t>
            </a:r>
          </a:p>
          <a:p>
            <a:pPr lvl="1"/>
            <a:r>
              <a:rPr lang="en-US" dirty="0"/>
              <a:t>Vertices are hash partitioned (by default) and assigned to workers (“</a:t>
            </a:r>
            <a:r>
              <a:rPr lang="en-US" dirty="0">
                <a:solidFill>
                  <a:srgbClr val="FF0000"/>
                </a:solidFill>
              </a:rPr>
              <a:t>edge cut</a:t>
            </a:r>
            <a:r>
              <a:rPr lang="en-US" dirty="0"/>
              <a:t>”)</a:t>
            </a:r>
            <a:br>
              <a:rPr lang="en-US" dirty="0"/>
            </a:br>
            <a:br>
              <a:rPr lang="en-US" dirty="0"/>
            </a:br>
            <a:br>
              <a:rPr lang="en-US" dirty="0"/>
            </a:br>
            <a:br>
              <a:rPr lang="en-US" dirty="0"/>
            </a:br>
            <a:br>
              <a:rPr lang="en-US" dirty="0"/>
            </a:br>
            <a:endParaRPr lang="en-US" dirty="0"/>
          </a:p>
          <a:p>
            <a:pPr lvl="1"/>
            <a:r>
              <a:rPr lang="en-US" dirty="0"/>
              <a:t>Each worker maintains the state of its portion of the graph </a:t>
            </a:r>
            <a:r>
              <a:rPr lang="en-US" dirty="0">
                <a:solidFill>
                  <a:srgbClr val="FF0000"/>
                </a:solidFill>
              </a:rPr>
              <a:t>in memory</a:t>
            </a:r>
          </a:p>
          <a:p>
            <a:pPr lvl="1"/>
            <a:r>
              <a:rPr lang="en-US" dirty="0"/>
              <a:t>Computations happen in memory</a:t>
            </a:r>
          </a:p>
          <a:p>
            <a:pPr lvl="1"/>
            <a:r>
              <a:rPr lang="en-US" dirty="0"/>
              <a:t>In each </a:t>
            </a:r>
            <a:r>
              <a:rPr lang="en-US" dirty="0" err="1"/>
              <a:t>superstep</a:t>
            </a:r>
            <a:r>
              <a:rPr lang="en-US" dirty="0"/>
              <a:t>, each worker loops through its vertices and executes </a:t>
            </a:r>
            <a:r>
              <a:rPr lang="en-US" dirty="0">
                <a:latin typeface="Courier New" panose="02070309020205020404" pitchFamily="49" charset="0"/>
                <a:cs typeface="Courier New" panose="02070309020205020404" pitchFamily="49" charset="0"/>
              </a:rPr>
              <a:t>compute()</a:t>
            </a:r>
          </a:p>
          <a:p>
            <a:pPr lvl="1"/>
            <a:r>
              <a:rPr lang="en-US" dirty="0"/>
              <a:t>Messages from vertices are sent, either to vertices on the same worker, or to vertices on different workers (</a:t>
            </a:r>
            <a:r>
              <a:rPr lang="en-US" dirty="0">
                <a:solidFill>
                  <a:srgbClr val="FF0000"/>
                </a:solidFill>
              </a:rPr>
              <a:t>buffered locally </a:t>
            </a:r>
            <a:r>
              <a:rPr lang="en-US" dirty="0"/>
              <a:t>and sent as a batch to reduce network traffic)</a:t>
            </a:r>
          </a:p>
        </p:txBody>
      </p:sp>
      <p:sp>
        <p:nvSpPr>
          <p:cNvPr id="5" name="Slide Number Placeholder 4"/>
          <p:cNvSpPr>
            <a:spLocks noGrp="1"/>
          </p:cNvSpPr>
          <p:nvPr>
            <p:ph type="sldNum" sz="quarter" idx="10"/>
          </p:nvPr>
        </p:nvSpPr>
        <p:spPr/>
        <p:txBody>
          <a:bodyPr/>
          <a:lstStyle/>
          <a:p>
            <a:fld id="{95C605C4-1F5B-4B2B-8458-3FC432AF1FAC}" type="slidenum">
              <a:rPr lang="en-US" smtClean="0"/>
              <a:t>66</a:t>
            </a:fld>
            <a:endParaRPr lang="en-US"/>
          </a:p>
        </p:txBody>
      </p:sp>
      <p:pic>
        <p:nvPicPr>
          <p:cNvPr id="12" name="Picture 11">
            <a:extLst>
              <a:ext uri="{FF2B5EF4-FFF2-40B4-BE49-F238E27FC236}">
                <a16:creationId xmlns:a16="http://schemas.microsoft.com/office/drawing/2014/main" id="{5210D11D-8543-8A4B-B475-F21E41912D32}"/>
              </a:ext>
            </a:extLst>
          </p:cNvPr>
          <p:cNvPicPr>
            <a:picLocks noChangeAspect="1"/>
          </p:cNvPicPr>
          <p:nvPr/>
        </p:nvPicPr>
        <p:blipFill>
          <a:blip r:embed="rId3"/>
          <a:stretch>
            <a:fillRect/>
          </a:stretch>
        </p:blipFill>
        <p:spPr>
          <a:xfrm>
            <a:off x="2838450" y="1922935"/>
            <a:ext cx="2330624" cy="1734665"/>
          </a:xfrm>
          <a:prstGeom prst="rect">
            <a:avLst/>
          </a:prstGeom>
        </p:spPr>
      </p:pic>
      <p:sp>
        <p:nvSpPr>
          <p:cNvPr id="13" name="TextBox 12">
            <a:extLst>
              <a:ext uri="{FF2B5EF4-FFF2-40B4-BE49-F238E27FC236}">
                <a16:creationId xmlns:a16="http://schemas.microsoft.com/office/drawing/2014/main" id="{EA0168F3-C9CE-C249-B9C2-8DF6589CAA29}"/>
              </a:ext>
            </a:extLst>
          </p:cNvPr>
          <p:cNvSpPr txBox="1"/>
          <p:nvPr/>
        </p:nvSpPr>
        <p:spPr>
          <a:xfrm>
            <a:off x="4661820" y="3381200"/>
            <a:ext cx="1014508" cy="338554"/>
          </a:xfrm>
          <a:prstGeom prst="rect">
            <a:avLst/>
          </a:prstGeom>
          <a:noFill/>
        </p:spPr>
        <p:txBody>
          <a:bodyPr wrap="none" rtlCol="0">
            <a:spAutoFit/>
          </a:bodyPr>
          <a:lstStyle/>
          <a:p>
            <a:r>
              <a:rPr lang="en-US" b="0" dirty="0">
                <a:solidFill>
                  <a:schemeClr val="accent1">
                    <a:lumMod val="25000"/>
                  </a:schemeClr>
                </a:solidFill>
              </a:rPr>
              <a:t>Worker 3</a:t>
            </a:r>
          </a:p>
        </p:txBody>
      </p:sp>
      <p:sp>
        <p:nvSpPr>
          <p:cNvPr id="15" name="TextBox 14">
            <a:extLst>
              <a:ext uri="{FF2B5EF4-FFF2-40B4-BE49-F238E27FC236}">
                <a16:creationId xmlns:a16="http://schemas.microsoft.com/office/drawing/2014/main" id="{E3A63F8B-D9B0-8947-ACC5-1E1DD7ADA269}"/>
              </a:ext>
            </a:extLst>
          </p:cNvPr>
          <p:cNvSpPr txBox="1"/>
          <p:nvPr/>
        </p:nvSpPr>
        <p:spPr>
          <a:xfrm>
            <a:off x="2102596" y="2318677"/>
            <a:ext cx="1014508" cy="338554"/>
          </a:xfrm>
          <a:prstGeom prst="rect">
            <a:avLst/>
          </a:prstGeom>
          <a:noFill/>
        </p:spPr>
        <p:txBody>
          <a:bodyPr wrap="none" rtlCol="0">
            <a:spAutoFit/>
          </a:bodyPr>
          <a:lstStyle/>
          <a:p>
            <a:r>
              <a:rPr lang="en-US" b="0" dirty="0">
                <a:solidFill>
                  <a:schemeClr val="accent5">
                    <a:lumMod val="25000"/>
                  </a:schemeClr>
                </a:solidFill>
              </a:rPr>
              <a:t>Worker 1</a:t>
            </a:r>
          </a:p>
        </p:txBody>
      </p:sp>
      <p:sp>
        <p:nvSpPr>
          <p:cNvPr id="16" name="TextBox 15">
            <a:extLst>
              <a:ext uri="{FF2B5EF4-FFF2-40B4-BE49-F238E27FC236}">
                <a16:creationId xmlns:a16="http://schemas.microsoft.com/office/drawing/2014/main" id="{2F657102-4C7F-8240-B8B1-C99351A7AE8D}"/>
              </a:ext>
            </a:extLst>
          </p:cNvPr>
          <p:cNvSpPr txBox="1"/>
          <p:nvPr/>
        </p:nvSpPr>
        <p:spPr>
          <a:xfrm>
            <a:off x="4859295" y="2188569"/>
            <a:ext cx="1014508" cy="338554"/>
          </a:xfrm>
          <a:prstGeom prst="rect">
            <a:avLst/>
          </a:prstGeom>
          <a:noFill/>
        </p:spPr>
        <p:txBody>
          <a:bodyPr wrap="none" rtlCol="0">
            <a:spAutoFit/>
          </a:bodyPr>
          <a:lstStyle/>
          <a:p>
            <a:r>
              <a:rPr lang="en-US" b="0" dirty="0">
                <a:solidFill>
                  <a:schemeClr val="bg1"/>
                </a:solidFill>
              </a:rPr>
              <a:t>Worker 2</a:t>
            </a:r>
          </a:p>
        </p:txBody>
      </p:sp>
    </p:spTree>
    <p:extLst>
      <p:ext uri="{BB962C8B-B14F-4D97-AF65-F5344CB8AC3E}">
        <p14:creationId xmlns:p14="http://schemas.microsoft.com/office/powerpoint/2010/main" val="371935799"/>
      </p:ext>
    </p:extLst>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Pregel</a:t>
            </a:r>
            <a:r>
              <a:rPr lang="en-US" dirty="0"/>
              <a:t>: Implementation</a:t>
            </a:r>
          </a:p>
        </p:txBody>
      </p:sp>
      <p:sp>
        <p:nvSpPr>
          <p:cNvPr id="3" name="Content Placeholder 2"/>
          <p:cNvSpPr>
            <a:spLocks noGrp="1"/>
          </p:cNvSpPr>
          <p:nvPr>
            <p:ph idx="1"/>
          </p:nvPr>
        </p:nvSpPr>
        <p:spPr/>
        <p:txBody>
          <a:bodyPr>
            <a:normAutofit/>
          </a:bodyPr>
          <a:lstStyle/>
          <a:p>
            <a:r>
              <a:rPr lang="en-US" dirty="0"/>
              <a:t>Fault tolerance</a:t>
            </a:r>
          </a:p>
          <a:p>
            <a:pPr lvl="1"/>
            <a:r>
              <a:rPr lang="en-US" dirty="0"/>
              <a:t>Checkpointing to persistent storage</a:t>
            </a:r>
          </a:p>
          <a:p>
            <a:pPr lvl="1"/>
            <a:r>
              <a:rPr lang="en-US" dirty="0"/>
              <a:t>Failure detected through heartbeats</a:t>
            </a:r>
          </a:p>
          <a:p>
            <a:pPr lvl="1"/>
            <a:r>
              <a:rPr lang="en-US" dirty="0"/>
              <a:t>Corrupt workers are reassigned and reloaded from checkpoints</a:t>
            </a:r>
          </a:p>
        </p:txBody>
      </p:sp>
      <p:sp>
        <p:nvSpPr>
          <p:cNvPr id="5" name="Slide Number Placeholder 4"/>
          <p:cNvSpPr>
            <a:spLocks noGrp="1"/>
          </p:cNvSpPr>
          <p:nvPr>
            <p:ph type="sldNum" sz="quarter" idx="10"/>
          </p:nvPr>
        </p:nvSpPr>
        <p:spPr/>
        <p:txBody>
          <a:bodyPr/>
          <a:lstStyle/>
          <a:p>
            <a:fld id="{95C605C4-1F5B-4B2B-8458-3FC432AF1FAC}" type="slidenum">
              <a:rPr lang="en-US" smtClean="0"/>
              <a:t>67</a:t>
            </a:fld>
            <a:endParaRPr lang="en-US"/>
          </a:p>
        </p:txBody>
      </p:sp>
    </p:spTree>
    <p:extLst>
      <p:ext uri="{BB962C8B-B14F-4D97-AF65-F5344CB8AC3E}">
        <p14:creationId xmlns:p14="http://schemas.microsoft.com/office/powerpoint/2010/main" val="2959738923"/>
      </p:ext>
    </p:extLst>
  </p:cSld>
  <p:clrMapOvr>
    <a:masterClrMapping/>
  </p:clrMapOvr>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PageRank in Pregel</a:t>
            </a:r>
          </a:p>
        </p:txBody>
      </p:sp>
      <p:sp>
        <p:nvSpPr>
          <p:cNvPr id="4" name="Slide Number Placeholder 3"/>
          <p:cNvSpPr>
            <a:spLocks noGrp="1"/>
          </p:cNvSpPr>
          <p:nvPr>
            <p:ph type="sldNum" sz="quarter" idx="10"/>
          </p:nvPr>
        </p:nvSpPr>
        <p:spPr/>
        <p:txBody>
          <a:bodyPr/>
          <a:lstStyle/>
          <a:p>
            <a:fld id="{95C605C4-1F5B-4B2B-8458-3FC432AF1FAC}" type="slidenum">
              <a:rPr lang="en-US" smtClean="0"/>
              <a:t>68</a:t>
            </a:fld>
            <a:endParaRPr lang="en-US"/>
          </a:p>
        </p:txBody>
      </p:sp>
      <p:grpSp>
        <p:nvGrpSpPr>
          <p:cNvPr id="5" name="Group 20"/>
          <p:cNvGrpSpPr/>
          <p:nvPr/>
        </p:nvGrpSpPr>
        <p:grpSpPr>
          <a:xfrm>
            <a:off x="1295400" y="1752600"/>
            <a:ext cx="1752600" cy="1371600"/>
            <a:chOff x="5715000" y="1828800"/>
            <a:chExt cx="1752600" cy="1371600"/>
          </a:xfrm>
        </p:grpSpPr>
        <p:cxnSp>
          <p:nvCxnSpPr>
            <p:cNvPr id="6" name="Straight Arrow Connector 5"/>
            <p:cNvCxnSpPr/>
            <p:nvPr/>
          </p:nvCxnSpPr>
          <p:spPr>
            <a:xfrm flipV="1">
              <a:off x="5804720" y="2254605"/>
              <a:ext cx="304800" cy="51491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7" name="Straight Arrow Connector 6"/>
            <p:cNvCxnSpPr/>
            <p:nvPr/>
          </p:nvCxnSpPr>
          <p:spPr>
            <a:xfrm flipH="1">
              <a:off x="6057900" y="2194492"/>
              <a:ext cx="304800" cy="51491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8" name="Straight Arrow Connector 7"/>
            <p:cNvCxnSpPr/>
            <p:nvPr/>
          </p:nvCxnSpPr>
          <p:spPr>
            <a:xfrm>
              <a:off x="6037509" y="2801691"/>
              <a:ext cx="972110" cy="7620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9" name="Straight Arrow Connector 8"/>
            <p:cNvCxnSpPr/>
            <p:nvPr/>
          </p:nvCxnSpPr>
          <p:spPr>
            <a:xfrm flipH="1" flipV="1">
              <a:off x="6139113" y="2981042"/>
              <a:ext cx="972110" cy="7620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10" name="Curved Connector 9"/>
            <p:cNvCxnSpPr>
              <a:stCxn id="11" idx="6"/>
              <a:endCxn id="11" idx="0"/>
            </p:cNvCxnSpPr>
            <p:nvPr/>
          </p:nvCxnSpPr>
          <p:spPr>
            <a:xfrm flipH="1" flipV="1">
              <a:off x="6248400" y="1828800"/>
              <a:ext cx="228600" cy="228600"/>
            </a:xfrm>
            <a:prstGeom prst="curvedConnector4">
              <a:avLst>
                <a:gd name="adj1" fmla="val -100000"/>
                <a:gd name="adj2" fmla="val 200000"/>
              </a:avLst>
            </a:prstGeom>
            <a:ln w="28575">
              <a:tailEnd type="arrow"/>
            </a:ln>
          </p:spPr>
          <p:style>
            <a:lnRef idx="1">
              <a:schemeClr val="dk1"/>
            </a:lnRef>
            <a:fillRef idx="0">
              <a:schemeClr val="dk1"/>
            </a:fillRef>
            <a:effectRef idx="0">
              <a:schemeClr val="dk1"/>
            </a:effectRef>
            <a:fontRef idx="minor">
              <a:schemeClr val="tx1"/>
            </a:fontRef>
          </p:style>
        </p:cxnSp>
        <p:sp>
          <p:nvSpPr>
            <p:cNvPr id="11" name="Oval 10"/>
            <p:cNvSpPr/>
            <p:nvPr/>
          </p:nvSpPr>
          <p:spPr>
            <a:xfrm>
              <a:off x="6019800" y="1828800"/>
              <a:ext cx="457200" cy="457200"/>
            </a:xfrm>
            <a:prstGeom prst="ellipse">
              <a:avLst/>
            </a:prstGeom>
            <a:solidFill>
              <a:srgbClr val="FF000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sz="2400" b="1" dirty="0">
                  <a:solidFill>
                    <a:schemeClr val="bg1"/>
                  </a:solidFill>
                  <a:latin typeface="Arial" pitchFamily="34" charset="0"/>
                  <a:cs typeface="Arial" pitchFamily="34" charset="0"/>
                </a:rPr>
                <a:t>y</a:t>
              </a:r>
            </a:p>
          </p:txBody>
        </p:sp>
        <p:sp>
          <p:nvSpPr>
            <p:cNvPr id="12" name="Oval 11"/>
            <p:cNvSpPr/>
            <p:nvPr/>
          </p:nvSpPr>
          <p:spPr>
            <a:xfrm>
              <a:off x="5715000" y="2667000"/>
              <a:ext cx="457200" cy="457200"/>
            </a:xfrm>
            <a:prstGeom prst="ellipse">
              <a:avLst/>
            </a:prstGeom>
            <a:solidFill>
              <a:srgbClr val="FF000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sz="2400" b="1" dirty="0">
                  <a:solidFill>
                    <a:schemeClr val="bg1"/>
                  </a:solidFill>
                  <a:latin typeface="Arial" pitchFamily="34" charset="0"/>
                  <a:cs typeface="Arial" pitchFamily="34" charset="0"/>
                </a:rPr>
                <a:t>a</a:t>
              </a:r>
            </a:p>
          </p:txBody>
        </p:sp>
        <p:sp>
          <p:nvSpPr>
            <p:cNvPr id="13" name="Oval 12"/>
            <p:cNvSpPr/>
            <p:nvPr/>
          </p:nvSpPr>
          <p:spPr>
            <a:xfrm>
              <a:off x="7010400" y="2743200"/>
              <a:ext cx="457200" cy="457200"/>
            </a:xfrm>
            <a:prstGeom prst="ellipse">
              <a:avLst/>
            </a:prstGeom>
            <a:solidFill>
              <a:srgbClr val="FF000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sz="2400" b="1" dirty="0">
                  <a:solidFill>
                    <a:schemeClr val="bg1"/>
                  </a:solidFill>
                  <a:latin typeface="Arial" pitchFamily="34" charset="0"/>
                  <a:cs typeface="Arial" pitchFamily="34" charset="0"/>
                </a:rPr>
                <a:t>m</a:t>
              </a:r>
            </a:p>
          </p:txBody>
        </p:sp>
      </p:grpSp>
      <p:sp>
        <p:nvSpPr>
          <p:cNvPr id="14" name="TextBox 13"/>
          <p:cNvSpPr txBox="1"/>
          <p:nvPr/>
        </p:nvSpPr>
        <p:spPr>
          <a:xfrm>
            <a:off x="664352" y="2877792"/>
            <a:ext cx="788999" cy="246221"/>
          </a:xfrm>
          <a:prstGeom prst="rect">
            <a:avLst/>
          </a:prstGeom>
          <a:noFill/>
        </p:spPr>
        <p:txBody>
          <a:bodyPr wrap="none" rtlCol="0">
            <a:spAutoFit/>
          </a:bodyPr>
          <a:lstStyle/>
          <a:p>
            <a:r>
              <a:rPr lang="en-US" sz="1000" b="0" dirty="0">
                <a:solidFill>
                  <a:srgbClr val="000000"/>
                </a:solidFill>
                <a:latin typeface="Andale Mono"/>
                <a:cs typeface="Andale Mono"/>
              </a:rPr>
              <a:t>Compute()</a:t>
            </a:r>
            <a:endParaRPr lang="en-US" sz="1000" b="0" dirty="0"/>
          </a:p>
        </p:txBody>
      </p:sp>
      <p:sp>
        <p:nvSpPr>
          <p:cNvPr id="15" name="TextBox 14"/>
          <p:cNvSpPr txBox="1"/>
          <p:nvPr/>
        </p:nvSpPr>
        <p:spPr>
          <a:xfrm>
            <a:off x="900900" y="1717732"/>
            <a:ext cx="788999" cy="246221"/>
          </a:xfrm>
          <a:prstGeom prst="rect">
            <a:avLst/>
          </a:prstGeom>
          <a:noFill/>
        </p:spPr>
        <p:txBody>
          <a:bodyPr wrap="none" rtlCol="0">
            <a:spAutoFit/>
          </a:bodyPr>
          <a:lstStyle/>
          <a:p>
            <a:r>
              <a:rPr lang="en-US" sz="1000" b="0" dirty="0">
                <a:solidFill>
                  <a:srgbClr val="000000"/>
                </a:solidFill>
                <a:latin typeface="Andale Mono"/>
                <a:cs typeface="Andale Mono"/>
              </a:rPr>
              <a:t>Compute()</a:t>
            </a:r>
            <a:endParaRPr lang="en-US" sz="1000" b="0" dirty="0"/>
          </a:p>
        </p:txBody>
      </p:sp>
      <p:sp>
        <p:nvSpPr>
          <p:cNvPr id="16" name="TextBox 15"/>
          <p:cNvSpPr txBox="1"/>
          <p:nvPr/>
        </p:nvSpPr>
        <p:spPr>
          <a:xfrm>
            <a:off x="2424900" y="2447094"/>
            <a:ext cx="788999" cy="246221"/>
          </a:xfrm>
          <a:prstGeom prst="rect">
            <a:avLst/>
          </a:prstGeom>
          <a:noFill/>
        </p:spPr>
        <p:txBody>
          <a:bodyPr wrap="none" rtlCol="0">
            <a:spAutoFit/>
          </a:bodyPr>
          <a:lstStyle/>
          <a:p>
            <a:r>
              <a:rPr lang="en-US" sz="1000" b="0" dirty="0">
                <a:solidFill>
                  <a:srgbClr val="000000"/>
                </a:solidFill>
                <a:latin typeface="Andale Mono"/>
                <a:cs typeface="Andale Mono"/>
              </a:rPr>
              <a:t>Compute()</a:t>
            </a:r>
            <a:endParaRPr lang="en-US" sz="1000" b="0" dirty="0"/>
          </a:p>
        </p:txBody>
      </p:sp>
      <p:sp>
        <p:nvSpPr>
          <p:cNvPr id="17" name="TextBox 16"/>
          <p:cNvSpPr txBox="1"/>
          <p:nvPr/>
        </p:nvSpPr>
        <p:spPr>
          <a:xfrm>
            <a:off x="1432249" y="3259527"/>
            <a:ext cx="1404552" cy="461665"/>
          </a:xfrm>
          <a:prstGeom prst="rect">
            <a:avLst/>
          </a:prstGeom>
          <a:noFill/>
        </p:spPr>
        <p:txBody>
          <a:bodyPr wrap="none" rtlCol="0">
            <a:spAutoFit/>
          </a:bodyPr>
          <a:lstStyle/>
          <a:p>
            <a:r>
              <a:rPr lang="en-US" sz="1200" u="sng" dirty="0" err="1">
                <a:solidFill>
                  <a:schemeClr val="bg1"/>
                </a:solidFill>
              </a:rPr>
              <a:t>Superstep</a:t>
            </a:r>
            <a:r>
              <a:rPr lang="en-US" sz="1200" u="sng" dirty="0">
                <a:solidFill>
                  <a:schemeClr val="bg1"/>
                </a:solidFill>
              </a:rPr>
              <a:t> 1:</a:t>
            </a:r>
          </a:p>
          <a:p>
            <a:r>
              <a:rPr lang="en-US" sz="1200" b="0" dirty="0">
                <a:solidFill>
                  <a:schemeClr val="bg1"/>
                </a:solidFill>
              </a:rPr>
              <a:t>Invoke Compute()</a:t>
            </a:r>
          </a:p>
        </p:txBody>
      </p:sp>
      <p:grpSp>
        <p:nvGrpSpPr>
          <p:cNvPr id="18" name="Group 20"/>
          <p:cNvGrpSpPr/>
          <p:nvPr/>
        </p:nvGrpSpPr>
        <p:grpSpPr>
          <a:xfrm>
            <a:off x="4114800" y="1765208"/>
            <a:ext cx="1752600" cy="1371600"/>
            <a:chOff x="5715000" y="1828800"/>
            <a:chExt cx="1752600" cy="1371600"/>
          </a:xfrm>
        </p:grpSpPr>
        <p:cxnSp>
          <p:nvCxnSpPr>
            <p:cNvPr id="19" name="Straight Arrow Connector 18"/>
            <p:cNvCxnSpPr/>
            <p:nvPr/>
          </p:nvCxnSpPr>
          <p:spPr>
            <a:xfrm flipV="1">
              <a:off x="5804720" y="2254605"/>
              <a:ext cx="304800" cy="51491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20" name="Straight Arrow Connector 19"/>
            <p:cNvCxnSpPr/>
            <p:nvPr/>
          </p:nvCxnSpPr>
          <p:spPr>
            <a:xfrm flipH="1">
              <a:off x="6057900" y="2194492"/>
              <a:ext cx="304800" cy="51491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21" name="Straight Arrow Connector 20"/>
            <p:cNvCxnSpPr/>
            <p:nvPr/>
          </p:nvCxnSpPr>
          <p:spPr>
            <a:xfrm>
              <a:off x="6037509" y="2801691"/>
              <a:ext cx="972110" cy="7620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22" name="Straight Arrow Connector 21"/>
            <p:cNvCxnSpPr/>
            <p:nvPr/>
          </p:nvCxnSpPr>
          <p:spPr>
            <a:xfrm flipH="1" flipV="1">
              <a:off x="6139113" y="2981042"/>
              <a:ext cx="972110" cy="7620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23" name="Curved Connector 22"/>
            <p:cNvCxnSpPr>
              <a:stCxn id="24" idx="6"/>
              <a:endCxn id="24" idx="0"/>
            </p:cNvCxnSpPr>
            <p:nvPr/>
          </p:nvCxnSpPr>
          <p:spPr>
            <a:xfrm flipH="1" flipV="1">
              <a:off x="6248400" y="1828800"/>
              <a:ext cx="228600" cy="228600"/>
            </a:xfrm>
            <a:prstGeom prst="curvedConnector4">
              <a:avLst>
                <a:gd name="adj1" fmla="val -100000"/>
                <a:gd name="adj2" fmla="val 200000"/>
              </a:avLst>
            </a:prstGeom>
            <a:ln w="28575">
              <a:tailEnd type="arrow"/>
            </a:ln>
          </p:spPr>
          <p:style>
            <a:lnRef idx="1">
              <a:schemeClr val="dk1"/>
            </a:lnRef>
            <a:fillRef idx="0">
              <a:schemeClr val="dk1"/>
            </a:fillRef>
            <a:effectRef idx="0">
              <a:schemeClr val="dk1"/>
            </a:effectRef>
            <a:fontRef idx="minor">
              <a:schemeClr val="tx1"/>
            </a:fontRef>
          </p:style>
        </p:cxnSp>
        <p:sp>
          <p:nvSpPr>
            <p:cNvPr id="24" name="Oval 23"/>
            <p:cNvSpPr/>
            <p:nvPr/>
          </p:nvSpPr>
          <p:spPr>
            <a:xfrm>
              <a:off x="6019800" y="1828800"/>
              <a:ext cx="457200" cy="457200"/>
            </a:xfrm>
            <a:prstGeom prst="ellipse">
              <a:avLst/>
            </a:prstGeom>
            <a:solidFill>
              <a:srgbClr val="FF000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sz="2400" b="1" dirty="0">
                  <a:solidFill>
                    <a:schemeClr val="bg1"/>
                  </a:solidFill>
                  <a:latin typeface="Arial" pitchFamily="34" charset="0"/>
                  <a:cs typeface="Arial" pitchFamily="34" charset="0"/>
                </a:rPr>
                <a:t>y</a:t>
              </a:r>
            </a:p>
          </p:txBody>
        </p:sp>
        <p:sp>
          <p:nvSpPr>
            <p:cNvPr id="25" name="Oval 24"/>
            <p:cNvSpPr/>
            <p:nvPr/>
          </p:nvSpPr>
          <p:spPr>
            <a:xfrm>
              <a:off x="5715000" y="2667000"/>
              <a:ext cx="457200" cy="457200"/>
            </a:xfrm>
            <a:prstGeom prst="ellipse">
              <a:avLst/>
            </a:prstGeom>
            <a:solidFill>
              <a:srgbClr val="FF000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sz="2400" b="1" dirty="0">
                  <a:solidFill>
                    <a:schemeClr val="bg1"/>
                  </a:solidFill>
                  <a:latin typeface="Arial" pitchFamily="34" charset="0"/>
                  <a:cs typeface="Arial" pitchFamily="34" charset="0"/>
                </a:rPr>
                <a:t>a</a:t>
              </a:r>
            </a:p>
          </p:txBody>
        </p:sp>
        <p:sp>
          <p:nvSpPr>
            <p:cNvPr id="26" name="Oval 25"/>
            <p:cNvSpPr/>
            <p:nvPr/>
          </p:nvSpPr>
          <p:spPr>
            <a:xfrm>
              <a:off x="7010400" y="2743200"/>
              <a:ext cx="457200" cy="457200"/>
            </a:xfrm>
            <a:prstGeom prst="ellipse">
              <a:avLst/>
            </a:prstGeom>
            <a:solidFill>
              <a:srgbClr val="FF000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sz="2400" b="1" dirty="0">
                  <a:solidFill>
                    <a:schemeClr val="bg1"/>
                  </a:solidFill>
                  <a:latin typeface="Arial" pitchFamily="34" charset="0"/>
                  <a:cs typeface="Arial" pitchFamily="34" charset="0"/>
                </a:rPr>
                <a:t>m</a:t>
              </a:r>
            </a:p>
          </p:txBody>
        </p:sp>
      </p:grpSp>
      <p:sp>
        <p:nvSpPr>
          <p:cNvPr id="30" name="TextBox 29"/>
          <p:cNvSpPr txBox="1"/>
          <p:nvPr/>
        </p:nvSpPr>
        <p:spPr>
          <a:xfrm>
            <a:off x="4114800" y="3272135"/>
            <a:ext cx="2343149" cy="830997"/>
          </a:xfrm>
          <a:prstGeom prst="rect">
            <a:avLst/>
          </a:prstGeom>
          <a:noFill/>
        </p:spPr>
        <p:txBody>
          <a:bodyPr wrap="square" rtlCol="0">
            <a:spAutoFit/>
          </a:bodyPr>
          <a:lstStyle/>
          <a:p>
            <a:r>
              <a:rPr lang="en-US" sz="1200" u="sng" dirty="0" err="1">
                <a:solidFill>
                  <a:schemeClr val="bg1"/>
                </a:solidFill>
              </a:rPr>
              <a:t>Superstep</a:t>
            </a:r>
            <a:r>
              <a:rPr lang="en-US" sz="1200" u="sng" dirty="0">
                <a:solidFill>
                  <a:schemeClr val="bg1"/>
                </a:solidFill>
              </a:rPr>
              <a:t> 1:</a:t>
            </a:r>
          </a:p>
          <a:p>
            <a:r>
              <a:rPr lang="en-US" sz="1200" b="0" dirty="0">
                <a:solidFill>
                  <a:schemeClr val="bg1"/>
                </a:solidFill>
              </a:rPr>
              <a:t>Aggregate messages from neighbors to compute PageRank update</a:t>
            </a:r>
          </a:p>
        </p:txBody>
      </p:sp>
      <mc:AlternateContent xmlns:mc="http://schemas.openxmlformats.org/markup-compatibility/2006" xmlns:a14="http://schemas.microsoft.com/office/drawing/2010/main">
        <mc:Choice Requires="a14">
          <p:sp>
            <p:nvSpPr>
              <p:cNvPr id="31" name="TextBox 30"/>
              <p:cNvSpPr txBox="1"/>
              <p:nvPr/>
            </p:nvSpPr>
            <p:spPr>
              <a:xfrm>
                <a:off x="4141698" y="1687378"/>
                <a:ext cx="383502" cy="32476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400" b="0" i="1" dirty="0" smtClean="0">
                              <a:solidFill>
                                <a:schemeClr val="bg1"/>
                              </a:solidFill>
                              <a:latin typeface="Cambria Math" panose="02040503050406030204" pitchFamily="18" charset="0"/>
                              <a:cs typeface="Times New Roman" pitchFamily="18" charset="0"/>
                            </a:rPr>
                          </m:ctrlPr>
                        </m:sSubPr>
                        <m:e>
                          <m:r>
                            <a:rPr lang="en-US" sz="1400" b="0" i="1" dirty="0" smtClean="0">
                              <a:solidFill>
                                <a:schemeClr val="bg1"/>
                              </a:solidFill>
                              <a:latin typeface="Cambria Math"/>
                              <a:cs typeface="Times New Roman" pitchFamily="18" charset="0"/>
                            </a:rPr>
                            <m:t>𝑟</m:t>
                          </m:r>
                        </m:e>
                        <m:sub>
                          <m:r>
                            <a:rPr lang="en-US" sz="1400" b="0" i="1" dirty="0" smtClean="0">
                              <a:solidFill>
                                <a:schemeClr val="bg1"/>
                              </a:solidFill>
                              <a:latin typeface="Cambria Math" panose="02040503050406030204" pitchFamily="18" charset="0"/>
                              <a:cs typeface="Times New Roman" pitchFamily="18" charset="0"/>
                            </a:rPr>
                            <m:t>𝑦</m:t>
                          </m:r>
                        </m:sub>
                      </m:sSub>
                    </m:oMath>
                  </m:oMathPara>
                </a14:m>
                <a:endParaRPr lang="en-US" sz="1400" b="0" dirty="0"/>
              </a:p>
            </p:txBody>
          </p:sp>
        </mc:Choice>
        <mc:Fallback xmlns="">
          <p:sp>
            <p:nvSpPr>
              <p:cNvPr id="31" name="TextBox 30"/>
              <p:cNvSpPr txBox="1">
                <a:spLocks noRot="1" noChangeAspect="1" noMove="1" noResize="1" noEditPoints="1" noAdjustHandles="1" noChangeArrowheads="1" noChangeShapeType="1" noTextEdit="1"/>
              </p:cNvSpPr>
              <p:nvPr/>
            </p:nvSpPr>
            <p:spPr>
              <a:xfrm>
                <a:off x="4141698" y="1687378"/>
                <a:ext cx="383502" cy="324769"/>
              </a:xfrm>
              <a:prstGeom prst="rect">
                <a:avLst/>
              </a:prstGeom>
              <a:blipFill>
                <a:blip r:embed="rId2"/>
                <a:stretch>
                  <a:fillRect/>
                </a:stretch>
              </a:blipFill>
            </p:spPr>
            <p:txBody>
              <a:bodyPr/>
              <a:lstStyle/>
              <a:p>
                <a:r>
                  <a:rPr lang="en-US">
                    <a:noFill/>
                  </a:rPr>
                  <a:t> </a:t>
                </a:r>
              </a:p>
            </p:txBody>
          </p:sp>
        </mc:Fallback>
      </mc:AlternateContent>
      <p:grpSp>
        <p:nvGrpSpPr>
          <p:cNvPr id="33" name="Group 20"/>
          <p:cNvGrpSpPr/>
          <p:nvPr/>
        </p:nvGrpSpPr>
        <p:grpSpPr>
          <a:xfrm>
            <a:off x="6781902" y="1752413"/>
            <a:ext cx="1752600" cy="1371600"/>
            <a:chOff x="5715000" y="1828800"/>
            <a:chExt cx="1752600" cy="1371600"/>
          </a:xfrm>
        </p:grpSpPr>
        <p:cxnSp>
          <p:nvCxnSpPr>
            <p:cNvPr id="34" name="Straight Arrow Connector 33"/>
            <p:cNvCxnSpPr/>
            <p:nvPr/>
          </p:nvCxnSpPr>
          <p:spPr>
            <a:xfrm flipV="1">
              <a:off x="5804720" y="2254605"/>
              <a:ext cx="304800" cy="51491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35" name="Straight Arrow Connector 34"/>
            <p:cNvCxnSpPr/>
            <p:nvPr/>
          </p:nvCxnSpPr>
          <p:spPr>
            <a:xfrm flipH="1">
              <a:off x="6057900" y="2194492"/>
              <a:ext cx="304800" cy="51491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36" name="Straight Arrow Connector 35"/>
            <p:cNvCxnSpPr/>
            <p:nvPr/>
          </p:nvCxnSpPr>
          <p:spPr>
            <a:xfrm>
              <a:off x="6037509" y="2801691"/>
              <a:ext cx="972110" cy="7620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37" name="Straight Arrow Connector 36"/>
            <p:cNvCxnSpPr/>
            <p:nvPr/>
          </p:nvCxnSpPr>
          <p:spPr>
            <a:xfrm flipH="1" flipV="1">
              <a:off x="6139113" y="2981042"/>
              <a:ext cx="972110" cy="7620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38" name="Curved Connector 37"/>
            <p:cNvCxnSpPr>
              <a:stCxn id="39" idx="6"/>
              <a:endCxn id="39" idx="0"/>
            </p:cNvCxnSpPr>
            <p:nvPr/>
          </p:nvCxnSpPr>
          <p:spPr>
            <a:xfrm flipH="1" flipV="1">
              <a:off x="6248400" y="1828800"/>
              <a:ext cx="228600" cy="228600"/>
            </a:xfrm>
            <a:prstGeom prst="curvedConnector4">
              <a:avLst>
                <a:gd name="adj1" fmla="val -100000"/>
                <a:gd name="adj2" fmla="val 200000"/>
              </a:avLst>
            </a:prstGeom>
            <a:ln w="28575">
              <a:tailEnd type="arrow"/>
            </a:ln>
          </p:spPr>
          <p:style>
            <a:lnRef idx="1">
              <a:schemeClr val="dk1"/>
            </a:lnRef>
            <a:fillRef idx="0">
              <a:schemeClr val="dk1"/>
            </a:fillRef>
            <a:effectRef idx="0">
              <a:schemeClr val="dk1"/>
            </a:effectRef>
            <a:fontRef idx="minor">
              <a:schemeClr val="tx1"/>
            </a:fontRef>
          </p:style>
        </p:cxnSp>
        <p:sp>
          <p:nvSpPr>
            <p:cNvPr id="39" name="Oval 38"/>
            <p:cNvSpPr/>
            <p:nvPr/>
          </p:nvSpPr>
          <p:spPr>
            <a:xfrm>
              <a:off x="6019800" y="1828800"/>
              <a:ext cx="457200" cy="457200"/>
            </a:xfrm>
            <a:prstGeom prst="ellipse">
              <a:avLst/>
            </a:prstGeom>
            <a:solidFill>
              <a:srgbClr val="FF000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sz="2400" b="1" dirty="0">
                  <a:solidFill>
                    <a:schemeClr val="bg1"/>
                  </a:solidFill>
                  <a:latin typeface="Arial" pitchFamily="34" charset="0"/>
                  <a:cs typeface="Arial" pitchFamily="34" charset="0"/>
                </a:rPr>
                <a:t>y</a:t>
              </a:r>
            </a:p>
          </p:txBody>
        </p:sp>
        <p:sp>
          <p:nvSpPr>
            <p:cNvPr id="40" name="Oval 39"/>
            <p:cNvSpPr/>
            <p:nvPr/>
          </p:nvSpPr>
          <p:spPr>
            <a:xfrm>
              <a:off x="5715000" y="2667000"/>
              <a:ext cx="457200" cy="457200"/>
            </a:xfrm>
            <a:prstGeom prst="ellipse">
              <a:avLst/>
            </a:prstGeom>
            <a:solidFill>
              <a:srgbClr val="FF000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sz="2400" b="1" dirty="0">
                  <a:solidFill>
                    <a:schemeClr val="bg1"/>
                  </a:solidFill>
                  <a:latin typeface="Arial" pitchFamily="34" charset="0"/>
                  <a:cs typeface="Arial" pitchFamily="34" charset="0"/>
                </a:rPr>
                <a:t>a</a:t>
              </a:r>
            </a:p>
          </p:txBody>
        </p:sp>
        <p:sp>
          <p:nvSpPr>
            <p:cNvPr id="41" name="Oval 40"/>
            <p:cNvSpPr/>
            <p:nvPr/>
          </p:nvSpPr>
          <p:spPr>
            <a:xfrm>
              <a:off x="7010400" y="2743200"/>
              <a:ext cx="457200" cy="457200"/>
            </a:xfrm>
            <a:prstGeom prst="ellipse">
              <a:avLst/>
            </a:prstGeom>
            <a:solidFill>
              <a:srgbClr val="FF000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sz="2400" b="1" dirty="0">
                  <a:solidFill>
                    <a:schemeClr val="bg1"/>
                  </a:solidFill>
                  <a:latin typeface="Arial" pitchFamily="34" charset="0"/>
                  <a:cs typeface="Arial" pitchFamily="34" charset="0"/>
                </a:rPr>
                <a:t>m</a:t>
              </a:r>
            </a:p>
          </p:txBody>
        </p:sp>
      </p:grpSp>
      <p:sp>
        <p:nvSpPr>
          <p:cNvPr id="43" name="TextBox 42"/>
          <p:cNvSpPr txBox="1"/>
          <p:nvPr/>
        </p:nvSpPr>
        <p:spPr>
          <a:xfrm>
            <a:off x="6918751" y="3259340"/>
            <a:ext cx="1615751" cy="646331"/>
          </a:xfrm>
          <a:prstGeom prst="rect">
            <a:avLst/>
          </a:prstGeom>
          <a:noFill/>
        </p:spPr>
        <p:txBody>
          <a:bodyPr wrap="square" rtlCol="0">
            <a:spAutoFit/>
          </a:bodyPr>
          <a:lstStyle/>
          <a:p>
            <a:r>
              <a:rPr lang="en-US" sz="1200" u="sng" dirty="0" err="1">
                <a:solidFill>
                  <a:schemeClr val="bg1"/>
                </a:solidFill>
              </a:rPr>
              <a:t>Superstep</a:t>
            </a:r>
            <a:r>
              <a:rPr lang="en-US" sz="1200" u="sng" dirty="0">
                <a:solidFill>
                  <a:schemeClr val="bg1"/>
                </a:solidFill>
              </a:rPr>
              <a:t> 1:</a:t>
            </a:r>
          </a:p>
          <a:p>
            <a:r>
              <a:rPr lang="en-US" sz="1200" b="0" dirty="0">
                <a:solidFill>
                  <a:schemeClr val="bg1"/>
                </a:solidFill>
              </a:rPr>
              <a:t>Send message to outgoing neighbors</a:t>
            </a:r>
          </a:p>
        </p:txBody>
      </p:sp>
      <p:sp>
        <p:nvSpPr>
          <p:cNvPr id="51" name="Right Arrow 50"/>
          <p:cNvSpPr/>
          <p:nvPr/>
        </p:nvSpPr>
        <p:spPr bwMode="auto">
          <a:xfrm>
            <a:off x="2564239" y="5264386"/>
            <a:ext cx="2362200" cy="457200"/>
          </a:xfrm>
          <a:prstGeom prst="rightArrow">
            <a:avLst/>
          </a:prstGeom>
          <a:solidFill>
            <a:srgbClr val="92D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a:ln>
                <a:noFill/>
              </a:ln>
              <a:solidFill>
                <a:schemeClr val="tx1"/>
              </a:solidFill>
              <a:effectLst/>
              <a:latin typeface="Arial" charset="0"/>
            </a:endParaRPr>
          </a:p>
        </p:txBody>
      </p:sp>
      <p:sp>
        <p:nvSpPr>
          <p:cNvPr id="52" name="TextBox 51"/>
          <p:cNvSpPr txBox="1"/>
          <p:nvPr/>
        </p:nvSpPr>
        <p:spPr>
          <a:xfrm>
            <a:off x="2564239" y="5687087"/>
            <a:ext cx="2514601" cy="830997"/>
          </a:xfrm>
          <a:prstGeom prst="rect">
            <a:avLst/>
          </a:prstGeom>
          <a:noFill/>
        </p:spPr>
        <p:txBody>
          <a:bodyPr wrap="square" rtlCol="0">
            <a:spAutoFit/>
          </a:bodyPr>
          <a:lstStyle/>
          <a:p>
            <a:r>
              <a:rPr lang="en-US" dirty="0">
                <a:solidFill>
                  <a:schemeClr val="bg1"/>
                </a:solidFill>
              </a:rPr>
              <a:t>Repeat this execution till </a:t>
            </a:r>
            <a:r>
              <a:rPr lang="en-US" dirty="0" err="1">
                <a:solidFill>
                  <a:schemeClr val="bg1"/>
                </a:solidFill>
              </a:rPr>
              <a:t>Superstep</a:t>
            </a:r>
            <a:r>
              <a:rPr lang="en-US" dirty="0">
                <a:solidFill>
                  <a:schemeClr val="bg1"/>
                </a:solidFill>
              </a:rPr>
              <a:t> reaches 30</a:t>
            </a:r>
          </a:p>
        </p:txBody>
      </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65C244AB-653E-E741-8A18-3F55141A1548}"/>
                  </a:ext>
                </a:extLst>
              </p:cNvPr>
              <p:cNvSpPr txBox="1"/>
              <p:nvPr/>
            </p:nvSpPr>
            <p:spPr>
              <a:xfrm>
                <a:off x="4054728" y="4122943"/>
                <a:ext cx="2403222" cy="717697"/>
              </a:xfrm>
              <a:prstGeom prst="rect">
                <a:avLst/>
              </a:prstGeom>
              <a:solidFill>
                <a:srgbClr val="FFCC99">
                  <a:alpha val="69000"/>
                </a:srgbClr>
              </a:solidFill>
              <a:ln>
                <a:solidFill>
                  <a:schemeClr val="dk1">
                    <a:shade val="95000"/>
                    <a:satMod val="105000"/>
                  </a:schemeClr>
                </a:solid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solidFill>
                                <a:schemeClr val="bg1"/>
                              </a:solidFill>
                              <a:latin typeface="Cambria Math" panose="02040503050406030204" pitchFamily="18" charset="0"/>
                              <a:cs typeface="Times New Roman" pitchFamily="18" charset="0"/>
                            </a:rPr>
                          </m:ctrlPr>
                        </m:sSubPr>
                        <m:e>
                          <m:r>
                            <a:rPr lang="en-US" i="1" dirty="0">
                              <a:solidFill>
                                <a:schemeClr val="bg1"/>
                              </a:solidFill>
                              <a:latin typeface="Cambria Math"/>
                              <a:cs typeface="Times New Roman" pitchFamily="18" charset="0"/>
                            </a:rPr>
                            <m:t>𝑟</m:t>
                          </m:r>
                        </m:e>
                        <m:sub>
                          <m:r>
                            <a:rPr lang="en-US" i="1" dirty="0">
                              <a:solidFill>
                                <a:schemeClr val="bg1"/>
                              </a:solidFill>
                              <a:latin typeface="Cambria Math"/>
                              <a:cs typeface="Times New Roman" pitchFamily="18" charset="0"/>
                            </a:rPr>
                            <m:t>𝑗</m:t>
                          </m:r>
                        </m:sub>
                      </m:sSub>
                      <m:r>
                        <a:rPr lang="en-US" i="1" dirty="0">
                          <a:solidFill>
                            <a:schemeClr val="bg1"/>
                          </a:solidFill>
                          <a:latin typeface="Cambria Math"/>
                          <a:cs typeface="Times New Roman" pitchFamily="18" charset="0"/>
                        </a:rPr>
                        <m:t>=</m:t>
                      </m:r>
                      <m:nary>
                        <m:naryPr>
                          <m:chr m:val="∑"/>
                          <m:supHide m:val="on"/>
                          <m:ctrlPr>
                            <a:rPr lang="en-US" i="1" dirty="0">
                              <a:solidFill>
                                <a:schemeClr val="bg1"/>
                              </a:solidFill>
                              <a:latin typeface="Cambria Math" panose="02040503050406030204" pitchFamily="18" charset="0"/>
                              <a:cs typeface="Times New Roman" pitchFamily="18" charset="0"/>
                            </a:rPr>
                          </m:ctrlPr>
                        </m:naryPr>
                        <m:sub>
                          <m:r>
                            <m:rPr>
                              <m:brk m:alnAt="7"/>
                            </m:rPr>
                            <a:rPr lang="en-US" i="1" dirty="0">
                              <a:solidFill>
                                <a:schemeClr val="bg1"/>
                              </a:solidFill>
                              <a:latin typeface="Cambria Math"/>
                              <a:cs typeface="Times New Roman" pitchFamily="18" charset="0"/>
                            </a:rPr>
                            <m:t>𝑖</m:t>
                          </m:r>
                          <m:r>
                            <a:rPr lang="en-US" i="1" dirty="0">
                              <a:solidFill>
                                <a:schemeClr val="bg1"/>
                              </a:solidFill>
                              <a:latin typeface="Cambria Math"/>
                              <a:cs typeface="Times New Roman" pitchFamily="18" charset="0"/>
                            </a:rPr>
                            <m:t>→</m:t>
                          </m:r>
                          <m:r>
                            <a:rPr lang="en-US" i="1" dirty="0">
                              <a:solidFill>
                                <a:schemeClr val="bg1"/>
                              </a:solidFill>
                              <a:latin typeface="Cambria Math"/>
                              <a:cs typeface="Times New Roman" pitchFamily="18" charset="0"/>
                            </a:rPr>
                            <m:t>𝑗</m:t>
                          </m:r>
                        </m:sub>
                        <m:sup/>
                        <m:e>
                          <m:r>
                            <a:rPr lang="en-US" i="1" dirty="0">
                              <a:solidFill>
                                <a:schemeClr val="bg1"/>
                              </a:solidFill>
                              <a:latin typeface="Cambria Math"/>
                              <a:cs typeface="Times New Roman" pitchFamily="18" charset="0"/>
                            </a:rPr>
                            <m:t>𝛽</m:t>
                          </m:r>
                          <m:f>
                            <m:fPr>
                              <m:ctrlPr>
                                <a:rPr lang="en-US" i="1" dirty="0">
                                  <a:solidFill>
                                    <a:schemeClr val="bg1"/>
                                  </a:solidFill>
                                  <a:latin typeface="Cambria Math" panose="02040503050406030204" pitchFamily="18" charset="0"/>
                                  <a:cs typeface="Times New Roman" pitchFamily="18" charset="0"/>
                                </a:rPr>
                              </m:ctrlPr>
                            </m:fPr>
                            <m:num>
                              <m:sSub>
                                <m:sSubPr>
                                  <m:ctrlPr>
                                    <a:rPr lang="en-US" i="1" dirty="0">
                                      <a:solidFill>
                                        <a:schemeClr val="bg1"/>
                                      </a:solidFill>
                                      <a:latin typeface="Cambria Math" panose="02040503050406030204" pitchFamily="18" charset="0"/>
                                      <a:cs typeface="Times New Roman" pitchFamily="18" charset="0"/>
                                    </a:rPr>
                                  </m:ctrlPr>
                                </m:sSubPr>
                                <m:e>
                                  <m:r>
                                    <a:rPr lang="en-US" i="1" dirty="0">
                                      <a:solidFill>
                                        <a:schemeClr val="bg1"/>
                                      </a:solidFill>
                                      <a:latin typeface="Cambria Math"/>
                                      <a:cs typeface="Times New Roman" pitchFamily="18" charset="0"/>
                                    </a:rPr>
                                    <m:t>𝑟</m:t>
                                  </m:r>
                                </m:e>
                                <m:sub>
                                  <m:r>
                                    <a:rPr lang="en-US" i="1" dirty="0">
                                      <a:solidFill>
                                        <a:schemeClr val="bg1"/>
                                      </a:solidFill>
                                      <a:latin typeface="Cambria Math"/>
                                      <a:cs typeface="Times New Roman" pitchFamily="18" charset="0"/>
                                    </a:rPr>
                                    <m:t>𝑖</m:t>
                                  </m:r>
                                </m:sub>
                              </m:sSub>
                            </m:num>
                            <m:den>
                              <m:sSub>
                                <m:sSubPr>
                                  <m:ctrlPr>
                                    <a:rPr lang="en-US" i="1" dirty="0">
                                      <a:solidFill>
                                        <a:schemeClr val="bg1"/>
                                      </a:solidFill>
                                      <a:latin typeface="Cambria Math" panose="02040503050406030204" pitchFamily="18" charset="0"/>
                                      <a:cs typeface="Times New Roman" pitchFamily="18" charset="0"/>
                                    </a:rPr>
                                  </m:ctrlPr>
                                </m:sSubPr>
                                <m:e>
                                  <m:r>
                                    <a:rPr lang="en-US" i="1" dirty="0">
                                      <a:solidFill>
                                        <a:schemeClr val="bg1"/>
                                      </a:solidFill>
                                      <a:latin typeface="Cambria Math"/>
                                      <a:cs typeface="Times New Roman" pitchFamily="18" charset="0"/>
                                    </a:rPr>
                                    <m:t>𝑑</m:t>
                                  </m:r>
                                </m:e>
                                <m:sub>
                                  <m:r>
                                    <a:rPr lang="en-US" i="1" dirty="0">
                                      <a:solidFill>
                                        <a:schemeClr val="bg1"/>
                                      </a:solidFill>
                                      <a:latin typeface="Cambria Math"/>
                                      <a:cs typeface="Times New Roman" pitchFamily="18" charset="0"/>
                                    </a:rPr>
                                    <m:t>𝑖</m:t>
                                  </m:r>
                                </m:sub>
                              </m:sSub>
                            </m:den>
                          </m:f>
                        </m:e>
                      </m:nary>
                      <m:r>
                        <a:rPr lang="en-US" i="1" dirty="0">
                          <a:solidFill>
                            <a:schemeClr val="bg1"/>
                          </a:solidFill>
                          <a:latin typeface="Cambria Math"/>
                          <a:cs typeface="Times New Roman" pitchFamily="18" charset="0"/>
                        </a:rPr>
                        <m:t>+</m:t>
                      </m:r>
                      <m:r>
                        <a:rPr lang="en-US" b="0" i="1" dirty="0">
                          <a:solidFill>
                            <a:schemeClr val="bg1"/>
                          </a:solidFill>
                          <a:latin typeface="Cambria Math"/>
                          <a:cs typeface="Times New Roman" pitchFamily="18" charset="0"/>
                        </a:rPr>
                        <m:t>(1−</m:t>
                      </m:r>
                      <m:r>
                        <a:rPr lang="en-US" i="1" dirty="0">
                          <a:solidFill>
                            <a:schemeClr val="bg1"/>
                          </a:solidFill>
                          <a:latin typeface="Cambria Math"/>
                          <a:cs typeface="Times New Roman" pitchFamily="18" charset="0"/>
                        </a:rPr>
                        <m:t>𝛽</m:t>
                      </m:r>
                      <m:r>
                        <a:rPr lang="en-US" b="0" i="1" dirty="0">
                          <a:solidFill>
                            <a:schemeClr val="bg1"/>
                          </a:solidFill>
                          <a:latin typeface="Cambria Math"/>
                          <a:cs typeface="Times New Roman" pitchFamily="18" charset="0"/>
                        </a:rPr>
                        <m:t>)</m:t>
                      </m:r>
                      <m:f>
                        <m:fPr>
                          <m:ctrlPr>
                            <a:rPr lang="en-US" i="1" dirty="0">
                              <a:solidFill>
                                <a:schemeClr val="bg1"/>
                              </a:solidFill>
                              <a:latin typeface="Cambria Math" panose="02040503050406030204" pitchFamily="18" charset="0"/>
                              <a:cs typeface="Times New Roman" pitchFamily="18" charset="0"/>
                            </a:rPr>
                          </m:ctrlPr>
                        </m:fPr>
                        <m:num>
                          <m:r>
                            <a:rPr lang="en-US" i="1" dirty="0">
                              <a:solidFill>
                                <a:schemeClr val="bg1"/>
                              </a:solidFill>
                              <a:latin typeface="Cambria Math"/>
                              <a:cs typeface="Times New Roman" pitchFamily="18" charset="0"/>
                            </a:rPr>
                            <m:t>1</m:t>
                          </m:r>
                        </m:num>
                        <m:den>
                          <m:r>
                            <a:rPr lang="en-US" b="0" i="1" dirty="0">
                              <a:solidFill>
                                <a:schemeClr val="bg1"/>
                              </a:solidFill>
                              <a:latin typeface="Cambria Math"/>
                              <a:cs typeface="Times New Roman" pitchFamily="18" charset="0"/>
                            </a:rPr>
                            <m:t>𝑁</m:t>
                          </m:r>
                        </m:den>
                      </m:f>
                    </m:oMath>
                  </m:oMathPara>
                </a14:m>
                <a:endParaRPr lang="en-US" dirty="0">
                  <a:solidFill>
                    <a:schemeClr val="bg1"/>
                  </a:solidFill>
                </a:endParaRPr>
              </a:p>
            </p:txBody>
          </p:sp>
        </mc:Choice>
        <mc:Fallback xmlns="">
          <p:sp>
            <p:nvSpPr>
              <p:cNvPr id="53" name="TextBox 52">
                <a:extLst>
                  <a:ext uri="{FF2B5EF4-FFF2-40B4-BE49-F238E27FC236}">
                    <a16:creationId xmlns:a16="http://schemas.microsoft.com/office/drawing/2014/main" id="{65C244AB-653E-E741-8A18-3F55141A1548}"/>
                  </a:ext>
                </a:extLst>
              </p:cNvPr>
              <p:cNvSpPr txBox="1">
                <a:spLocks noRot="1" noChangeAspect="1" noMove="1" noResize="1" noEditPoints="1" noAdjustHandles="1" noChangeArrowheads="1" noChangeShapeType="1" noTextEdit="1"/>
              </p:cNvSpPr>
              <p:nvPr/>
            </p:nvSpPr>
            <p:spPr>
              <a:xfrm>
                <a:off x="4054728" y="4122943"/>
                <a:ext cx="2403222" cy="717697"/>
              </a:xfrm>
              <a:prstGeom prst="rect">
                <a:avLst/>
              </a:prstGeom>
              <a:blipFill>
                <a:blip r:embed="rId3"/>
                <a:stretch>
                  <a:fillRect l="-9896" t="-117241" b="-158621"/>
                </a:stretch>
              </a:blipFill>
              <a:ln>
                <a:solidFill>
                  <a:schemeClr val="dk1">
                    <a:shade val="95000"/>
                    <a:satMod val="105000"/>
                  </a:schemeClr>
                </a:solidFill>
              </a:ln>
            </p:spPr>
            <p:txBody>
              <a:bodyPr/>
              <a:lstStyle/>
              <a:p>
                <a:r>
                  <a:rPr lang="en-US">
                    <a:noFill/>
                  </a:rPr>
                  <a:t> </a:t>
                </a:r>
              </a:p>
            </p:txBody>
          </p:sp>
        </mc:Fallback>
      </mc:AlternateContent>
      <p:cxnSp>
        <p:nvCxnSpPr>
          <p:cNvPr id="57" name="Straight Arrow Connector 56">
            <a:extLst>
              <a:ext uri="{FF2B5EF4-FFF2-40B4-BE49-F238E27FC236}">
                <a16:creationId xmlns:a16="http://schemas.microsoft.com/office/drawing/2014/main" id="{9328CA14-8B81-5346-9605-BE8ABFB64CEC}"/>
              </a:ext>
            </a:extLst>
          </p:cNvPr>
          <p:cNvCxnSpPr>
            <a:cxnSpLocks/>
          </p:cNvCxnSpPr>
          <p:nvPr/>
        </p:nvCxnSpPr>
        <p:spPr bwMode="auto">
          <a:xfrm>
            <a:off x="3893196" y="1382943"/>
            <a:ext cx="374004" cy="366879"/>
          </a:xfrm>
          <a:prstGeom prst="straightConnector1">
            <a:avLst/>
          </a:prstGeom>
          <a:solidFill>
            <a:srgbClr val="6076B4"/>
          </a:solidFill>
          <a:ln w="9525" cap="flat" cmpd="sng" algn="ctr">
            <a:solidFill>
              <a:srgbClr val="00B050"/>
            </a:solidFill>
            <a:prstDash val="solid"/>
            <a:round/>
            <a:headEnd type="none" w="med" len="med"/>
            <a:tailEnd type="stealth" w="lg" len="lg"/>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E27BE698-CA10-AA45-AFEF-9436723F3F5E}"/>
                  </a:ext>
                </a:extLst>
              </p:cNvPr>
              <p:cNvSpPr txBox="1"/>
              <p:nvPr/>
            </p:nvSpPr>
            <p:spPr>
              <a:xfrm>
                <a:off x="3800637" y="2819400"/>
                <a:ext cx="381899"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400" b="0" i="1" dirty="0" smtClean="0">
                              <a:solidFill>
                                <a:schemeClr val="bg1"/>
                              </a:solidFill>
                              <a:latin typeface="Cambria Math" panose="02040503050406030204" pitchFamily="18" charset="0"/>
                              <a:cs typeface="Times New Roman" pitchFamily="18" charset="0"/>
                            </a:rPr>
                          </m:ctrlPr>
                        </m:sSubPr>
                        <m:e>
                          <m:r>
                            <a:rPr lang="en-US" sz="1400" b="0" i="1" dirty="0">
                              <a:solidFill>
                                <a:schemeClr val="bg1"/>
                              </a:solidFill>
                              <a:latin typeface="Cambria Math"/>
                              <a:cs typeface="Times New Roman" pitchFamily="18" charset="0"/>
                            </a:rPr>
                            <m:t>𝑟</m:t>
                          </m:r>
                        </m:e>
                        <m:sub>
                          <m:r>
                            <a:rPr lang="en-US" sz="1400" b="0" i="1" dirty="0" smtClean="0">
                              <a:solidFill>
                                <a:schemeClr val="bg1"/>
                              </a:solidFill>
                              <a:latin typeface="Cambria Math" panose="02040503050406030204" pitchFamily="18" charset="0"/>
                              <a:cs typeface="Times New Roman" pitchFamily="18" charset="0"/>
                            </a:rPr>
                            <m:t>𝑎</m:t>
                          </m:r>
                        </m:sub>
                      </m:sSub>
                    </m:oMath>
                  </m:oMathPara>
                </a14:m>
                <a:endParaRPr lang="en-US" sz="1400" b="0" dirty="0"/>
              </a:p>
            </p:txBody>
          </p:sp>
        </mc:Choice>
        <mc:Fallback xmlns="">
          <p:sp>
            <p:nvSpPr>
              <p:cNvPr id="58" name="TextBox 57">
                <a:extLst>
                  <a:ext uri="{FF2B5EF4-FFF2-40B4-BE49-F238E27FC236}">
                    <a16:creationId xmlns:a16="http://schemas.microsoft.com/office/drawing/2014/main" id="{E27BE698-CA10-AA45-AFEF-9436723F3F5E}"/>
                  </a:ext>
                </a:extLst>
              </p:cNvPr>
              <p:cNvSpPr txBox="1">
                <a:spLocks noRot="1" noChangeAspect="1" noMove="1" noResize="1" noEditPoints="1" noAdjustHandles="1" noChangeArrowheads="1" noChangeShapeType="1" noTextEdit="1"/>
              </p:cNvSpPr>
              <p:nvPr/>
            </p:nvSpPr>
            <p:spPr>
              <a:xfrm>
                <a:off x="3800637" y="2819400"/>
                <a:ext cx="381899" cy="307777"/>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09A19244-13B2-8544-9AEA-30EDBA284589}"/>
                  </a:ext>
                </a:extLst>
              </p:cNvPr>
              <p:cNvSpPr txBox="1"/>
              <p:nvPr/>
            </p:nvSpPr>
            <p:spPr>
              <a:xfrm>
                <a:off x="5707806" y="2519566"/>
                <a:ext cx="421013"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400" b="0" i="1" dirty="0" smtClean="0">
                              <a:solidFill>
                                <a:schemeClr val="bg1"/>
                              </a:solidFill>
                              <a:latin typeface="Cambria Math" panose="02040503050406030204" pitchFamily="18" charset="0"/>
                              <a:cs typeface="Times New Roman" pitchFamily="18" charset="0"/>
                            </a:rPr>
                          </m:ctrlPr>
                        </m:sSubPr>
                        <m:e>
                          <m:r>
                            <a:rPr lang="en-US" sz="1400" b="0" i="1" dirty="0">
                              <a:solidFill>
                                <a:schemeClr val="bg1"/>
                              </a:solidFill>
                              <a:latin typeface="Cambria Math"/>
                              <a:cs typeface="Times New Roman" pitchFamily="18" charset="0"/>
                            </a:rPr>
                            <m:t>𝑟</m:t>
                          </m:r>
                        </m:e>
                        <m:sub>
                          <m:r>
                            <a:rPr lang="en-US" sz="1400" b="0" i="1" dirty="0" smtClean="0">
                              <a:solidFill>
                                <a:schemeClr val="bg1"/>
                              </a:solidFill>
                              <a:latin typeface="Cambria Math" panose="02040503050406030204" pitchFamily="18" charset="0"/>
                              <a:cs typeface="Times New Roman" pitchFamily="18" charset="0"/>
                            </a:rPr>
                            <m:t>𝑚</m:t>
                          </m:r>
                        </m:sub>
                      </m:sSub>
                    </m:oMath>
                  </m:oMathPara>
                </a14:m>
                <a:endParaRPr lang="en-US" sz="1400" b="0" dirty="0"/>
              </a:p>
            </p:txBody>
          </p:sp>
        </mc:Choice>
        <mc:Fallback xmlns="">
          <p:sp>
            <p:nvSpPr>
              <p:cNvPr id="59" name="TextBox 58">
                <a:extLst>
                  <a:ext uri="{FF2B5EF4-FFF2-40B4-BE49-F238E27FC236}">
                    <a16:creationId xmlns:a16="http://schemas.microsoft.com/office/drawing/2014/main" id="{09A19244-13B2-8544-9AEA-30EDBA284589}"/>
                  </a:ext>
                </a:extLst>
              </p:cNvPr>
              <p:cNvSpPr txBox="1">
                <a:spLocks noRot="1" noChangeAspect="1" noMove="1" noResize="1" noEditPoints="1" noAdjustHandles="1" noChangeArrowheads="1" noChangeShapeType="1" noTextEdit="1"/>
              </p:cNvSpPr>
              <p:nvPr/>
            </p:nvSpPr>
            <p:spPr>
              <a:xfrm>
                <a:off x="5707806" y="2519566"/>
                <a:ext cx="421013" cy="307777"/>
              </a:xfrm>
              <a:prstGeom prst="rect">
                <a:avLst/>
              </a:prstGeom>
              <a:blipFill>
                <a:blip r:embed="rId5"/>
                <a:stretch>
                  <a:fillRect/>
                </a:stretch>
              </a:blipFill>
            </p:spPr>
            <p:txBody>
              <a:bodyPr/>
              <a:lstStyle/>
              <a:p>
                <a:r>
                  <a:rPr lang="en-US">
                    <a:noFill/>
                  </a:rPr>
                  <a:t> </a:t>
                </a:r>
              </a:p>
            </p:txBody>
          </p:sp>
        </mc:Fallback>
      </mc:AlternateContent>
      <p:sp>
        <p:nvSpPr>
          <p:cNvPr id="60" name="TextBox 59">
            <a:extLst>
              <a:ext uri="{FF2B5EF4-FFF2-40B4-BE49-F238E27FC236}">
                <a16:creationId xmlns:a16="http://schemas.microsoft.com/office/drawing/2014/main" id="{0957C40B-7FD0-6D4D-B821-26AAA22973E0}"/>
              </a:ext>
            </a:extLst>
          </p:cNvPr>
          <p:cNvSpPr txBox="1"/>
          <p:nvPr/>
        </p:nvSpPr>
        <p:spPr>
          <a:xfrm>
            <a:off x="340911" y="900931"/>
            <a:ext cx="5414178" cy="461665"/>
          </a:xfrm>
          <a:prstGeom prst="rect">
            <a:avLst/>
          </a:prstGeom>
          <a:noFill/>
        </p:spPr>
        <p:txBody>
          <a:bodyPr wrap="square" rtlCol="0">
            <a:spAutoFit/>
          </a:bodyPr>
          <a:lstStyle/>
          <a:p>
            <a:r>
              <a:rPr lang="en-US" sz="1200" b="0" dirty="0">
                <a:solidFill>
                  <a:srgbClr val="00B050"/>
                </a:solidFill>
              </a:rPr>
              <a:t>Node’s current values, computed by summing messages from the previous </a:t>
            </a:r>
            <a:r>
              <a:rPr lang="en-US" sz="1200" b="0" dirty="0" err="1">
                <a:solidFill>
                  <a:srgbClr val="00B050"/>
                </a:solidFill>
              </a:rPr>
              <a:t>Superstep</a:t>
            </a:r>
            <a:r>
              <a:rPr lang="en-US" sz="1200" b="0" dirty="0">
                <a:solidFill>
                  <a:srgbClr val="00B050"/>
                </a:solidFill>
              </a:rPr>
              <a:t> and computing the PageRank update equation below.</a:t>
            </a:r>
          </a:p>
        </p:txBody>
      </p:sp>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87209288-9035-2644-ACE7-4B3CE6BEE8AE}"/>
                  </a:ext>
                </a:extLst>
              </p:cNvPr>
              <p:cNvSpPr txBox="1"/>
              <p:nvPr/>
            </p:nvSpPr>
            <p:spPr>
              <a:xfrm>
                <a:off x="7726626" y="1587437"/>
                <a:ext cx="571054" cy="32476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400" b="0" i="1" dirty="0" smtClean="0">
                              <a:solidFill>
                                <a:schemeClr val="bg1"/>
                              </a:solidFill>
                              <a:latin typeface="Cambria Math" panose="02040503050406030204" pitchFamily="18" charset="0"/>
                              <a:cs typeface="Times New Roman" pitchFamily="18" charset="0"/>
                            </a:rPr>
                          </m:ctrlPr>
                        </m:sSubPr>
                        <m:e>
                          <m:r>
                            <a:rPr lang="en-US" sz="1400" b="0" i="1" dirty="0" smtClean="0">
                              <a:solidFill>
                                <a:schemeClr val="bg1"/>
                              </a:solidFill>
                              <a:latin typeface="Cambria Math"/>
                              <a:cs typeface="Times New Roman" pitchFamily="18" charset="0"/>
                            </a:rPr>
                            <m:t>𝑟</m:t>
                          </m:r>
                        </m:e>
                        <m:sub>
                          <m:r>
                            <a:rPr lang="en-US" sz="1400" b="0" i="1" dirty="0" smtClean="0">
                              <a:solidFill>
                                <a:schemeClr val="bg1"/>
                              </a:solidFill>
                              <a:latin typeface="Cambria Math" panose="02040503050406030204" pitchFamily="18" charset="0"/>
                              <a:cs typeface="Times New Roman" pitchFamily="18" charset="0"/>
                            </a:rPr>
                            <m:t>𝑦</m:t>
                          </m:r>
                        </m:sub>
                      </m:sSub>
                      <m:r>
                        <a:rPr lang="en-US" sz="1400" b="0" i="1" dirty="0" smtClean="0">
                          <a:solidFill>
                            <a:schemeClr val="bg1"/>
                          </a:solidFill>
                          <a:latin typeface="Cambria Math" panose="02040503050406030204" pitchFamily="18" charset="0"/>
                          <a:cs typeface="Times New Roman" pitchFamily="18" charset="0"/>
                        </a:rPr>
                        <m:t>/2</m:t>
                      </m:r>
                    </m:oMath>
                  </m:oMathPara>
                </a14:m>
                <a:endParaRPr lang="en-US" sz="1400" b="0" dirty="0"/>
              </a:p>
            </p:txBody>
          </p:sp>
        </mc:Choice>
        <mc:Fallback xmlns="">
          <p:sp>
            <p:nvSpPr>
              <p:cNvPr id="62" name="TextBox 61">
                <a:extLst>
                  <a:ext uri="{FF2B5EF4-FFF2-40B4-BE49-F238E27FC236}">
                    <a16:creationId xmlns:a16="http://schemas.microsoft.com/office/drawing/2014/main" id="{87209288-9035-2644-ACE7-4B3CE6BEE8AE}"/>
                  </a:ext>
                </a:extLst>
              </p:cNvPr>
              <p:cNvSpPr txBox="1">
                <a:spLocks noRot="1" noChangeAspect="1" noMove="1" noResize="1" noEditPoints="1" noAdjustHandles="1" noChangeArrowheads="1" noChangeShapeType="1" noTextEdit="1"/>
              </p:cNvSpPr>
              <p:nvPr/>
            </p:nvSpPr>
            <p:spPr>
              <a:xfrm>
                <a:off x="7726626" y="1587437"/>
                <a:ext cx="571054" cy="324769"/>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176AF707-68A6-D141-86F6-35FC1DF8A328}"/>
                  </a:ext>
                </a:extLst>
              </p:cNvPr>
              <p:cNvSpPr txBox="1"/>
              <p:nvPr/>
            </p:nvSpPr>
            <p:spPr>
              <a:xfrm>
                <a:off x="7254342" y="2232222"/>
                <a:ext cx="571054" cy="32476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400" b="0" i="1" dirty="0" smtClean="0">
                              <a:solidFill>
                                <a:schemeClr val="bg1"/>
                              </a:solidFill>
                              <a:latin typeface="Cambria Math" panose="02040503050406030204" pitchFamily="18" charset="0"/>
                              <a:cs typeface="Times New Roman" pitchFamily="18" charset="0"/>
                            </a:rPr>
                          </m:ctrlPr>
                        </m:sSubPr>
                        <m:e>
                          <m:r>
                            <a:rPr lang="en-US" sz="1400" b="0" i="1" dirty="0" smtClean="0">
                              <a:solidFill>
                                <a:schemeClr val="bg1"/>
                              </a:solidFill>
                              <a:latin typeface="Cambria Math"/>
                              <a:cs typeface="Times New Roman" pitchFamily="18" charset="0"/>
                            </a:rPr>
                            <m:t>𝑟</m:t>
                          </m:r>
                        </m:e>
                        <m:sub>
                          <m:r>
                            <a:rPr lang="en-US" sz="1400" b="0" i="1" dirty="0" smtClean="0">
                              <a:solidFill>
                                <a:schemeClr val="bg1"/>
                              </a:solidFill>
                              <a:latin typeface="Cambria Math" panose="02040503050406030204" pitchFamily="18" charset="0"/>
                              <a:cs typeface="Times New Roman" pitchFamily="18" charset="0"/>
                            </a:rPr>
                            <m:t>𝑦</m:t>
                          </m:r>
                        </m:sub>
                      </m:sSub>
                      <m:r>
                        <a:rPr lang="en-US" sz="1400" b="0" i="1" dirty="0" smtClean="0">
                          <a:solidFill>
                            <a:schemeClr val="bg1"/>
                          </a:solidFill>
                          <a:latin typeface="Cambria Math" panose="02040503050406030204" pitchFamily="18" charset="0"/>
                          <a:cs typeface="Times New Roman" pitchFamily="18" charset="0"/>
                        </a:rPr>
                        <m:t>/2</m:t>
                      </m:r>
                    </m:oMath>
                  </m:oMathPara>
                </a14:m>
                <a:endParaRPr lang="en-US" sz="1400" b="0" dirty="0"/>
              </a:p>
            </p:txBody>
          </p:sp>
        </mc:Choice>
        <mc:Fallback xmlns="">
          <p:sp>
            <p:nvSpPr>
              <p:cNvPr id="63" name="TextBox 62">
                <a:extLst>
                  <a:ext uri="{FF2B5EF4-FFF2-40B4-BE49-F238E27FC236}">
                    <a16:creationId xmlns:a16="http://schemas.microsoft.com/office/drawing/2014/main" id="{176AF707-68A6-D141-86F6-35FC1DF8A328}"/>
                  </a:ext>
                </a:extLst>
              </p:cNvPr>
              <p:cNvSpPr txBox="1">
                <a:spLocks noRot="1" noChangeAspect="1" noMove="1" noResize="1" noEditPoints="1" noAdjustHandles="1" noChangeArrowheads="1" noChangeShapeType="1" noTextEdit="1"/>
              </p:cNvSpPr>
              <p:nvPr/>
            </p:nvSpPr>
            <p:spPr>
              <a:xfrm>
                <a:off x="7254342" y="2232222"/>
                <a:ext cx="571054" cy="324769"/>
              </a:xfrm>
              <a:prstGeom prst="rect">
                <a:avLst/>
              </a:prstGeom>
              <a:blipFill>
                <a:blip r:embed="rId7"/>
                <a:stretch>
                  <a:fillRect b="-384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AE08B826-48FA-BA4A-B92F-AE53C33A7960}"/>
                  </a:ext>
                </a:extLst>
              </p:cNvPr>
              <p:cNvSpPr txBox="1"/>
              <p:nvPr/>
            </p:nvSpPr>
            <p:spPr>
              <a:xfrm>
                <a:off x="6492671" y="2215172"/>
                <a:ext cx="569451"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400" b="0" i="1" dirty="0" smtClean="0">
                              <a:solidFill>
                                <a:schemeClr val="bg1"/>
                              </a:solidFill>
                              <a:latin typeface="Cambria Math" panose="02040503050406030204" pitchFamily="18" charset="0"/>
                              <a:cs typeface="Times New Roman" pitchFamily="18" charset="0"/>
                            </a:rPr>
                          </m:ctrlPr>
                        </m:sSubPr>
                        <m:e>
                          <m:r>
                            <a:rPr lang="en-US" sz="1400" b="0" i="1" dirty="0">
                              <a:solidFill>
                                <a:schemeClr val="bg1"/>
                              </a:solidFill>
                              <a:latin typeface="Cambria Math"/>
                              <a:cs typeface="Times New Roman" pitchFamily="18" charset="0"/>
                            </a:rPr>
                            <m:t>𝑟</m:t>
                          </m:r>
                        </m:e>
                        <m:sub>
                          <m:r>
                            <a:rPr lang="en-US" sz="1400" b="0" i="1" dirty="0" smtClean="0">
                              <a:solidFill>
                                <a:schemeClr val="bg1"/>
                              </a:solidFill>
                              <a:latin typeface="Cambria Math" panose="02040503050406030204" pitchFamily="18" charset="0"/>
                              <a:cs typeface="Times New Roman" pitchFamily="18" charset="0"/>
                            </a:rPr>
                            <m:t>𝑎</m:t>
                          </m:r>
                        </m:sub>
                      </m:sSub>
                      <m:r>
                        <a:rPr lang="en-US" sz="1400" b="0" i="1" dirty="0" smtClean="0">
                          <a:solidFill>
                            <a:schemeClr val="bg1"/>
                          </a:solidFill>
                          <a:latin typeface="Cambria Math" panose="02040503050406030204" pitchFamily="18" charset="0"/>
                          <a:cs typeface="Times New Roman" pitchFamily="18" charset="0"/>
                        </a:rPr>
                        <m:t>/2</m:t>
                      </m:r>
                    </m:oMath>
                  </m:oMathPara>
                </a14:m>
                <a:endParaRPr lang="en-US" sz="1400" b="0" dirty="0"/>
              </a:p>
            </p:txBody>
          </p:sp>
        </mc:Choice>
        <mc:Fallback xmlns="">
          <p:sp>
            <p:nvSpPr>
              <p:cNvPr id="64" name="TextBox 63">
                <a:extLst>
                  <a:ext uri="{FF2B5EF4-FFF2-40B4-BE49-F238E27FC236}">
                    <a16:creationId xmlns:a16="http://schemas.microsoft.com/office/drawing/2014/main" id="{AE08B826-48FA-BA4A-B92F-AE53C33A7960}"/>
                  </a:ext>
                </a:extLst>
              </p:cNvPr>
              <p:cNvSpPr txBox="1">
                <a:spLocks noRot="1" noChangeAspect="1" noMove="1" noResize="1" noEditPoints="1" noAdjustHandles="1" noChangeArrowheads="1" noChangeShapeType="1" noTextEdit="1"/>
              </p:cNvSpPr>
              <p:nvPr/>
            </p:nvSpPr>
            <p:spPr>
              <a:xfrm>
                <a:off x="6492671" y="2215172"/>
                <a:ext cx="569451" cy="307777"/>
              </a:xfrm>
              <a:prstGeom prst="rect">
                <a:avLst/>
              </a:prstGeom>
              <a:blipFill>
                <a:blip r:embed="rId8"/>
                <a:stretch>
                  <a:fillRect b="-76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09F3A91C-712F-7144-8C4B-00627AB35A9C}"/>
                  </a:ext>
                </a:extLst>
              </p:cNvPr>
              <p:cNvSpPr txBox="1"/>
              <p:nvPr/>
            </p:nvSpPr>
            <p:spPr>
              <a:xfrm>
                <a:off x="7386301" y="2475514"/>
                <a:ext cx="569451"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400" b="0" i="1" dirty="0" smtClean="0">
                              <a:solidFill>
                                <a:schemeClr val="bg1"/>
                              </a:solidFill>
                              <a:latin typeface="Cambria Math" panose="02040503050406030204" pitchFamily="18" charset="0"/>
                              <a:cs typeface="Times New Roman" pitchFamily="18" charset="0"/>
                            </a:rPr>
                          </m:ctrlPr>
                        </m:sSubPr>
                        <m:e>
                          <m:r>
                            <a:rPr lang="en-US" sz="1400" b="0" i="1" dirty="0">
                              <a:solidFill>
                                <a:schemeClr val="bg1"/>
                              </a:solidFill>
                              <a:latin typeface="Cambria Math"/>
                              <a:cs typeface="Times New Roman" pitchFamily="18" charset="0"/>
                            </a:rPr>
                            <m:t>𝑟</m:t>
                          </m:r>
                        </m:e>
                        <m:sub>
                          <m:r>
                            <a:rPr lang="en-US" sz="1400" b="0" i="1" dirty="0" smtClean="0">
                              <a:solidFill>
                                <a:schemeClr val="bg1"/>
                              </a:solidFill>
                              <a:latin typeface="Cambria Math" panose="02040503050406030204" pitchFamily="18" charset="0"/>
                              <a:cs typeface="Times New Roman" pitchFamily="18" charset="0"/>
                            </a:rPr>
                            <m:t>𝑎</m:t>
                          </m:r>
                        </m:sub>
                      </m:sSub>
                      <m:r>
                        <a:rPr lang="en-US" sz="1400" b="0" i="1" dirty="0" smtClean="0">
                          <a:solidFill>
                            <a:schemeClr val="bg1"/>
                          </a:solidFill>
                          <a:latin typeface="Cambria Math" panose="02040503050406030204" pitchFamily="18" charset="0"/>
                          <a:cs typeface="Times New Roman" pitchFamily="18" charset="0"/>
                        </a:rPr>
                        <m:t>/2</m:t>
                      </m:r>
                    </m:oMath>
                  </m:oMathPara>
                </a14:m>
                <a:endParaRPr lang="en-US" sz="1400" b="0" dirty="0"/>
              </a:p>
            </p:txBody>
          </p:sp>
        </mc:Choice>
        <mc:Fallback xmlns="">
          <p:sp>
            <p:nvSpPr>
              <p:cNvPr id="65" name="TextBox 64">
                <a:extLst>
                  <a:ext uri="{FF2B5EF4-FFF2-40B4-BE49-F238E27FC236}">
                    <a16:creationId xmlns:a16="http://schemas.microsoft.com/office/drawing/2014/main" id="{09F3A91C-712F-7144-8C4B-00627AB35A9C}"/>
                  </a:ext>
                </a:extLst>
              </p:cNvPr>
              <p:cNvSpPr txBox="1">
                <a:spLocks noRot="1" noChangeAspect="1" noMove="1" noResize="1" noEditPoints="1" noAdjustHandles="1" noChangeArrowheads="1" noChangeShapeType="1" noTextEdit="1"/>
              </p:cNvSpPr>
              <p:nvPr/>
            </p:nvSpPr>
            <p:spPr>
              <a:xfrm>
                <a:off x="7386301" y="2475514"/>
                <a:ext cx="569451" cy="307777"/>
              </a:xfrm>
              <a:prstGeom prst="rect">
                <a:avLst/>
              </a:prstGeom>
              <a:blipFill>
                <a:blip r:embed="rId9"/>
                <a:stretch>
                  <a:fillRect b="-1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8849C2F8-B178-A541-B0E1-C486F41B4D17}"/>
                  </a:ext>
                </a:extLst>
              </p:cNvPr>
              <p:cNvSpPr txBox="1"/>
              <p:nvPr/>
            </p:nvSpPr>
            <p:spPr>
              <a:xfrm>
                <a:off x="7460519" y="2875580"/>
                <a:ext cx="421013"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400" b="0" i="1" dirty="0" smtClean="0">
                              <a:solidFill>
                                <a:schemeClr val="bg1"/>
                              </a:solidFill>
                              <a:latin typeface="Cambria Math" panose="02040503050406030204" pitchFamily="18" charset="0"/>
                              <a:cs typeface="Times New Roman" pitchFamily="18" charset="0"/>
                            </a:rPr>
                          </m:ctrlPr>
                        </m:sSubPr>
                        <m:e>
                          <m:r>
                            <a:rPr lang="en-US" sz="1400" b="0" i="1" dirty="0">
                              <a:solidFill>
                                <a:schemeClr val="bg1"/>
                              </a:solidFill>
                              <a:latin typeface="Cambria Math"/>
                              <a:cs typeface="Times New Roman" pitchFamily="18" charset="0"/>
                            </a:rPr>
                            <m:t>𝑟</m:t>
                          </m:r>
                        </m:e>
                        <m:sub>
                          <m:r>
                            <a:rPr lang="en-US" sz="1400" b="0" i="1" dirty="0" smtClean="0">
                              <a:solidFill>
                                <a:schemeClr val="bg1"/>
                              </a:solidFill>
                              <a:latin typeface="Cambria Math" panose="02040503050406030204" pitchFamily="18" charset="0"/>
                              <a:cs typeface="Times New Roman" pitchFamily="18" charset="0"/>
                            </a:rPr>
                            <m:t>𝑚</m:t>
                          </m:r>
                        </m:sub>
                      </m:sSub>
                    </m:oMath>
                  </m:oMathPara>
                </a14:m>
                <a:endParaRPr lang="en-US" sz="1400" b="0" dirty="0"/>
              </a:p>
            </p:txBody>
          </p:sp>
        </mc:Choice>
        <mc:Fallback xmlns="">
          <p:sp>
            <p:nvSpPr>
              <p:cNvPr id="66" name="TextBox 65">
                <a:extLst>
                  <a:ext uri="{FF2B5EF4-FFF2-40B4-BE49-F238E27FC236}">
                    <a16:creationId xmlns:a16="http://schemas.microsoft.com/office/drawing/2014/main" id="{8849C2F8-B178-A541-B0E1-C486F41B4D17}"/>
                  </a:ext>
                </a:extLst>
              </p:cNvPr>
              <p:cNvSpPr txBox="1">
                <a:spLocks noRot="1" noChangeAspect="1" noMove="1" noResize="1" noEditPoints="1" noAdjustHandles="1" noChangeArrowheads="1" noChangeShapeType="1" noTextEdit="1"/>
              </p:cNvSpPr>
              <p:nvPr/>
            </p:nvSpPr>
            <p:spPr>
              <a:xfrm>
                <a:off x="7460519" y="2875580"/>
                <a:ext cx="421013" cy="307777"/>
              </a:xfrm>
              <a:prstGeom prst="rect">
                <a:avLst/>
              </a:prstGeom>
              <a:blipFill>
                <a:blip r:embed="rId5"/>
                <a:stretch>
                  <a:fillRect/>
                </a:stretch>
              </a:blipFill>
            </p:spPr>
            <p:txBody>
              <a:bodyPr/>
              <a:lstStyle/>
              <a:p>
                <a:r>
                  <a:rPr lang="en-US">
                    <a:noFill/>
                  </a:rPr>
                  <a:t> </a:t>
                </a:r>
              </a:p>
            </p:txBody>
          </p:sp>
        </mc:Fallback>
      </mc:AlternateContent>
      <p:cxnSp>
        <p:nvCxnSpPr>
          <p:cNvPr id="67" name="Straight Arrow Connector 66">
            <a:extLst>
              <a:ext uri="{FF2B5EF4-FFF2-40B4-BE49-F238E27FC236}">
                <a16:creationId xmlns:a16="http://schemas.microsoft.com/office/drawing/2014/main" id="{A6471220-2154-BB4C-B384-4744BBA98C73}"/>
              </a:ext>
            </a:extLst>
          </p:cNvPr>
          <p:cNvCxnSpPr>
            <a:cxnSpLocks/>
          </p:cNvCxnSpPr>
          <p:nvPr/>
        </p:nvCxnSpPr>
        <p:spPr bwMode="auto">
          <a:xfrm>
            <a:off x="7315302" y="973557"/>
            <a:ext cx="566230" cy="654459"/>
          </a:xfrm>
          <a:prstGeom prst="straightConnector1">
            <a:avLst/>
          </a:prstGeom>
          <a:solidFill>
            <a:srgbClr val="6076B4"/>
          </a:solidFill>
          <a:ln w="9525" cap="flat" cmpd="sng" algn="ctr">
            <a:solidFill>
              <a:srgbClr val="00B050"/>
            </a:solidFill>
            <a:prstDash val="solid"/>
            <a:round/>
            <a:headEnd type="none" w="med" len="med"/>
            <a:tailEnd type="stealth" w="lg" len="lg"/>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CF7B4157-3FDE-5746-B82D-AE0A039444AC}"/>
                  </a:ext>
                </a:extLst>
              </p:cNvPr>
              <p:cNvSpPr txBox="1"/>
              <p:nvPr/>
            </p:nvSpPr>
            <p:spPr>
              <a:xfrm>
                <a:off x="5657075" y="331879"/>
                <a:ext cx="3038693" cy="732829"/>
              </a:xfrm>
              <a:prstGeom prst="rect">
                <a:avLst/>
              </a:prstGeom>
              <a:noFill/>
            </p:spPr>
            <p:txBody>
              <a:bodyPr wrap="square" rtlCol="0">
                <a:spAutoFit/>
              </a:bodyPr>
              <a:lstStyle/>
              <a:p>
                <a:r>
                  <a:rPr lang="en-US" sz="1200" b="0" dirty="0">
                    <a:solidFill>
                      <a:srgbClr val="00B050"/>
                    </a:solidFill>
                  </a:rPr>
                  <a:t>Outgoing messages are computed by dividing each node’s value equally among its outgoing </a:t>
                </a:r>
                <a:r>
                  <a:rPr lang="en-US" sz="1200" b="0" dirty="0" err="1">
                    <a:solidFill>
                      <a:srgbClr val="00B050"/>
                    </a:solidFill>
                  </a:rPr>
                  <a:t>neighbours</a:t>
                </a:r>
                <a:r>
                  <a:rPr lang="en-US" sz="1200" b="0" dirty="0">
                    <a:solidFill>
                      <a:srgbClr val="00B050"/>
                    </a:solidFill>
                  </a:rPr>
                  <a:t> (thus obtaining </a:t>
                </a:r>
                <a14:m>
                  <m:oMath xmlns:m="http://schemas.openxmlformats.org/officeDocument/2006/math">
                    <m:f>
                      <m:fPr>
                        <m:ctrlPr>
                          <a:rPr lang="en-US" sz="1200" i="1" dirty="0" smtClean="0">
                            <a:solidFill>
                              <a:srgbClr val="00B050"/>
                            </a:solidFill>
                            <a:latin typeface="Cambria Math" panose="02040503050406030204" pitchFamily="18" charset="0"/>
                            <a:cs typeface="Times New Roman" pitchFamily="18" charset="0"/>
                          </a:rPr>
                        </m:ctrlPr>
                      </m:fPr>
                      <m:num>
                        <m:sSub>
                          <m:sSubPr>
                            <m:ctrlPr>
                              <a:rPr lang="en-US" sz="1200" i="1" dirty="0">
                                <a:solidFill>
                                  <a:srgbClr val="00B050"/>
                                </a:solidFill>
                                <a:latin typeface="Cambria Math" panose="02040503050406030204" pitchFamily="18" charset="0"/>
                                <a:cs typeface="Times New Roman" pitchFamily="18" charset="0"/>
                              </a:rPr>
                            </m:ctrlPr>
                          </m:sSubPr>
                          <m:e>
                            <m:r>
                              <a:rPr lang="en-US" sz="1200" i="1" dirty="0">
                                <a:solidFill>
                                  <a:srgbClr val="00B050"/>
                                </a:solidFill>
                                <a:latin typeface="Cambria Math"/>
                                <a:cs typeface="Times New Roman" pitchFamily="18" charset="0"/>
                              </a:rPr>
                              <m:t>𝑟</m:t>
                            </m:r>
                          </m:e>
                          <m:sub>
                            <m:r>
                              <a:rPr lang="en-US" sz="1200" i="1" dirty="0">
                                <a:solidFill>
                                  <a:srgbClr val="00B050"/>
                                </a:solidFill>
                                <a:latin typeface="Cambria Math"/>
                                <a:cs typeface="Times New Roman" pitchFamily="18" charset="0"/>
                              </a:rPr>
                              <m:t>𝑖</m:t>
                            </m:r>
                          </m:sub>
                        </m:sSub>
                      </m:num>
                      <m:den>
                        <m:sSub>
                          <m:sSubPr>
                            <m:ctrlPr>
                              <a:rPr lang="en-US" sz="1200" i="1" dirty="0">
                                <a:solidFill>
                                  <a:srgbClr val="00B050"/>
                                </a:solidFill>
                                <a:latin typeface="Cambria Math" panose="02040503050406030204" pitchFamily="18" charset="0"/>
                                <a:cs typeface="Times New Roman" pitchFamily="18" charset="0"/>
                              </a:rPr>
                            </m:ctrlPr>
                          </m:sSubPr>
                          <m:e>
                            <m:r>
                              <a:rPr lang="en-US" sz="1200" i="1" dirty="0">
                                <a:solidFill>
                                  <a:srgbClr val="00B050"/>
                                </a:solidFill>
                                <a:latin typeface="Cambria Math"/>
                                <a:cs typeface="Times New Roman" pitchFamily="18" charset="0"/>
                              </a:rPr>
                              <m:t>𝑑</m:t>
                            </m:r>
                          </m:e>
                          <m:sub>
                            <m:r>
                              <a:rPr lang="en-US" sz="1200" i="1" dirty="0">
                                <a:solidFill>
                                  <a:srgbClr val="00B050"/>
                                </a:solidFill>
                                <a:latin typeface="Cambria Math"/>
                                <a:cs typeface="Times New Roman" pitchFamily="18" charset="0"/>
                              </a:rPr>
                              <m:t>𝑖</m:t>
                            </m:r>
                          </m:sub>
                        </m:sSub>
                      </m:den>
                    </m:f>
                  </m:oMath>
                </a14:m>
                <a:r>
                  <a:rPr lang="en-US" sz="1200" b="0" dirty="0">
                    <a:solidFill>
                      <a:srgbClr val="00B050"/>
                    </a:solidFill>
                  </a:rPr>
                  <a:t>)</a:t>
                </a:r>
              </a:p>
            </p:txBody>
          </p:sp>
        </mc:Choice>
        <mc:Fallback xmlns="">
          <p:sp>
            <p:nvSpPr>
              <p:cNvPr id="68" name="TextBox 67">
                <a:extLst>
                  <a:ext uri="{FF2B5EF4-FFF2-40B4-BE49-F238E27FC236}">
                    <a16:creationId xmlns:a16="http://schemas.microsoft.com/office/drawing/2014/main" id="{CF7B4157-3FDE-5746-B82D-AE0A039444AC}"/>
                  </a:ext>
                </a:extLst>
              </p:cNvPr>
              <p:cNvSpPr txBox="1">
                <a:spLocks noRot="1" noChangeAspect="1" noMove="1" noResize="1" noEditPoints="1" noAdjustHandles="1" noChangeArrowheads="1" noChangeShapeType="1" noTextEdit="1"/>
              </p:cNvSpPr>
              <p:nvPr/>
            </p:nvSpPr>
            <p:spPr>
              <a:xfrm>
                <a:off x="5657075" y="331879"/>
                <a:ext cx="3038693" cy="732829"/>
              </a:xfrm>
              <a:prstGeom prst="rect">
                <a:avLst/>
              </a:prstGeom>
              <a:blipFill>
                <a:blip r:embed="rId10"/>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363505430"/>
      </p:ext>
    </p:extLst>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PageRank in Pregel</a:t>
            </a:r>
          </a:p>
        </p:txBody>
      </p:sp>
      <p:sp>
        <p:nvSpPr>
          <p:cNvPr id="4" name="TextBox 3"/>
          <p:cNvSpPr txBox="1"/>
          <p:nvPr/>
        </p:nvSpPr>
        <p:spPr>
          <a:xfrm>
            <a:off x="336225" y="1334323"/>
            <a:ext cx="8458200" cy="4524315"/>
          </a:xfrm>
          <a:prstGeom prst="rect">
            <a:avLst/>
          </a:prstGeom>
          <a:solidFill>
            <a:schemeClr val="tx1">
              <a:lumMod val="95000"/>
            </a:schemeClr>
          </a:solidFill>
          <a:ln>
            <a:noFill/>
          </a:ln>
        </p:spPr>
        <p:txBody>
          <a:bodyPr wrap="square" rtlCol="0">
            <a:spAutoFit/>
          </a:bodyPr>
          <a:lstStyle/>
          <a:p>
            <a:r>
              <a:rPr lang="en-SG" altLang="zh-CN" b="0" dirty="0">
                <a:solidFill>
                  <a:srgbClr val="0000FF"/>
                </a:solidFill>
                <a:latin typeface="Menlo" panose="020B0609030804020204" pitchFamily="49" charset="0"/>
              </a:rPr>
              <a:t>class</a:t>
            </a:r>
            <a:r>
              <a:rPr lang="en-SG" altLang="zh-CN" b="0" dirty="0">
                <a:solidFill>
                  <a:srgbClr val="000000"/>
                </a:solidFill>
                <a:latin typeface="Menlo" panose="020B0609030804020204" pitchFamily="49" charset="0"/>
              </a:rPr>
              <a:t> </a:t>
            </a:r>
            <a:r>
              <a:rPr lang="en-SG" altLang="zh-CN" b="0" dirty="0" err="1">
                <a:solidFill>
                  <a:srgbClr val="267F99"/>
                </a:solidFill>
                <a:latin typeface="Menlo" panose="020B0609030804020204" pitchFamily="49" charset="0"/>
              </a:rPr>
              <a:t>PageRankVertex</a:t>
            </a:r>
            <a:r>
              <a:rPr lang="en-SG" altLang="zh-CN" b="0" dirty="0">
                <a:solidFill>
                  <a:srgbClr val="000000"/>
                </a:solidFill>
                <a:latin typeface="Menlo" panose="020B0609030804020204" pitchFamily="49" charset="0"/>
              </a:rPr>
              <a:t> : </a:t>
            </a:r>
            <a:r>
              <a:rPr lang="en-SG" altLang="zh-CN" b="0" dirty="0">
                <a:solidFill>
                  <a:srgbClr val="0000FF"/>
                </a:solidFill>
                <a:latin typeface="Menlo" panose="020B0609030804020204" pitchFamily="49" charset="0"/>
              </a:rPr>
              <a:t>public</a:t>
            </a:r>
            <a:r>
              <a:rPr lang="en-SG" altLang="zh-CN" b="0" dirty="0">
                <a:solidFill>
                  <a:srgbClr val="000000"/>
                </a:solidFill>
                <a:latin typeface="Menlo" panose="020B0609030804020204" pitchFamily="49" charset="0"/>
              </a:rPr>
              <a:t> </a:t>
            </a:r>
            <a:r>
              <a:rPr lang="en-SG" altLang="zh-CN" b="0" dirty="0">
                <a:solidFill>
                  <a:srgbClr val="267F99"/>
                </a:solidFill>
                <a:latin typeface="Menlo" panose="020B0609030804020204" pitchFamily="49" charset="0"/>
              </a:rPr>
              <a:t>Vertex</a:t>
            </a:r>
            <a:r>
              <a:rPr lang="en-SG" altLang="zh-CN" b="0" dirty="0">
                <a:solidFill>
                  <a:srgbClr val="000000"/>
                </a:solidFill>
                <a:latin typeface="Menlo" panose="020B0609030804020204" pitchFamily="49" charset="0"/>
              </a:rPr>
              <a:t>&lt;</a:t>
            </a:r>
            <a:r>
              <a:rPr lang="en-SG" altLang="zh-CN" b="0" dirty="0">
                <a:solidFill>
                  <a:srgbClr val="0000FF"/>
                </a:solidFill>
                <a:latin typeface="Menlo" panose="020B0609030804020204" pitchFamily="49" charset="0"/>
              </a:rPr>
              <a:t>double</a:t>
            </a:r>
            <a:r>
              <a:rPr lang="en-SG" altLang="zh-CN" b="0" dirty="0">
                <a:solidFill>
                  <a:srgbClr val="000000"/>
                </a:solidFill>
                <a:latin typeface="Menlo" panose="020B0609030804020204" pitchFamily="49" charset="0"/>
              </a:rPr>
              <a:t>, </a:t>
            </a:r>
            <a:r>
              <a:rPr lang="en-SG" altLang="zh-CN" b="0" dirty="0">
                <a:solidFill>
                  <a:srgbClr val="0000FF"/>
                </a:solidFill>
                <a:latin typeface="Menlo" panose="020B0609030804020204" pitchFamily="49" charset="0"/>
              </a:rPr>
              <a:t>void</a:t>
            </a:r>
            <a:r>
              <a:rPr lang="en-SG" altLang="zh-CN" b="0" dirty="0">
                <a:solidFill>
                  <a:srgbClr val="000000"/>
                </a:solidFill>
                <a:latin typeface="Menlo" panose="020B0609030804020204" pitchFamily="49" charset="0"/>
              </a:rPr>
              <a:t>, </a:t>
            </a:r>
            <a:r>
              <a:rPr lang="en-SG" altLang="zh-CN" b="0" dirty="0">
                <a:solidFill>
                  <a:srgbClr val="0000FF"/>
                </a:solidFill>
                <a:latin typeface="Menlo" panose="020B0609030804020204" pitchFamily="49" charset="0"/>
              </a:rPr>
              <a:t>double</a:t>
            </a:r>
            <a:r>
              <a:rPr lang="en-SG" altLang="zh-CN" b="0" dirty="0">
                <a:solidFill>
                  <a:srgbClr val="000000"/>
                </a:solidFill>
                <a:latin typeface="Menlo" panose="020B0609030804020204" pitchFamily="49" charset="0"/>
              </a:rPr>
              <a:t>&gt; {</a:t>
            </a:r>
          </a:p>
          <a:p>
            <a:r>
              <a:rPr lang="en-SG" altLang="zh-CN" b="0" dirty="0">
                <a:solidFill>
                  <a:srgbClr val="0000FF"/>
                </a:solidFill>
                <a:latin typeface="Menlo" panose="020B0609030804020204" pitchFamily="49" charset="0"/>
              </a:rPr>
              <a:t>public:</a:t>
            </a:r>
            <a:endParaRPr lang="en-SG" altLang="zh-CN" b="0" dirty="0">
              <a:solidFill>
                <a:srgbClr val="000000"/>
              </a:solidFill>
              <a:latin typeface="Menlo" panose="020B0609030804020204" pitchFamily="49" charset="0"/>
            </a:endParaRPr>
          </a:p>
          <a:p>
            <a:r>
              <a:rPr lang="en-SG" altLang="zh-CN" b="0" dirty="0">
                <a:solidFill>
                  <a:srgbClr val="000000"/>
                </a:solidFill>
                <a:latin typeface="Menlo" panose="020B0609030804020204" pitchFamily="49" charset="0"/>
              </a:rPr>
              <a:t>  </a:t>
            </a:r>
            <a:r>
              <a:rPr lang="en-SG" altLang="zh-CN" b="0" dirty="0">
                <a:solidFill>
                  <a:srgbClr val="0000FF"/>
                </a:solidFill>
                <a:latin typeface="Menlo" panose="020B0609030804020204" pitchFamily="49" charset="0"/>
              </a:rPr>
              <a:t>virtual</a:t>
            </a:r>
            <a:r>
              <a:rPr lang="en-SG" altLang="zh-CN" b="0" dirty="0">
                <a:solidFill>
                  <a:srgbClr val="000000"/>
                </a:solidFill>
                <a:latin typeface="Menlo" panose="020B0609030804020204" pitchFamily="49" charset="0"/>
              </a:rPr>
              <a:t> </a:t>
            </a:r>
            <a:r>
              <a:rPr lang="en-SG" altLang="zh-CN" b="0" dirty="0">
                <a:solidFill>
                  <a:srgbClr val="0000FF"/>
                </a:solidFill>
                <a:latin typeface="Menlo" panose="020B0609030804020204" pitchFamily="49" charset="0"/>
              </a:rPr>
              <a:t>void</a:t>
            </a:r>
            <a:r>
              <a:rPr lang="en-SG" altLang="zh-CN" b="0" dirty="0">
                <a:solidFill>
                  <a:srgbClr val="000000"/>
                </a:solidFill>
                <a:latin typeface="Menlo" panose="020B0609030804020204" pitchFamily="49" charset="0"/>
              </a:rPr>
              <a:t> </a:t>
            </a:r>
            <a:r>
              <a:rPr lang="en-SG" altLang="zh-CN" b="0" dirty="0">
                <a:solidFill>
                  <a:srgbClr val="795E26"/>
                </a:solidFill>
                <a:latin typeface="Menlo" panose="020B0609030804020204" pitchFamily="49" charset="0"/>
              </a:rPr>
              <a:t>Compute</a:t>
            </a:r>
            <a:r>
              <a:rPr lang="en-SG" altLang="zh-CN" b="0" dirty="0">
                <a:solidFill>
                  <a:srgbClr val="000000"/>
                </a:solidFill>
                <a:latin typeface="Menlo" panose="020B0609030804020204" pitchFamily="49" charset="0"/>
              </a:rPr>
              <a:t>(</a:t>
            </a:r>
            <a:r>
              <a:rPr lang="en-SG" altLang="zh-CN" b="0" dirty="0" err="1">
                <a:solidFill>
                  <a:srgbClr val="267F99"/>
                </a:solidFill>
                <a:latin typeface="Menlo" panose="020B0609030804020204" pitchFamily="49" charset="0"/>
              </a:rPr>
              <a:t>MessageIterator</a:t>
            </a:r>
            <a:r>
              <a:rPr lang="en-SG" altLang="zh-CN" b="0" dirty="0">
                <a:solidFill>
                  <a:srgbClr val="0000FF"/>
                </a:solidFill>
                <a:latin typeface="Menlo" panose="020B0609030804020204" pitchFamily="49" charset="0"/>
              </a:rPr>
              <a:t>*</a:t>
            </a:r>
            <a:r>
              <a:rPr lang="en-SG" altLang="zh-CN" b="0" dirty="0">
                <a:solidFill>
                  <a:srgbClr val="000000"/>
                </a:solidFill>
                <a:latin typeface="Menlo" panose="020B0609030804020204" pitchFamily="49" charset="0"/>
              </a:rPr>
              <a:t> </a:t>
            </a:r>
            <a:r>
              <a:rPr lang="en-SG" altLang="zh-CN" b="0" dirty="0" err="1">
                <a:solidFill>
                  <a:srgbClr val="001080"/>
                </a:solidFill>
                <a:latin typeface="Menlo" panose="020B0609030804020204" pitchFamily="49" charset="0"/>
              </a:rPr>
              <a:t>msgs</a:t>
            </a:r>
            <a:r>
              <a:rPr lang="en-SG" altLang="zh-CN" b="0" dirty="0">
                <a:solidFill>
                  <a:srgbClr val="000000"/>
                </a:solidFill>
                <a:latin typeface="Menlo" panose="020B0609030804020204" pitchFamily="49" charset="0"/>
              </a:rPr>
              <a:t>) {</a:t>
            </a:r>
          </a:p>
          <a:p>
            <a:r>
              <a:rPr lang="en-SG" altLang="zh-CN" b="0" dirty="0">
                <a:solidFill>
                  <a:srgbClr val="000000"/>
                </a:solidFill>
                <a:latin typeface="Menlo" panose="020B0609030804020204" pitchFamily="49" charset="0"/>
              </a:rPr>
              <a:t>    </a:t>
            </a:r>
            <a:r>
              <a:rPr lang="en-SG" altLang="zh-CN" b="0" dirty="0">
                <a:solidFill>
                  <a:srgbClr val="AF00DB"/>
                </a:solidFill>
                <a:latin typeface="Menlo" panose="020B0609030804020204" pitchFamily="49" charset="0"/>
              </a:rPr>
              <a:t>if</a:t>
            </a:r>
            <a:r>
              <a:rPr lang="en-SG" altLang="zh-CN" b="0" dirty="0">
                <a:solidFill>
                  <a:srgbClr val="000000"/>
                </a:solidFill>
                <a:latin typeface="Menlo" panose="020B0609030804020204" pitchFamily="49" charset="0"/>
              </a:rPr>
              <a:t> (</a:t>
            </a:r>
            <a:r>
              <a:rPr lang="en-SG" altLang="zh-CN" b="0" dirty="0" err="1">
                <a:solidFill>
                  <a:srgbClr val="795E26"/>
                </a:solidFill>
                <a:latin typeface="Menlo" panose="020B0609030804020204" pitchFamily="49" charset="0"/>
              </a:rPr>
              <a:t>superstep</a:t>
            </a:r>
            <a:r>
              <a:rPr lang="en-SG" altLang="zh-CN" b="0" dirty="0">
                <a:solidFill>
                  <a:srgbClr val="000000"/>
                </a:solidFill>
                <a:latin typeface="Menlo" panose="020B0609030804020204" pitchFamily="49" charset="0"/>
              </a:rPr>
              <a:t>() &gt;= </a:t>
            </a:r>
            <a:r>
              <a:rPr lang="en-SG" altLang="zh-CN" b="0" dirty="0">
                <a:solidFill>
                  <a:srgbClr val="098658"/>
                </a:solidFill>
                <a:latin typeface="Menlo" panose="020B0609030804020204" pitchFamily="49" charset="0"/>
              </a:rPr>
              <a:t>1</a:t>
            </a:r>
            <a:r>
              <a:rPr lang="en-SG" altLang="zh-CN" b="0" dirty="0">
                <a:solidFill>
                  <a:srgbClr val="000000"/>
                </a:solidFill>
                <a:latin typeface="Menlo" panose="020B0609030804020204" pitchFamily="49" charset="0"/>
              </a:rPr>
              <a:t>) {</a:t>
            </a:r>
          </a:p>
          <a:p>
            <a:r>
              <a:rPr lang="en-SG" altLang="zh-CN" b="0" dirty="0">
                <a:solidFill>
                  <a:srgbClr val="000000"/>
                </a:solidFill>
                <a:latin typeface="Menlo" panose="020B0609030804020204" pitchFamily="49" charset="0"/>
              </a:rPr>
              <a:t>      </a:t>
            </a:r>
            <a:r>
              <a:rPr lang="en-SG" altLang="zh-CN" b="0" dirty="0">
                <a:solidFill>
                  <a:srgbClr val="0000FF"/>
                </a:solidFill>
                <a:latin typeface="Menlo" panose="020B0609030804020204" pitchFamily="49" charset="0"/>
              </a:rPr>
              <a:t>double</a:t>
            </a:r>
            <a:r>
              <a:rPr lang="en-SG" altLang="zh-CN" b="0" dirty="0">
                <a:solidFill>
                  <a:srgbClr val="000000"/>
                </a:solidFill>
                <a:latin typeface="Menlo" panose="020B0609030804020204" pitchFamily="49" charset="0"/>
              </a:rPr>
              <a:t> sum = </a:t>
            </a:r>
            <a:r>
              <a:rPr lang="en-SG" altLang="zh-CN" b="0" dirty="0">
                <a:solidFill>
                  <a:srgbClr val="098658"/>
                </a:solidFill>
                <a:latin typeface="Menlo" panose="020B0609030804020204" pitchFamily="49" charset="0"/>
              </a:rPr>
              <a:t>0</a:t>
            </a:r>
            <a:r>
              <a:rPr lang="en-SG" altLang="zh-CN" b="0" dirty="0">
                <a:solidFill>
                  <a:srgbClr val="000000"/>
                </a:solidFill>
                <a:latin typeface="Menlo" panose="020B0609030804020204" pitchFamily="49" charset="0"/>
              </a:rPr>
              <a:t>;</a:t>
            </a:r>
          </a:p>
          <a:p>
            <a:r>
              <a:rPr lang="en-SG" altLang="zh-CN" b="0" dirty="0">
                <a:solidFill>
                  <a:srgbClr val="000000"/>
                </a:solidFill>
                <a:latin typeface="Menlo" panose="020B0609030804020204" pitchFamily="49" charset="0"/>
              </a:rPr>
              <a:t>      </a:t>
            </a:r>
            <a:r>
              <a:rPr lang="en-SG" altLang="zh-CN" b="0" dirty="0">
                <a:solidFill>
                  <a:srgbClr val="AF00DB"/>
                </a:solidFill>
                <a:latin typeface="Menlo" panose="020B0609030804020204" pitchFamily="49" charset="0"/>
              </a:rPr>
              <a:t>for</a:t>
            </a:r>
            <a:r>
              <a:rPr lang="en-SG" altLang="zh-CN" b="0" dirty="0">
                <a:solidFill>
                  <a:srgbClr val="000000"/>
                </a:solidFill>
                <a:latin typeface="Menlo" panose="020B0609030804020204" pitchFamily="49" charset="0"/>
              </a:rPr>
              <a:t> (; !</a:t>
            </a:r>
            <a:r>
              <a:rPr lang="en-SG" altLang="zh-CN" b="0" dirty="0" err="1">
                <a:solidFill>
                  <a:srgbClr val="001080"/>
                </a:solidFill>
                <a:latin typeface="Menlo" panose="020B0609030804020204" pitchFamily="49" charset="0"/>
              </a:rPr>
              <a:t>msgs</a:t>
            </a:r>
            <a:r>
              <a:rPr lang="en-SG" altLang="zh-CN" b="0" dirty="0">
                <a:solidFill>
                  <a:srgbClr val="000000"/>
                </a:solidFill>
                <a:latin typeface="Menlo" panose="020B0609030804020204" pitchFamily="49" charset="0"/>
              </a:rPr>
              <a:t>-&gt;</a:t>
            </a:r>
            <a:r>
              <a:rPr lang="en-SG" altLang="zh-CN" b="0" dirty="0">
                <a:solidFill>
                  <a:srgbClr val="795E26"/>
                </a:solidFill>
                <a:latin typeface="Menlo" panose="020B0609030804020204" pitchFamily="49" charset="0"/>
              </a:rPr>
              <a:t>Done</a:t>
            </a:r>
            <a:r>
              <a:rPr lang="en-SG" altLang="zh-CN" b="0" dirty="0">
                <a:solidFill>
                  <a:srgbClr val="000000"/>
                </a:solidFill>
                <a:latin typeface="Menlo" panose="020B0609030804020204" pitchFamily="49" charset="0"/>
              </a:rPr>
              <a:t>(); </a:t>
            </a:r>
            <a:r>
              <a:rPr lang="en-SG" altLang="zh-CN" b="0" dirty="0" err="1">
                <a:solidFill>
                  <a:srgbClr val="001080"/>
                </a:solidFill>
                <a:latin typeface="Menlo" panose="020B0609030804020204" pitchFamily="49" charset="0"/>
              </a:rPr>
              <a:t>msgs</a:t>
            </a:r>
            <a:r>
              <a:rPr lang="en-SG" altLang="zh-CN" b="0" dirty="0">
                <a:solidFill>
                  <a:srgbClr val="000000"/>
                </a:solidFill>
                <a:latin typeface="Menlo" panose="020B0609030804020204" pitchFamily="49" charset="0"/>
              </a:rPr>
              <a:t>-&gt;</a:t>
            </a:r>
            <a:r>
              <a:rPr lang="en-SG" altLang="zh-CN" b="0" dirty="0">
                <a:solidFill>
                  <a:srgbClr val="795E26"/>
                </a:solidFill>
                <a:latin typeface="Menlo" panose="020B0609030804020204" pitchFamily="49" charset="0"/>
              </a:rPr>
              <a:t>Next</a:t>
            </a:r>
            <a:r>
              <a:rPr lang="en-SG" altLang="zh-CN" b="0" dirty="0">
                <a:solidFill>
                  <a:srgbClr val="000000"/>
                </a:solidFill>
                <a:latin typeface="Menlo" panose="020B0609030804020204" pitchFamily="49" charset="0"/>
              </a:rPr>
              <a:t>())</a:t>
            </a:r>
          </a:p>
          <a:p>
            <a:r>
              <a:rPr lang="en-SG" altLang="zh-CN" b="0" dirty="0">
                <a:solidFill>
                  <a:srgbClr val="000000"/>
                </a:solidFill>
                <a:latin typeface="Menlo" panose="020B0609030804020204" pitchFamily="49" charset="0"/>
              </a:rPr>
              <a:t>        sum += </a:t>
            </a:r>
            <a:r>
              <a:rPr lang="en-SG" altLang="zh-CN" b="0" dirty="0" err="1">
                <a:solidFill>
                  <a:srgbClr val="001080"/>
                </a:solidFill>
                <a:latin typeface="Menlo" panose="020B0609030804020204" pitchFamily="49" charset="0"/>
              </a:rPr>
              <a:t>msgs</a:t>
            </a:r>
            <a:r>
              <a:rPr lang="en-SG" altLang="zh-CN" b="0" dirty="0">
                <a:solidFill>
                  <a:srgbClr val="000000"/>
                </a:solidFill>
                <a:latin typeface="Menlo" panose="020B0609030804020204" pitchFamily="49" charset="0"/>
              </a:rPr>
              <a:t>-&gt;</a:t>
            </a:r>
            <a:r>
              <a:rPr lang="en-SG" altLang="zh-CN" b="0" dirty="0">
                <a:solidFill>
                  <a:srgbClr val="795E26"/>
                </a:solidFill>
                <a:latin typeface="Menlo" panose="020B0609030804020204" pitchFamily="49" charset="0"/>
              </a:rPr>
              <a:t>Value</a:t>
            </a:r>
            <a:r>
              <a:rPr lang="en-SG" altLang="zh-CN" b="0" dirty="0">
                <a:solidFill>
                  <a:srgbClr val="000000"/>
                </a:solidFill>
                <a:latin typeface="Menlo" panose="020B0609030804020204" pitchFamily="49" charset="0"/>
              </a:rPr>
              <a:t>();</a:t>
            </a:r>
          </a:p>
          <a:p>
            <a:r>
              <a:rPr lang="en-SG" altLang="zh-CN" b="0" dirty="0">
                <a:solidFill>
                  <a:srgbClr val="000000"/>
                </a:solidFill>
                <a:latin typeface="Menlo" panose="020B0609030804020204" pitchFamily="49" charset="0"/>
              </a:rPr>
              <a:t>      *</a:t>
            </a:r>
            <a:r>
              <a:rPr lang="en-SG" altLang="zh-CN" b="0" dirty="0" err="1">
                <a:solidFill>
                  <a:srgbClr val="795E26"/>
                </a:solidFill>
                <a:latin typeface="Menlo" panose="020B0609030804020204" pitchFamily="49" charset="0"/>
              </a:rPr>
              <a:t>MutableValue</a:t>
            </a:r>
            <a:r>
              <a:rPr lang="en-SG" altLang="zh-CN" b="0" dirty="0">
                <a:solidFill>
                  <a:srgbClr val="000000"/>
                </a:solidFill>
                <a:latin typeface="Menlo" panose="020B0609030804020204" pitchFamily="49" charset="0"/>
              </a:rPr>
              <a:t>() = </a:t>
            </a:r>
            <a:r>
              <a:rPr lang="en-SG" altLang="zh-CN" b="0" dirty="0">
                <a:solidFill>
                  <a:srgbClr val="098658"/>
                </a:solidFill>
                <a:latin typeface="Menlo" panose="020B0609030804020204" pitchFamily="49" charset="0"/>
              </a:rPr>
              <a:t>0.15</a:t>
            </a:r>
            <a:r>
              <a:rPr lang="en-SG" altLang="zh-CN" b="0" dirty="0">
                <a:solidFill>
                  <a:srgbClr val="000000"/>
                </a:solidFill>
                <a:latin typeface="Menlo" panose="020B0609030804020204" pitchFamily="49" charset="0"/>
              </a:rPr>
              <a:t> / </a:t>
            </a:r>
            <a:r>
              <a:rPr lang="en-SG" altLang="zh-CN" b="0" dirty="0" err="1">
                <a:solidFill>
                  <a:srgbClr val="795E26"/>
                </a:solidFill>
                <a:latin typeface="Menlo" panose="020B0609030804020204" pitchFamily="49" charset="0"/>
              </a:rPr>
              <a:t>NumVertices</a:t>
            </a:r>
            <a:r>
              <a:rPr lang="en-SG" altLang="zh-CN" b="0" dirty="0">
                <a:solidFill>
                  <a:srgbClr val="000000"/>
                </a:solidFill>
                <a:latin typeface="Menlo" panose="020B0609030804020204" pitchFamily="49" charset="0"/>
              </a:rPr>
              <a:t>() + </a:t>
            </a:r>
            <a:r>
              <a:rPr lang="en-SG" altLang="zh-CN" b="0" dirty="0">
                <a:solidFill>
                  <a:srgbClr val="098658"/>
                </a:solidFill>
                <a:latin typeface="Menlo" panose="020B0609030804020204" pitchFamily="49" charset="0"/>
              </a:rPr>
              <a:t>0.85</a:t>
            </a:r>
            <a:r>
              <a:rPr lang="en-SG" altLang="zh-CN" b="0" dirty="0">
                <a:solidFill>
                  <a:srgbClr val="000000"/>
                </a:solidFill>
                <a:latin typeface="Menlo" panose="020B0609030804020204" pitchFamily="49" charset="0"/>
              </a:rPr>
              <a:t> * sum;</a:t>
            </a:r>
          </a:p>
          <a:p>
            <a:r>
              <a:rPr lang="en-SG" altLang="zh-CN" b="0" dirty="0">
                <a:solidFill>
                  <a:srgbClr val="000000"/>
                </a:solidFill>
                <a:latin typeface="Menlo" panose="020B0609030804020204" pitchFamily="49" charset="0"/>
              </a:rPr>
              <a:t>    }</a:t>
            </a:r>
          </a:p>
          <a:p>
            <a:endParaRPr lang="en-SG" altLang="zh-CN" b="0" dirty="0">
              <a:solidFill>
                <a:srgbClr val="000000"/>
              </a:solidFill>
              <a:latin typeface="Menlo" panose="020B0609030804020204" pitchFamily="49" charset="0"/>
            </a:endParaRPr>
          </a:p>
          <a:p>
            <a:r>
              <a:rPr lang="en-SG" altLang="zh-CN" b="0" dirty="0">
                <a:solidFill>
                  <a:srgbClr val="000000"/>
                </a:solidFill>
                <a:latin typeface="Menlo" panose="020B0609030804020204" pitchFamily="49" charset="0"/>
              </a:rPr>
              <a:t>    </a:t>
            </a:r>
            <a:r>
              <a:rPr lang="en-SG" altLang="zh-CN" b="0" dirty="0">
                <a:solidFill>
                  <a:srgbClr val="AF00DB"/>
                </a:solidFill>
                <a:latin typeface="Menlo" panose="020B0609030804020204" pitchFamily="49" charset="0"/>
              </a:rPr>
              <a:t>if</a:t>
            </a:r>
            <a:r>
              <a:rPr lang="en-SG" altLang="zh-CN" b="0" dirty="0">
                <a:solidFill>
                  <a:srgbClr val="000000"/>
                </a:solidFill>
                <a:latin typeface="Menlo" panose="020B0609030804020204" pitchFamily="49" charset="0"/>
              </a:rPr>
              <a:t> (</a:t>
            </a:r>
            <a:r>
              <a:rPr lang="en-SG" altLang="zh-CN" b="0" dirty="0" err="1">
                <a:solidFill>
                  <a:srgbClr val="795E26"/>
                </a:solidFill>
                <a:latin typeface="Menlo" panose="020B0609030804020204" pitchFamily="49" charset="0"/>
              </a:rPr>
              <a:t>superstep</a:t>
            </a:r>
            <a:r>
              <a:rPr lang="en-SG" altLang="zh-CN" b="0" dirty="0">
                <a:solidFill>
                  <a:srgbClr val="000000"/>
                </a:solidFill>
                <a:latin typeface="Menlo" panose="020B0609030804020204" pitchFamily="49" charset="0"/>
              </a:rPr>
              <a:t>() &lt; </a:t>
            </a:r>
            <a:r>
              <a:rPr lang="en-SG" altLang="zh-CN" b="0" dirty="0">
                <a:solidFill>
                  <a:srgbClr val="098658"/>
                </a:solidFill>
                <a:latin typeface="Menlo" panose="020B0609030804020204" pitchFamily="49" charset="0"/>
              </a:rPr>
              <a:t>30</a:t>
            </a:r>
            <a:r>
              <a:rPr lang="en-SG" altLang="zh-CN" b="0" dirty="0">
                <a:solidFill>
                  <a:srgbClr val="000000"/>
                </a:solidFill>
                <a:latin typeface="Menlo" panose="020B0609030804020204" pitchFamily="49" charset="0"/>
              </a:rPr>
              <a:t>) {</a:t>
            </a:r>
          </a:p>
          <a:p>
            <a:r>
              <a:rPr lang="en-SG" altLang="zh-CN" b="0" dirty="0">
                <a:solidFill>
                  <a:srgbClr val="000000"/>
                </a:solidFill>
                <a:latin typeface="Menlo" panose="020B0609030804020204" pitchFamily="49" charset="0"/>
              </a:rPr>
              <a:t>      </a:t>
            </a:r>
            <a:r>
              <a:rPr lang="en-SG" altLang="zh-CN" b="0" dirty="0" err="1">
                <a:solidFill>
                  <a:srgbClr val="0000FF"/>
                </a:solidFill>
                <a:latin typeface="Menlo" panose="020B0609030804020204" pitchFamily="49" charset="0"/>
              </a:rPr>
              <a:t>const</a:t>
            </a:r>
            <a:r>
              <a:rPr lang="en-SG" altLang="zh-CN" b="0" dirty="0">
                <a:solidFill>
                  <a:srgbClr val="000000"/>
                </a:solidFill>
                <a:latin typeface="Menlo" panose="020B0609030804020204" pitchFamily="49" charset="0"/>
              </a:rPr>
              <a:t> int64 n = </a:t>
            </a:r>
            <a:r>
              <a:rPr lang="en-SG" altLang="zh-CN" b="0" dirty="0" err="1">
                <a:solidFill>
                  <a:srgbClr val="795E26"/>
                </a:solidFill>
                <a:latin typeface="Menlo" panose="020B0609030804020204" pitchFamily="49" charset="0"/>
              </a:rPr>
              <a:t>GetOutEdgeIterator</a:t>
            </a:r>
            <a:r>
              <a:rPr lang="en-SG" altLang="zh-CN" b="0" dirty="0">
                <a:solidFill>
                  <a:srgbClr val="000000"/>
                </a:solidFill>
                <a:latin typeface="Menlo" panose="020B0609030804020204" pitchFamily="49" charset="0"/>
              </a:rPr>
              <a:t>().</a:t>
            </a:r>
            <a:r>
              <a:rPr lang="en-SG" altLang="zh-CN" b="0" dirty="0">
                <a:solidFill>
                  <a:srgbClr val="795E26"/>
                </a:solidFill>
                <a:latin typeface="Menlo" panose="020B0609030804020204" pitchFamily="49" charset="0"/>
              </a:rPr>
              <a:t>size</a:t>
            </a:r>
            <a:r>
              <a:rPr lang="en-SG" altLang="zh-CN" b="0" dirty="0">
                <a:solidFill>
                  <a:srgbClr val="000000"/>
                </a:solidFill>
                <a:latin typeface="Menlo" panose="020B0609030804020204" pitchFamily="49" charset="0"/>
              </a:rPr>
              <a:t>();</a:t>
            </a:r>
          </a:p>
          <a:p>
            <a:r>
              <a:rPr lang="en-SG" altLang="zh-CN" b="0" dirty="0">
                <a:solidFill>
                  <a:srgbClr val="000000"/>
                </a:solidFill>
                <a:latin typeface="Menlo" panose="020B0609030804020204" pitchFamily="49" charset="0"/>
              </a:rPr>
              <a:t>      </a:t>
            </a:r>
            <a:r>
              <a:rPr lang="en-SG" altLang="zh-CN" b="0" dirty="0" err="1">
                <a:solidFill>
                  <a:srgbClr val="795E26"/>
                </a:solidFill>
                <a:latin typeface="Menlo" panose="020B0609030804020204" pitchFamily="49" charset="0"/>
              </a:rPr>
              <a:t>SendMessageToAllNeighbors</a:t>
            </a:r>
            <a:r>
              <a:rPr lang="en-SG" altLang="zh-CN" b="0" dirty="0">
                <a:solidFill>
                  <a:srgbClr val="000000"/>
                </a:solidFill>
                <a:latin typeface="Menlo" panose="020B0609030804020204" pitchFamily="49" charset="0"/>
              </a:rPr>
              <a:t>(</a:t>
            </a:r>
            <a:r>
              <a:rPr lang="en-SG" altLang="zh-CN" b="0" dirty="0" err="1">
                <a:solidFill>
                  <a:srgbClr val="795E26"/>
                </a:solidFill>
                <a:latin typeface="Menlo" panose="020B0609030804020204" pitchFamily="49" charset="0"/>
              </a:rPr>
              <a:t>GetValue</a:t>
            </a:r>
            <a:r>
              <a:rPr lang="en-SG" altLang="zh-CN" b="0" dirty="0">
                <a:solidFill>
                  <a:srgbClr val="000000"/>
                </a:solidFill>
                <a:latin typeface="Menlo" panose="020B0609030804020204" pitchFamily="49" charset="0"/>
              </a:rPr>
              <a:t>() / n);</a:t>
            </a:r>
          </a:p>
          <a:p>
            <a:r>
              <a:rPr lang="en-SG" altLang="zh-CN" b="0" dirty="0">
                <a:solidFill>
                  <a:srgbClr val="000000"/>
                </a:solidFill>
                <a:latin typeface="Menlo" panose="020B0609030804020204" pitchFamily="49" charset="0"/>
              </a:rPr>
              <a:t>    } </a:t>
            </a:r>
            <a:r>
              <a:rPr lang="en-SG" altLang="zh-CN" b="0" dirty="0">
                <a:solidFill>
                  <a:srgbClr val="AF00DB"/>
                </a:solidFill>
                <a:latin typeface="Menlo" panose="020B0609030804020204" pitchFamily="49" charset="0"/>
              </a:rPr>
              <a:t>else</a:t>
            </a:r>
            <a:r>
              <a:rPr lang="en-SG" altLang="zh-CN" b="0" dirty="0">
                <a:solidFill>
                  <a:srgbClr val="000000"/>
                </a:solidFill>
                <a:latin typeface="Menlo" panose="020B0609030804020204" pitchFamily="49" charset="0"/>
              </a:rPr>
              <a:t> {</a:t>
            </a:r>
          </a:p>
          <a:p>
            <a:r>
              <a:rPr lang="en-SG" altLang="zh-CN" b="0" dirty="0">
                <a:solidFill>
                  <a:srgbClr val="000000"/>
                </a:solidFill>
                <a:latin typeface="Menlo" panose="020B0609030804020204" pitchFamily="49" charset="0"/>
              </a:rPr>
              <a:t>      </a:t>
            </a:r>
            <a:r>
              <a:rPr lang="en-SG" altLang="zh-CN" b="0" dirty="0" err="1">
                <a:solidFill>
                  <a:srgbClr val="795E26"/>
                </a:solidFill>
                <a:latin typeface="Menlo" panose="020B0609030804020204" pitchFamily="49" charset="0"/>
              </a:rPr>
              <a:t>VoteToHalt</a:t>
            </a:r>
            <a:r>
              <a:rPr lang="en-SG" altLang="zh-CN" b="0" dirty="0">
                <a:solidFill>
                  <a:srgbClr val="000000"/>
                </a:solidFill>
                <a:latin typeface="Menlo" panose="020B0609030804020204" pitchFamily="49" charset="0"/>
              </a:rPr>
              <a:t>();</a:t>
            </a:r>
          </a:p>
          <a:p>
            <a:r>
              <a:rPr lang="en-SG" altLang="zh-CN" b="0" dirty="0">
                <a:solidFill>
                  <a:srgbClr val="000000"/>
                </a:solidFill>
                <a:latin typeface="Menlo" panose="020B0609030804020204" pitchFamily="49" charset="0"/>
              </a:rPr>
              <a:t>    }</a:t>
            </a:r>
          </a:p>
          <a:p>
            <a:r>
              <a:rPr lang="en-SG" altLang="zh-CN" b="0" dirty="0">
                <a:solidFill>
                  <a:srgbClr val="000000"/>
                </a:solidFill>
                <a:latin typeface="Menlo" panose="020B0609030804020204" pitchFamily="49" charset="0"/>
              </a:rPr>
              <a:t>  }</a:t>
            </a:r>
          </a:p>
          <a:p>
            <a:r>
              <a:rPr lang="en-SG" altLang="zh-CN" b="0" dirty="0">
                <a:solidFill>
                  <a:srgbClr val="000000"/>
                </a:solidFill>
                <a:latin typeface="Menlo" panose="020B0609030804020204" pitchFamily="49" charset="0"/>
              </a:rPr>
              <a:t>};</a:t>
            </a:r>
          </a:p>
        </p:txBody>
      </p:sp>
      <p:sp>
        <p:nvSpPr>
          <p:cNvPr id="5" name="TextBox 4"/>
          <p:cNvSpPr txBox="1">
            <a:spLocks noChangeArrowheads="1"/>
          </p:cNvSpPr>
          <p:nvPr/>
        </p:nvSpPr>
        <p:spPr bwMode="auto">
          <a:xfrm>
            <a:off x="0" y="6611938"/>
            <a:ext cx="8458200" cy="246221"/>
          </a:xfrm>
          <a:prstGeom prst="rect">
            <a:avLst/>
          </a:prstGeom>
          <a:noFill/>
          <a:ln w="9525">
            <a:noFill/>
            <a:miter lim="800000"/>
            <a:headEnd/>
            <a:tailEnd/>
          </a:ln>
        </p:spPr>
        <p:txBody>
          <a:bodyPr wrap="square">
            <a:spAutoFit/>
          </a:bodyPr>
          <a:lstStyle/>
          <a:p>
            <a:r>
              <a:rPr lang="en-US" sz="1000" b="0" dirty="0">
                <a:solidFill>
                  <a:schemeClr val="bg1"/>
                </a:solidFill>
              </a:rPr>
              <a:t>Source: </a:t>
            </a:r>
            <a:r>
              <a:rPr lang="en-US" sz="1000" b="0" dirty="0" err="1">
                <a:solidFill>
                  <a:schemeClr val="bg1"/>
                </a:solidFill>
              </a:rPr>
              <a:t>Malewicz</a:t>
            </a:r>
            <a:r>
              <a:rPr lang="en-US" sz="1000" b="0" dirty="0">
                <a:solidFill>
                  <a:schemeClr val="bg1"/>
                </a:solidFill>
              </a:rPr>
              <a:t> et al. (2010) </a:t>
            </a:r>
            <a:r>
              <a:rPr lang="en-US" sz="1000" b="0" dirty="0" err="1">
                <a:solidFill>
                  <a:schemeClr val="bg1"/>
                </a:solidFill>
              </a:rPr>
              <a:t>Pregel</a:t>
            </a:r>
            <a:r>
              <a:rPr lang="en-US" sz="1000" b="0" dirty="0">
                <a:solidFill>
                  <a:schemeClr val="bg1"/>
                </a:solidFill>
              </a:rPr>
              <a:t>: A System for Large-Scale Graph Processing. SIGMOD.</a:t>
            </a:r>
          </a:p>
        </p:txBody>
      </p:sp>
      <p:sp>
        <p:nvSpPr>
          <p:cNvPr id="3" name="Slide Number Placeholder 2"/>
          <p:cNvSpPr>
            <a:spLocks noGrp="1"/>
          </p:cNvSpPr>
          <p:nvPr>
            <p:ph type="sldNum" sz="quarter" idx="10"/>
          </p:nvPr>
        </p:nvSpPr>
        <p:spPr/>
        <p:txBody>
          <a:bodyPr/>
          <a:lstStyle/>
          <a:p>
            <a:fld id="{95C605C4-1F5B-4B2B-8458-3FC432AF1FAC}" type="slidenum">
              <a:rPr lang="en-US" smtClean="0"/>
              <a:t>69</a:t>
            </a:fld>
            <a:endParaRPr lang="en-US" dirty="0"/>
          </a:p>
        </p:txBody>
      </p:sp>
      <p:sp>
        <p:nvSpPr>
          <p:cNvPr id="6" name="Right Brace 5"/>
          <p:cNvSpPr/>
          <p:nvPr/>
        </p:nvSpPr>
        <p:spPr bwMode="auto">
          <a:xfrm>
            <a:off x="5440583" y="2417045"/>
            <a:ext cx="346081" cy="649407"/>
          </a:xfrm>
          <a:prstGeom prst="rightBrace">
            <a:avLst/>
          </a:prstGeom>
          <a:no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SG" sz="1600" b="1" i="0" u="none" strike="noStrike" cap="none" normalizeH="0" baseline="0">
              <a:ln>
                <a:noFill/>
              </a:ln>
              <a:solidFill>
                <a:schemeClr val="tx1"/>
              </a:solidFill>
              <a:effectLst/>
              <a:latin typeface="Arial" charset="0"/>
            </a:endParaRPr>
          </a:p>
        </p:txBody>
      </p:sp>
      <p:sp>
        <p:nvSpPr>
          <p:cNvPr id="7" name="TextBox 6"/>
          <p:cNvSpPr txBox="1"/>
          <p:nvPr/>
        </p:nvSpPr>
        <p:spPr>
          <a:xfrm>
            <a:off x="5815096" y="2449360"/>
            <a:ext cx="2414503" cy="584775"/>
          </a:xfrm>
          <a:prstGeom prst="rect">
            <a:avLst/>
          </a:prstGeom>
          <a:noFill/>
        </p:spPr>
        <p:txBody>
          <a:bodyPr wrap="square" rtlCol="0">
            <a:spAutoFit/>
          </a:bodyPr>
          <a:lstStyle/>
          <a:p>
            <a:r>
              <a:rPr lang="en-SG" dirty="0">
                <a:solidFill>
                  <a:srgbClr val="FF0000"/>
                </a:solidFill>
              </a:rPr>
              <a:t>Compute sum of incoming messages</a:t>
            </a:r>
          </a:p>
        </p:txBody>
      </p:sp>
      <p:sp>
        <p:nvSpPr>
          <p:cNvPr id="8" name="Right Brace 7"/>
          <p:cNvSpPr/>
          <p:nvPr/>
        </p:nvSpPr>
        <p:spPr bwMode="auto">
          <a:xfrm>
            <a:off x="6356025" y="4267200"/>
            <a:ext cx="120975" cy="316900"/>
          </a:xfrm>
          <a:prstGeom prst="rightBrace">
            <a:avLst/>
          </a:prstGeom>
          <a:no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SG" sz="1600" b="1" i="0" u="none" strike="noStrike" cap="none" normalizeH="0" baseline="0">
              <a:ln>
                <a:noFill/>
              </a:ln>
              <a:solidFill>
                <a:schemeClr val="tx1"/>
              </a:solidFill>
              <a:effectLst/>
              <a:latin typeface="Arial" charset="0"/>
            </a:endParaRPr>
          </a:p>
        </p:txBody>
      </p:sp>
      <p:sp>
        <p:nvSpPr>
          <p:cNvPr id="10" name="TextBox 9">
            <a:extLst>
              <a:ext uri="{FF2B5EF4-FFF2-40B4-BE49-F238E27FC236}">
                <a16:creationId xmlns:a16="http://schemas.microsoft.com/office/drawing/2014/main" id="{32B1597D-4E2D-3249-882B-AA6CFC1F167C}"/>
              </a:ext>
            </a:extLst>
          </p:cNvPr>
          <p:cNvSpPr txBox="1"/>
          <p:nvPr/>
        </p:nvSpPr>
        <p:spPr>
          <a:xfrm>
            <a:off x="6422360" y="4267200"/>
            <a:ext cx="3331240" cy="338554"/>
          </a:xfrm>
          <a:prstGeom prst="rect">
            <a:avLst/>
          </a:prstGeom>
          <a:noFill/>
        </p:spPr>
        <p:txBody>
          <a:bodyPr wrap="square" rtlCol="0">
            <a:spAutoFit/>
          </a:bodyPr>
          <a:lstStyle/>
          <a:p>
            <a:r>
              <a:rPr lang="en-SG" dirty="0">
                <a:solidFill>
                  <a:srgbClr val="FF0000"/>
                </a:solidFill>
              </a:rPr>
              <a:t>Send outgoing messages</a:t>
            </a:r>
          </a:p>
        </p:txBody>
      </p:sp>
      <p:sp>
        <p:nvSpPr>
          <p:cNvPr id="11" name="Right Brace 10">
            <a:extLst>
              <a:ext uri="{FF2B5EF4-FFF2-40B4-BE49-F238E27FC236}">
                <a16:creationId xmlns:a16="http://schemas.microsoft.com/office/drawing/2014/main" id="{F65CD267-3038-F349-B087-A6C99521D7C9}"/>
              </a:ext>
            </a:extLst>
          </p:cNvPr>
          <p:cNvSpPr/>
          <p:nvPr/>
        </p:nvSpPr>
        <p:spPr bwMode="auto">
          <a:xfrm>
            <a:off x="5335490" y="4690910"/>
            <a:ext cx="258536" cy="453413"/>
          </a:xfrm>
          <a:prstGeom prst="rightBrace">
            <a:avLst/>
          </a:prstGeom>
          <a:no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SG" sz="1600" b="1" i="0" u="none" strike="noStrike" cap="none" normalizeH="0" baseline="0">
              <a:ln>
                <a:noFill/>
              </a:ln>
              <a:solidFill>
                <a:schemeClr val="tx1"/>
              </a:solidFill>
              <a:effectLst/>
              <a:latin typeface="Arial" charset="0"/>
            </a:endParaRPr>
          </a:p>
        </p:txBody>
      </p:sp>
      <p:sp>
        <p:nvSpPr>
          <p:cNvPr id="12" name="TextBox 11">
            <a:extLst>
              <a:ext uri="{FF2B5EF4-FFF2-40B4-BE49-F238E27FC236}">
                <a16:creationId xmlns:a16="http://schemas.microsoft.com/office/drawing/2014/main" id="{22C8934B-238D-594E-8900-F24FBA12F316}"/>
              </a:ext>
            </a:extLst>
          </p:cNvPr>
          <p:cNvSpPr txBox="1"/>
          <p:nvPr/>
        </p:nvSpPr>
        <p:spPr>
          <a:xfrm>
            <a:off x="5594024" y="4690910"/>
            <a:ext cx="2414503" cy="584775"/>
          </a:xfrm>
          <a:prstGeom prst="rect">
            <a:avLst/>
          </a:prstGeom>
          <a:noFill/>
        </p:spPr>
        <p:txBody>
          <a:bodyPr wrap="square" rtlCol="0">
            <a:spAutoFit/>
          </a:bodyPr>
          <a:lstStyle/>
          <a:p>
            <a:r>
              <a:rPr lang="en-SG" dirty="0">
                <a:solidFill>
                  <a:srgbClr val="FF0000"/>
                </a:solidFill>
              </a:rPr>
              <a:t>Stop after fixed no. of iterations</a:t>
            </a:r>
          </a:p>
        </p:txBody>
      </p:sp>
      <p:sp>
        <p:nvSpPr>
          <p:cNvPr id="13" name="TextBox 12">
            <a:extLst>
              <a:ext uri="{FF2B5EF4-FFF2-40B4-BE49-F238E27FC236}">
                <a16:creationId xmlns:a16="http://schemas.microsoft.com/office/drawing/2014/main" id="{01B48E2E-BDC6-8549-A9D0-4324AF1FC92F}"/>
              </a:ext>
            </a:extLst>
          </p:cNvPr>
          <p:cNvSpPr txBox="1"/>
          <p:nvPr/>
        </p:nvSpPr>
        <p:spPr>
          <a:xfrm>
            <a:off x="7858212" y="2870622"/>
            <a:ext cx="1375334" cy="584775"/>
          </a:xfrm>
          <a:prstGeom prst="rect">
            <a:avLst/>
          </a:prstGeom>
          <a:noFill/>
        </p:spPr>
        <p:txBody>
          <a:bodyPr wrap="square" rtlCol="0">
            <a:spAutoFit/>
          </a:bodyPr>
          <a:lstStyle/>
          <a:p>
            <a:r>
              <a:rPr lang="en-SG" dirty="0">
                <a:solidFill>
                  <a:srgbClr val="FF0000"/>
                </a:solidFill>
              </a:rPr>
              <a:t>PageRank update</a:t>
            </a:r>
          </a:p>
        </p:txBody>
      </p:sp>
      <p:sp>
        <p:nvSpPr>
          <p:cNvPr id="14" name="Right Brace 13">
            <a:extLst>
              <a:ext uri="{FF2B5EF4-FFF2-40B4-BE49-F238E27FC236}">
                <a16:creationId xmlns:a16="http://schemas.microsoft.com/office/drawing/2014/main" id="{4C074E6B-8A2A-2447-958B-2B1D8998B4AA}"/>
              </a:ext>
            </a:extLst>
          </p:cNvPr>
          <p:cNvSpPr/>
          <p:nvPr/>
        </p:nvSpPr>
        <p:spPr bwMode="auto">
          <a:xfrm>
            <a:off x="7492221" y="3039203"/>
            <a:ext cx="265702" cy="326473"/>
          </a:xfrm>
          <a:prstGeom prst="rightBrace">
            <a:avLst/>
          </a:prstGeom>
          <a:no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SG" sz="1600" b="1" i="0" u="none" strike="noStrike" cap="none" normalizeH="0" baseline="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52722453-75A4-4941-9EEC-2FCC55E8EB9C}"/>
                  </a:ext>
                </a:extLst>
              </p:cNvPr>
              <p:cNvSpPr txBox="1"/>
              <p:nvPr/>
            </p:nvSpPr>
            <p:spPr>
              <a:xfrm>
                <a:off x="6606457" y="3431475"/>
                <a:ext cx="2403222" cy="717697"/>
              </a:xfrm>
              <a:prstGeom prst="rect">
                <a:avLst/>
              </a:prstGeom>
              <a:solidFill>
                <a:srgbClr val="FFCC99">
                  <a:alpha val="69000"/>
                </a:srgbClr>
              </a:solidFill>
              <a:ln>
                <a:solidFill>
                  <a:schemeClr val="dk1">
                    <a:shade val="95000"/>
                    <a:satMod val="105000"/>
                  </a:schemeClr>
                </a:solid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solidFill>
                                <a:schemeClr val="bg1"/>
                              </a:solidFill>
                              <a:latin typeface="Cambria Math" panose="02040503050406030204" pitchFamily="18" charset="0"/>
                              <a:cs typeface="Times New Roman" pitchFamily="18" charset="0"/>
                            </a:rPr>
                          </m:ctrlPr>
                        </m:sSubPr>
                        <m:e>
                          <m:r>
                            <a:rPr lang="en-US" i="1" dirty="0">
                              <a:solidFill>
                                <a:schemeClr val="bg1"/>
                              </a:solidFill>
                              <a:latin typeface="Cambria Math"/>
                              <a:cs typeface="Times New Roman" pitchFamily="18" charset="0"/>
                            </a:rPr>
                            <m:t>𝑟</m:t>
                          </m:r>
                        </m:e>
                        <m:sub>
                          <m:r>
                            <a:rPr lang="en-US" i="1" dirty="0">
                              <a:solidFill>
                                <a:schemeClr val="bg1"/>
                              </a:solidFill>
                              <a:latin typeface="Cambria Math"/>
                              <a:cs typeface="Times New Roman" pitchFamily="18" charset="0"/>
                            </a:rPr>
                            <m:t>𝑗</m:t>
                          </m:r>
                        </m:sub>
                      </m:sSub>
                      <m:r>
                        <a:rPr lang="en-US" i="1" dirty="0">
                          <a:solidFill>
                            <a:schemeClr val="bg1"/>
                          </a:solidFill>
                          <a:latin typeface="Cambria Math"/>
                          <a:cs typeface="Times New Roman" pitchFamily="18" charset="0"/>
                        </a:rPr>
                        <m:t>=</m:t>
                      </m:r>
                      <m:nary>
                        <m:naryPr>
                          <m:chr m:val="∑"/>
                          <m:supHide m:val="on"/>
                          <m:ctrlPr>
                            <a:rPr lang="en-US" i="1" dirty="0">
                              <a:solidFill>
                                <a:schemeClr val="bg1"/>
                              </a:solidFill>
                              <a:latin typeface="Cambria Math" panose="02040503050406030204" pitchFamily="18" charset="0"/>
                              <a:cs typeface="Times New Roman" pitchFamily="18" charset="0"/>
                            </a:rPr>
                          </m:ctrlPr>
                        </m:naryPr>
                        <m:sub>
                          <m:r>
                            <m:rPr>
                              <m:brk m:alnAt="7"/>
                            </m:rPr>
                            <a:rPr lang="en-US" i="1" dirty="0">
                              <a:solidFill>
                                <a:schemeClr val="bg1"/>
                              </a:solidFill>
                              <a:latin typeface="Cambria Math"/>
                              <a:cs typeface="Times New Roman" pitchFamily="18" charset="0"/>
                            </a:rPr>
                            <m:t>𝑖</m:t>
                          </m:r>
                          <m:r>
                            <a:rPr lang="en-US" i="1" dirty="0">
                              <a:solidFill>
                                <a:schemeClr val="bg1"/>
                              </a:solidFill>
                              <a:latin typeface="Cambria Math"/>
                              <a:cs typeface="Times New Roman" pitchFamily="18" charset="0"/>
                            </a:rPr>
                            <m:t>→</m:t>
                          </m:r>
                          <m:r>
                            <a:rPr lang="en-US" i="1" dirty="0">
                              <a:solidFill>
                                <a:schemeClr val="bg1"/>
                              </a:solidFill>
                              <a:latin typeface="Cambria Math"/>
                              <a:cs typeface="Times New Roman" pitchFamily="18" charset="0"/>
                            </a:rPr>
                            <m:t>𝑗</m:t>
                          </m:r>
                        </m:sub>
                        <m:sup/>
                        <m:e>
                          <m:r>
                            <a:rPr lang="en-US" i="1" dirty="0">
                              <a:solidFill>
                                <a:schemeClr val="bg1"/>
                              </a:solidFill>
                              <a:latin typeface="Cambria Math"/>
                              <a:cs typeface="Times New Roman" pitchFamily="18" charset="0"/>
                            </a:rPr>
                            <m:t>𝛽</m:t>
                          </m:r>
                          <m:f>
                            <m:fPr>
                              <m:ctrlPr>
                                <a:rPr lang="en-US" i="1" dirty="0">
                                  <a:solidFill>
                                    <a:schemeClr val="bg1"/>
                                  </a:solidFill>
                                  <a:latin typeface="Cambria Math" panose="02040503050406030204" pitchFamily="18" charset="0"/>
                                  <a:cs typeface="Times New Roman" pitchFamily="18" charset="0"/>
                                </a:rPr>
                              </m:ctrlPr>
                            </m:fPr>
                            <m:num>
                              <m:sSub>
                                <m:sSubPr>
                                  <m:ctrlPr>
                                    <a:rPr lang="en-US" i="1" dirty="0">
                                      <a:solidFill>
                                        <a:schemeClr val="bg1"/>
                                      </a:solidFill>
                                      <a:latin typeface="Cambria Math" panose="02040503050406030204" pitchFamily="18" charset="0"/>
                                      <a:cs typeface="Times New Roman" pitchFamily="18" charset="0"/>
                                    </a:rPr>
                                  </m:ctrlPr>
                                </m:sSubPr>
                                <m:e>
                                  <m:r>
                                    <a:rPr lang="en-US" i="1" dirty="0">
                                      <a:solidFill>
                                        <a:schemeClr val="bg1"/>
                                      </a:solidFill>
                                      <a:latin typeface="Cambria Math"/>
                                      <a:cs typeface="Times New Roman" pitchFamily="18" charset="0"/>
                                    </a:rPr>
                                    <m:t>𝑟</m:t>
                                  </m:r>
                                </m:e>
                                <m:sub>
                                  <m:r>
                                    <a:rPr lang="en-US" i="1" dirty="0">
                                      <a:solidFill>
                                        <a:schemeClr val="bg1"/>
                                      </a:solidFill>
                                      <a:latin typeface="Cambria Math"/>
                                      <a:cs typeface="Times New Roman" pitchFamily="18" charset="0"/>
                                    </a:rPr>
                                    <m:t>𝑖</m:t>
                                  </m:r>
                                </m:sub>
                              </m:sSub>
                            </m:num>
                            <m:den>
                              <m:sSub>
                                <m:sSubPr>
                                  <m:ctrlPr>
                                    <a:rPr lang="en-US" i="1" dirty="0">
                                      <a:solidFill>
                                        <a:schemeClr val="bg1"/>
                                      </a:solidFill>
                                      <a:latin typeface="Cambria Math" panose="02040503050406030204" pitchFamily="18" charset="0"/>
                                      <a:cs typeface="Times New Roman" pitchFamily="18" charset="0"/>
                                    </a:rPr>
                                  </m:ctrlPr>
                                </m:sSubPr>
                                <m:e>
                                  <m:r>
                                    <a:rPr lang="en-US" i="1" dirty="0">
                                      <a:solidFill>
                                        <a:schemeClr val="bg1"/>
                                      </a:solidFill>
                                      <a:latin typeface="Cambria Math"/>
                                      <a:cs typeface="Times New Roman" pitchFamily="18" charset="0"/>
                                    </a:rPr>
                                    <m:t>𝑑</m:t>
                                  </m:r>
                                </m:e>
                                <m:sub>
                                  <m:r>
                                    <a:rPr lang="en-US" i="1" dirty="0">
                                      <a:solidFill>
                                        <a:schemeClr val="bg1"/>
                                      </a:solidFill>
                                      <a:latin typeface="Cambria Math"/>
                                      <a:cs typeface="Times New Roman" pitchFamily="18" charset="0"/>
                                    </a:rPr>
                                    <m:t>𝑖</m:t>
                                  </m:r>
                                </m:sub>
                              </m:sSub>
                            </m:den>
                          </m:f>
                        </m:e>
                      </m:nary>
                      <m:r>
                        <a:rPr lang="en-US" i="1" dirty="0">
                          <a:solidFill>
                            <a:schemeClr val="bg1"/>
                          </a:solidFill>
                          <a:latin typeface="Cambria Math"/>
                          <a:cs typeface="Times New Roman" pitchFamily="18" charset="0"/>
                        </a:rPr>
                        <m:t>+</m:t>
                      </m:r>
                      <m:r>
                        <a:rPr lang="en-US" b="0" i="1" dirty="0">
                          <a:solidFill>
                            <a:schemeClr val="bg1"/>
                          </a:solidFill>
                          <a:latin typeface="Cambria Math"/>
                          <a:cs typeface="Times New Roman" pitchFamily="18" charset="0"/>
                        </a:rPr>
                        <m:t>(1−</m:t>
                      </m:r>
                      <m:r>
                        <a:rPr lang="en-US" i="1" dirty="0">
                          <a:solidFill>
                            <a:schemeClr val="bg1"/>
                          </a:solidFill>
                          <a:latin typeface="Cambria Math"/>
                          <a:cs typeface="Times New Roman" pitchFamily="18" charset="0"/>
                        </a:rPr>
                        <m:t>𝛽</m:t>
                      </m:r>
                      <m:r>
                        <a:rPr lang="en-US" b="0" i="1" dirty="0">
                          <a:solidFill>
                            <a:schemeClr val="bg1"/>
                          </a:solidFill>
                          <a:latin typeface="Cambria Math"/>
                          <a:cs typeface="Times New Roman" pitchFamily="18" charset="0"/>
                        </a:rPr>
                        <m:t>)</m:t>
                      </m:r>
                      <m:f>
                        <m:fPr>
                          <m:ctrlPr>
                            <a:rPr lang="en-US" i="1" dirty="0">
                              <a:solidFill>
                                <a:schemeClr val="bg1"/>
                              </a:solidFill>
                              <a:latin typeface="Cambria Math" panose="02040503050406030204" pitchFamily="18" charset="0"/>
                              <a:cs typeface="Times New Roman" pitchFamily="18" charset="0"/>
                            </a:rPr>
                          </m:ctrlPr>
                        </m:fPr>
                        <m:num>
                          <m:r>
                            <a:rPr lang="en-US" i="1" dirty="0">
                              <a:solidFill>
                                <a:schemeClr val="bg1"/>
                              </a:solidFill>
                              <a:latin typeface="Cambria Math"/>
                              <a:cs typeface="Times New Roman" pitchFamily="18" charset="0"/>
                            </a:rPr>
                            <m:t>1</m:t>
                          </m:r>
                        </m:num>
                        <m:den>
                          <m:r>
                            <a:rPr lang="en-US" b="0" i="1" dirty="0">
                              <a:solidFill>
                                <a:schemeClr val="bg1"/>
                              </a:solidFill>
                              <a:latin typeface="Cambria Math"/>
                              <a:cs typeface="Times New Roman" pitchFamily="18" charset="0"/>
                            </a:rPr>
                            <m:t>𝑁</m:t>
                          </m:r>
                        </m:den>
                      </m:f>
                    </m:oMath>
                  </m:oMathPara>
                </a14:m>
                <a:endParaRPr lang="en-US" dirty="0">
                  <a:solidFill>
                    <a:schemeClr val="bg1"/>
                  </a:solidFill>
                </a:endParaRPr>
              </a:p>
            </p:txBody>
          </p:sp>
        </mc:Choice>
        <mc:Fallback xmlns="">
          <p:sp>
            <p:nvSpPr>
              <p:cNvPr id="9" name="TextBox 8">
                <a:extLst>
                  <a:ext uri="{FF2B5EF4-FFF2-40B4-BE49-F238E27FC236}">
                    <a16:creationId xmlns:a16="http://schemas.microsoft.com/office/drawing/2014/main" id="{52722453-75A4-4941-9EEC-2FCC55E8EB9C}"/>
                  </a:ext>
                </a:extLst>
              </p:cNvPr>
              <p:cNvSpPr txBox="1">
                <a:spLocks noRot="1" noChangeAspect="1" noMove="1" noResize="1" noEditPoints="1" noAdjustHandles="1" noChangeArrowheads="1" noChangeShapeType="1" noTextEdit="1"/>
              </p:cNvSpPr>
              <p:nvPr/>
            </p:nvSpPr>
            <p:spPr>
              <a:xfrm>
                <a:off x="6606457" y="3431475"/>
                <a:ext cx="2403222" cy="717697"/>
              </a:xfrm>
              <a:prstGeom prst="rect">
                <a:avLst/>
              </a:prstGeom>
              <a:blipFill>
                <a:blip r:embed="rId2"/>
                <a:stretch>
                  <a:fillRect l="-9948" t="-113559" b="-155932"/>
                </a:stretch>
              </a:blipFill>
              <a:ln>
                <a:solidFill>
                  <a:schemeClr val="dk1">
                    <a:shade val="95000"/>
                    <a:satMod val="105000"/>
                  </a:schemeClr>
                </a:solidFill>
              </a:ln>
            </p:spPr>
            <p:txBody>
              <a:bodyPr/>
              <a:lstStyle/>
              <a:p>
                <a:r>
                  <a:rPr lang="en-US">
                    <a:noFill/>
                  </a:rPr>
                  <a:t> </a:t>
                </a:r>
              </a:p>
            </p:txBody>
          </p:sp>
        </mc:Fallback>
      </mc:AlternateContent>
      <p:sp>
        <p:nvSpPr>
          <p:cNvPr id="15" name="TextBox 14">
            <a:extLst>
              <a:ext uri="{FF2B5EF4-FFF2-40B4-BE49-F238E27FC236}">
                <a16:creationId xmlns:a16="http://schemas.microsoft.com/office/drawing/2014/main" id="{BF5F52BA-B2DB-A748-99B2-FC12024EF29E}"/>
              </a:ext>
            </a:extLst>
          </p:cNvPr>
          <p:cNvSpPr txBox="1"/>
          <p:nvPr/>
        </p:nvSpPr>
        <p:spPr>
          <a:xfrm>
            <a:off x="117292" y="5907046"/>
            <a:ext cx="8757016" cy="461665"/>
          </a:xfrm>
          <a:prstGeom prst="rect">
            <a:avLst/>
          </a:prstGeom>
          <a:noFill/>
        </p:spPr>
        <p:txBody>
          <a:bodyPr wrap="square" rtlCol="0">
            <a:spAutoFit/>
          </a:bodyPr>
          <a:lstStyle/>
          <a:p>
            <a:r>
              <a:rPr lang="en-US" sz="1200" dirty="0">
                <a:solidFill>
                  <a:srgbClr val="FF0000"/>
                </a:solidFill>
              </a:rPr>
              <a:t>Note</a:t>
            </a:r>
            <a:r>
              <a:rPr lang="en-US" sz="1200" b="0" dirty="0">
                <a:solidFill>
                  <a:srgbClr val="FF0000"/>
                </a:solidFill>
              </a:rPr>
              <a:t>: this algorithm implicitly assumes that the nodes’ values (*</a:t>
            </a:r>
            <a:r>
              <a:rPr lang="en-US" sz="1200" b="0" dirty="0" err="1">
                <a:solidFill>
                  <a:srgbClr val="FF0000"/>
                </a:solidFill>
              </a:rPr>
              <a:t>MutableValue</a:t>
            </a:r>
            <a:r>
              <a:rPr lang="en-US" sz="1200" b="0" dirty="0">
                <a:solidFill>
                  <a:srgbClr val="FF0000"/>
                </a:solidFill>
              </a:rPr>
              <a:t>()) have been correctly initialized based on the initialization scheme that the user wants. In practice, you would generally do the initialization during </a:t>
            </a:r>
            <a:r>
              <a:rPr lang="en-US" sz="1200" b="0" dirty="0" err="1">
                <a:solidFill>
                  <a:srgbClr val="FF0000"/>
                </a:solidFill>
              </a:rPr>
              <a:t>superstep</a:t>
            </a:r>
            <a:r>
              <a:rPr lang="en-US" sz="1200" b="0" dirty="0">
                <a:solidFill>
                  <a:srgbClr val="FF0000"/>
                </a:solidFill>
              </a:rPr>
              <a:t> 0. </a:t>
            </a:r>
            <a:endParaRPr lang="en-US" sz="1200" dirty="0">
              <a:solidFill>
                <a:srgbClr val="FF0000"/>
              </a:solidFill>
            </a:endParaRPr>
          </a:p>
        </p:txBody>
      </p:sp>
    </p:spTree>
    <p:extLst>
      <p:ext uri="{BB962C8B-B14F-4D97-AF65-F5344CB8AC3E}">
        <p14:creationId xmlns:p14="http://schemas.microsoft.com/office/powerpoint/2010/main" val="2921830346"/>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Today’s Plan</a:t>
            </a:r>
          </a:p>
        </p:txBody>
      </p:sp>
      <p:sp>
        <p:nvSpPr>
          <p:cNvPr id="6" name="Slide Number Placeholder 5"/>
          <p:cNvSpPr>
            <a:spLocks noGrp="1"/>
          </p:cNvSpPr>
          <p:nvPr>
            <p:ph type="sldNum" sz="quarter" idx="10"/>
          </p:nvPr>
        </p:nvSpPr>
        <p:spPr/>
        <p:txBody>
          <a:bodyPr/>
          <a:lstStyle/>
          <a:p>
            <a:fld id="{95C605C4-1F5B-4B2B-8458-3FC432AF1FAC}" type="slidenum">
              <a:rPr lang="en-US" smtClean="0"/>
              <a:t>7</a:t>
            </a:fld>
            <a:endParaRPr lang="en-US"/>
          </a:p>
        </p:txBody>
      </p:sp>
      <p:sp>
        <p:nvSpPr>
          <p:cNvPr id="11" name="Rectangle 10">
            <a:extLst>
              <a:ext uri="{FF2B5EF4-FFF2-40B4-BE49-F238E27FC236}">
                <a16:creationId xmlns:a16="http://schemas.microsoft.com/office/drawing/2014/main" id="{4B5956F3-666A-C640-B2A7-EA21592BC5A3}"/>
              </a:ext>
            </a:extLst>
          </p:cNvPr>
          <p:cNvSpPr/>
          <p:nvPr/>
        </p:nvSpPr>
        <p:spPr>
          <a:xfrm>
            <a:off x="347133" y="1628073"/>
            <a:ext cx="5619750" cy="886527"/>
          </a:xfrm>
          <a:prstGeom prst="rect">
            <a:avLst/>
          </a:prstGeom>
          <a:solidFill>
            <a:srgbClr val="CC99FF">
              <a:alpha val="24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1"/>
              </a:solidFill>
            </a:endParaRPr>
          </a:p>
        </p:txBody>
      </p:sp>
      <p:sp>
        <p:nvSpPr>
          <p:cNvPr id="5" name="Content Placeholder 4">
            <a:extLst>
              <a:ext uri="{FF2B5EF4-FFF2-40B4-BE49-F238E27FC236}">
                <a16:creationId xmlns:a16="http://schemas.microsoft.com/office/drawing/2014/main" id="{5144881D-9822-764D-9B91-17C203DFF684}"/>
              </a:ext>
            </a:extLst>
          </p:cNvPr>
          <p:cNvSpPr>
            <a:spLocks noGrp="1"/>
          </p:cNvSpPr>
          <p:nvPr>
            <p:ph idx="1"/>
          </p:nvPr>
        </p:nvSpPr>
        <p:spPr>
          <a:xfrm>
            <a:off x="381000" y="1066799"/>
            <a:ext cx="6858000" cy="4163127"/>
          </a:xfrm>
        </p:spPr>
        <p:txBody>
          <a:bodyPr>
            <a:normAutofit/>
          </a:bodyPr>
          <a:lstStyle/>
          <a:p>
            <a:r>
              <a:rPr lang="en-US" dirty="0"/>
              <a:t>Graphs: Introduction</a:t>
            </a:r>
          </a:p>
          <a:p>
            <a:r>
              <a:rPr lang="en-US" b="1" dirty="0"/>
              <a:t>Simplified PageRank</a:t>
            </a:r>
          </a:p>
          <a:p>
            <a:pPr lvl="1"/>
            <a:r>
              <a:rPr lang="en-US" b="1" dirty="0"/>
              <a:t>Flow Formulation</a:t>
            </a:r>
          </a:p>
          <a:p>
            <a:pPr lvl="1"/>
            <a:r>
              <a:rPr lang="en-US" dirty="0"/>
              <a:t>Random Walk Formulation</a:t>
            </a:r>
          </a:p>
          <a:p>
            <a:r>
              <a:rPr lang="en-US" dirty="0"/>
              <a:t>PageRank (with Teleports)</a:t>
            </a:r>
          </a:p>
          <a:p>
            <a:r>
              <a:rPr lang="en-US" dirty="0"/>
              <a:t>Topic Sensitive PageRank</a:t>
            </a:r>
          </a:p>
          <a:p>
            <a:r>
              <a:rPr lang="en-US" dirty="0"/>
              <a:t>PageRank Implementation</a:t>
            </a:r>
          </a:p>
          <a:p>
            <a:endParaRPr lang="en-US" dirty="0"/>
          </a:p>
        </p:txBody>
      </p:sp>
    </p:spTree>
    <p:extLst>
      <p:ext uri="{BB962C8B-B14F-4D97-AF65-F5344CB8AC3E}">
        <p14:creationId xmlns:p14="http://schemas.microsoft.com/office/powerpoint/2010/main" val="659269497"/>
      </p:ext>
    </p:extLst>
  </p:cSld>
  <p:clrMapOvr>
    <a:masterClrMapping/>
  </p:clrMapOvr>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95C605C4-1F5B-4B2B-8458-3FC432AF1FAC}" type="slidenum">
              <a:rPr lang="en-US" smtClean="0"/>
              <a:t>70</a:t>
            </a:fld>
            <a:endParaRPr lang="en-US"/>
          </a:p>
        </p:txBody>
      </p:sp>
      <p:pic>
        <p:nvPicPr>
          <p:cNvPr id="1026" name="Picture 2" descr="GraphFrames: An overview | Adatis">
            <a:extLst>
              <a:ext uri="{FF2B5EF4-FFF2-40B4-BE49-F238E27FC236}">
                <a16:creationId xmlns:a16="http://schemas.microsoft.com/office/drawing/2014/main" id="{0B4721D0-EE14-98CC-D74E-110116A36E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508125"/>
            <a:ext cx="9144000" cy="3841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6729722"/>
      </p:ext>
    </p:extLst>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Spark for Graphs</a:t>
            </a:r>
          </a:p>
        </p:txBody>
      </p:sp>
      <p:sp>
        <p:nvSpPr>
          <p:cNvPr id="3" name="Content Placeholder 2"/>
          <p:cNvSpPr>
            <a:spLocks noGrp="1"/>
          </p:cNvSpPr>
          <p:nvPr>
            <p:ph idx="1"/>
          </p:nvPr>
        </p:nvSpPr>
        <p:spPr>
          <a:xfrm>
            <a:off x="381000" y="1066800"/>
            <a:ext cx="8458200" cy="5486400"/>
          </a:xfrm>
        </p:spPr>
        <p:txBody>
          <a:bodyPr>
            <a:normAutofit/>
          </a:bodyPr>
          <a:lstStyle/>
          <a:p>
            <a:r>
              <a:rPr lang="en-US" dirty="0"/>
              <a:t>Spark is more efficient in iterative computation than Hadoop</a:t>
            </a:r>
          </a:p>
          <a:p>
            <a:r>
              <a:rPr lang="en-US" dirty="0"/>
              <a:t>Integration of record-oriented and graph-oriented processing</a:t>
            </a:r>
          </a:p>
          <a:p>
            <a:r>
              <a:rPr lang="en-US" dirty="0" err="1"/>
              <a:t>GraphX</a:t>
            </a:r>
            <a:r>
              <a:rPr lang="en-US" dirty="0"/>
              <a:t>: Extends RDDs to Resilient Distributed Property Graphs</a:t>
            </a:r>
          </a:p>
          <a:p>
            <a:r>
              <a:rPr lang="en-US" dirty="0"/>
              <a:t>Property Graphs:</a:t>
            </a:r>
          </a:p>
          <a:p>
            <a:pPr lvl="1"/>
            <a:r>
              <a:rPr lang="en-US" dirty="0"/>
              <a:t>Present different views of the graph (vertices, edges, triplets)</a:t>
            </a:r>
          </a:p>
          <a:p>
            <a:pPr lvl="1"/>
            <a:r>
              <a:rPr lang="en-US" dirty="0"/>
              <a:t>Support map-like operations</a:t>
            </a:r>
          </a:p>
          <a:p>
            <a:pPr lvl="1"/>
            <a:r>
              <a:rPr lang="en-US" dirty="0"/>
              <a:t>Support distributed Pregel-like aggregations</a:t>
            </a:r>
          </a:p>
          <a:p>
            <a:r>
              <a:rPr lang="en-US" dirty="0" err="1"/>
              <a:t>Graphframe</a:t>
            </a:r>
            <a:r>
              <a:rPr lang="en-US" dirty="0"/>
              <a:t>: Extends </a:t>
            </a:r>
            <a:r>
              <a:rPr lang="en-US" dirty="0" err="1"/>
              <a:t>GraphX</a:t>
            </a:r>
            <a:r>
              <a:rPr lang="en-US" dirty="0"/>
              <a:t> to provide a </a:t>
            </a:r>
            <a:r>
              <a:rPr lang="en-US" dirty="0" err="1"/>
              <a:t>DataFrame</a:t>
            </a:r>
            <a:r>
              <a:rPr lang="en-US" dirty="0"/>
              <a:t> API and support for Spark’s different language bindings</a:t>
            </a:r>
          </a:p>
          <a:p>
            <a:endParaRPr lang="en-US" dirty="0"/>
          </a:p>
        </p:txBody>
      </p:sp>
      <p:sp>
        <p:nvSpPr>
          <p:cNvPr id="4" name="Slide Number Placeholder 3"/>
          <p:cNvSpPr>
            <a:spLocks noGrp="1"/>
          </p:cNvSpPr>
          <p:nvPr>
            <p:ph type="sldNum" sz="quarter" idx="10"/>
          </p:nvPr>
        </p:nvSpPr>
        <p:spPr/>
        <p:txBody>
          <a:bodyPr/>
          <a:lstStyle/>
          <a:p>
            <a:fld id="{95C605C4-1F5B-4B2B-8458-3FC432AF1FAC}" type="slidenum">
              <a:rPr lang="en-US" smtClean="0"/>
              <a:t>71</a:t>
            </a:fld>
            <a:endParaRPr lang="en-US"/>
          </a:p>
        </p:txBody>
      </p:sp>
    </p:spTree>
    <p:extLst>
      <p:ext uri="{BB962C8B-B14F-4D97-AF65-F5344CB8AC3E}">
        <p14:creationId xmlns:p14="http://schemas.microsoft.com/office/powerpoint/2010/main" val="2683128828"/>
      </p:ext>
    </p:extLst>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Content Placeholder 16">
            <a:extLst>
              <a:ext uri="{FF2B5EF4-FFF2-40B4-BE49-F238E27FC236}">
                <a16:creationId xmlns:a16="http://schemas.microsoft.com/office/drawing/2014/main" id="{62C46BEF-2DBC-655A-3646-0CF435108DCB}"/>
              </a:ext>
            </a:extLst>
          </p:cNvPr>
          <p:cNvSpPr>
            <a:spLocks noGrp="1"/>
          </p:cNvSpPr>
          <p:nvPr>
            <p:ph idx="1"/>
          </p:nvPr>
        </p:nvSpPr>
        <p:spPr/>
        <p:txBody>
          <a:bodyPr/>
          <a:lstStyle/>
          <a:p>
            <a:r>
              <a:rPr lang="en-US" sz="2200" dirty="0"/>
              <a:t>weighted page rank algorithm: PR = 0.15+0.85*sum(PR*weight)</a:t>
            </a:r>
          </a:p>
          <a:p>
            <a:r>
              <a:rPr lang="en-US" sz="2200" dirty="0"/>
              <a:t>Stage 1: Join</a:t>
            </a:r>
          </a:p>
          <a:p>
            <a:endParaRPr lang="en-US" dirty="0"/>
          </a:p>
          <a:p>
            <a:endParaRPr lang="en-US" dirty="0"/>
          </a:p>
          <a:p>
            <a:endParaRPr lang="en-US" dirty="0"/>
          </a:p>
          <a:p>
            <a:endParaRPr lang="en-US" dirty="0"/>
          </a:p>
          <a:p>
            <a:r>
              <a:rPr lang="en-SG" sz="2200" dirty="0"/>
              <a:t>Stage 2: Group-By</a:t>
            </a:r>
            <a:endParaRPr lang="en-US" sz="2200" dirty="0"/>
          </a:p>
        </p:txBody>
      </p:sp>
      <p:sp>
        <p:nvSpPr>
          <p:cNvPr id="3" name="Title 2">
            <a:extLst>
              <a:ext uri="{FF2B5EF4-FFF2-40B4-BE49-F238E27FC236}">
                <a16:creationId xmlns:a16="http://schemas.microsoft.com/office/drawing/2014/main" id="{7BF9196C-56C7-B4C7-43DD-C9A8D5705CFC}"/>
              </a:ext>
            </a:extLst>
          </p:cNvPr>
          <p:cNvSpPr>
            <a:spLocks noGrp="1"/>
          </p:cNvSpPr>
          <p:nvPr>
            <p:ph type="title"/>
          </p:nvPr>
        </p:nvSpPr>
        <p:spPr/>
        <p:txBody>
          <a:bodyPr/>
          <a:lstStyle/>
          <a:p>
            <a:r>
              <a:rPr lang="en-US" dirty="0"/>
              <a:t>Spark Implementation on weighted </a:t>
            </a:r>
            <a:r>
              <a:rPr lang="en-US" dirty="0" err="1"/>
              <a:t>pagerank</a:t>
            </a:r>
            <a:endParaRPr lang="en-SG" dirty="0"/>
          </a:p>
        </p:txBody>
      </p:sp>
      <p:sp>
        <p:nvSpPr>
          <p:cNvPr id="4" name="Slide Number Placeholder 3">
            <a:extLst>
              <a:ext uri="{FF2B5EF4-FFF2-40B4-BE49-F238E27FC236}">
                <a16:creationId xmlns:a16="http://schemas.microsoft.com/office/drawing/2014/main" id="{6B4B2621-CD3C-247D-20BA-09D2BA17F72C}"/>
              </a:ext>
            </a:extLst>
          </p:cNvPr>
          <p:cNvSpPr>
            <a:spLocks noGrp="1"/>
          </p:cNvSpPr>
          <p:nvPr>
            <p:ph type="sldNum" sz="quarter" idx="10"/>
          </p:nvPr>
        </p:nvSpPr>
        <p:spPr/>
        <p:txBody>
          <a:bodyPr/>
          <a:lstStyle/>
          <a:p>
            <a:fld id="{95C605C4-1F5B-4B2B-8458-3FC432AF1FAC}" type="slidenum">
              <a:rPr lang="en-US" smtClean="0"/>
              <a:t>72</a:t>
            </a:fld>
            <a:endParaRPr lang="en-US"/>
          </a:p>
        </p:txBody>
      </p:sp>
      <p:pic>
        <p:nvPicPr>
          <p:cNvPr id="6" name="Picture 5">
            <a:extLst>
              <a:ext uri="{FF2B5EF4-FFF2-40B4-BE49-F238E27FC236}">
                <a16:creationId xmlns:a16="http://schemas.microsoft.com/office/drawing/2014/main" id="{2DFA7CD8-414B-5169-7B80-61E2C629989F}"/>
              </a:ext>
            </a:extLst>
          </p:cNvPr>
          <p:cNvPicPr>
            <a:picLocks noChangeAspect="1"/>
          </p:cNvPicPr>
          <p:nvPr/>
        </p:nvPicPr>
        <p:blipFill>
          <a:blip r:embed="rId3"/>
          <a:stretch>
            <a:fillRect/>
          </a:stretch>
        </p:blipFill>
        <p:spPr>
          <a:xfrm>
            <a:off x="5257800" y="2317426"/>
            <a:ext cx="3521875" cy="2223148"/>
          </a:xfrm>
          <a:prstGeom prst="rect">
            <a:avLst/>
          </a:prstGeom>
        </p:spPr>
      </p:pic>
      <p:pic>
        <p:nvPicPr>
          <p:cNvPr id="12" name="Picture 11">
            <a:extLst>
              <a:ext uri="{FF2B5EF4-FFF2-40B4-BE49-F238E27FC236}">
                <a16:creationId xmlns:a16="http://schemas.microsoft.com/office/drawing/2014/main" id="{0C7FC043-0322-FC7B-9ADB-320D76DF09AE}"/>
              </a:ext>
            </a:extLst>
          </p:cNvPr>
          <p:cNvPicPr>
            <a:picLocks noChangeAspect="1"/>
          </p:cNvPicPr>
          <p:nvPr/>
        </p:nvPicPr>
        <p:blipFill>
          <a:blip r:embed="rId4"/>
          <a:stretch>
            <a:fillRect/>
          </a:stretch>
        </p:blipFill>
        <p:spPr>
          <a:xfrm>
            <a:off x="609600" y="3050411"/>
            <a:ext cx="4513375" cy="757178"/>
          </a:xfrm>
          <a:prstGeom prst="rect">
            <a:avLst/>
          </a:prstGeom>
        </p:spPr>
      </p:pic>
      <p:pic>
        <p:nvPicPr>
          <p:cNvPr id="14" name="Picture 13">
            <a:extLst>
              <a:ext uri="{FF2B5EF4-FFF2-40B4-BE49-F238E27FC236}">
                <a16:creationId xmlns:a16="http://schemas.microsoft.com/office/drawing/2014/main" id="{25D3ECC6-CA4C-C4A3-5B41-F63D697F8684}"/>
              </a:ext>
            </a:extLst>
          </p:cNvPr>
          <p:cNvPicPr>
            <a:picLocks noChangeAspect="1"/>
          </p:cNvPicPr>
          <p:nvPr/>
        </p:nvPicPr>
        <p:blipFill>
          <a:blip r:embed="rId5"/>
          <a:stretch>
            <a:fillRect/>
          </a:stretch>
        </p:blipFill>
        <p:spPr>
          <a:xfrm>
            <a:off x="743174" y="4697626"/>
            <a:ext cx="4493687" cy="757178"/>
          </a:xfrm>
          <a:prstGeom prst="rect">
            <a:avLst/>
          </a:prstGeom>
        </p:spPr>
      </p:pic>
      <p:pic>
        <p:nvPicPr>
          <p:cNvPr id="16" name="Picture 15">
            <a:extLst>
              <a:ext uri="{FF2B5EF4-FFF2-40B4-BE49-F238E27FC236}">
                <a16:creationId xmlns:a16="http://schemas.microsoft.com/office/drawing/2014/main" id="{F54D814E-5A04-2014-4D29-CB63E82588AE}"/>
              </a:ext>
            </a:extLst>
          </p:cNvPr>
          <p:cNvPicPr>
            <a:picLocks noChangeAspect="1"/>
          </p:cNvPicPr>
          <p:nvPr/>
        </p:nvPicPr>
        <p:blipFill>
          <a:blip r:embed="rId6"/>
          <a:stretch>
            <a:fillRect/>
          </a:stretch>
        </p:blipFill>
        <p:spPr>
          <a:xfrm>
            <a:off x="674034" y="2004657"/>
            <a:ext cx="3971925" cy="1201472"/>
          </a:xfrm>
          <a:prstGeom prst="rect">
            <a:avLst/>
          </a:prstGeom>
        </p:spPr>
      </p:pic>
    </p:spTree>
    <p:extLst>
      <p:ext uri="{BB962C8B-B14F-4D97-AF65-F5344CB8AC3E}">
        <p14:creationId xmlns:p14="http://schemas.microsoft.com/office/powerpoint/2010/main" val="1320647542"/>
      </p:ext>
    </p:extLst>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ADA2D78C-6AE6-E243-CC13-FE8DA05AD6F3}"/>
              </a:ext>
            </a:extLst>
          </p:cNvPr>
          <p:cNvPicPr>
            <a:picLocks noGrp="1" noChangeAspect="1"/>
          </p:cNvPicPr>
          <p:nvPr>
            <p:ph idx="1"/>
          </p:nvPr>
        </p:nvPicPr>
        <p:blipFill>
          <a:blip r:embed="rId2"/>
          <a:stretch>
            <a:fillRect/>
          </a:stretch>
        </p:blipFill>
        <p:spPr>
          <a:xfrm>
            <a:off x="914400" y="1066801"/>
            <a:ext cx="3271399" cy="1600200"/>
          </a:xfrm>
        </p:spPr>
      </p:pic>
      <p:sp>
        <p:nvSpPr>
          <p:cNvPr id="3" name="Title 2">
            <a:extLst>
              <a:ext uri="{FF2B5EF4-FFF2-40B4-BE49-F238E27FC236}">
                <a16:creationId xmlns:a16="http://schemas.microsoft.com/office/drawing/2014/main" id="{2CFF475E-2BAB-BA32-F5AB-897B9968FF74}"/>
              </a:ext>
            </a:extLst>
          </p:cNvPr>
          <p:cNvSpPr>
            <a:spLocks noGrp="1"/>
          </p:cNvSpPr>
          <p:nvPr>
            <p:ph type="title"/>
          </p:nvPr>
        </p:nvSpPr>
        <p:spPr/>
        <p:txBody>
          <a:bodyPr/>
          <a:lstStyle/>
          <a:p>
            <a:r>
              <a:rPr lang="en-US" dirty="0"/>
              <a:t>Spark uses Vertex Cut to partition the graph</a:t>
            </a:r>
            <a:endParaRPr lang="en-SG" dirty="0"/>
          </a:p>
        </p:txBody>
      </p:sp>
      <p:sp>
        <p:nvSpPr>
          <p:cNvPr id="2" name="Slide Number Placeholder 1">
            <a:extLst>
              <a:ext uri="{FF2B5EF4-FFF2-40B4-BE49-F238E27FC236}">
                <a16:creationId xmlns:a16="http://schemas.microsoft.com/office/drawing/2014/main" id="{E1F2CAC2-A978-CE8B-301C-A53140015ED0}"/>
              </a:ext>
            </a:extLst>
          </p:cNvPr>
          <p:cNvSpPr>
            <a:spLocks noGrp="1"/>
          </p:cNvSpPr>
          <p:nvPr>
            <p:ph type="sldNum" sz="quarter" idx="10"/>
          </p:nvPr>
        </p:nvSpPr>
        <p:spPr/>
        <p:txBody>
          <a:bodyPr/>
          <a:lstStyle/>
          <a:p>
            <a:fld id="{95C605C4-1F5B-4B2B-8458-3FC432AF1FAC}" type="slidenum">
              <a:rPr lang="en-US" smtClean="0"/>
              <a:pPr/>
              <a:t>73</a:t>
            </a:fld>
            <a:endParaRPr lang="en-US"/>
          </a:p>
        </p:txBody>
      </p:sp>
      <p:pic>
        <p:nvPicPr>
          <p:cNvPr id="8" name="Picture 7">
            <a:extLst>
              <a:ext uri="{FF2B5EF4-FFF2-40B4-BE49-F238E27FC236}">
                <a16:creationId xmlns:a16="http://schemas.microsoft.com/office/drawing/2014/main" id="{060C2393-3E51-1563-5652-C3AF2AB76986}"/>
              </a:ext>
            </a:extLst>
          </p:cNvPr>
          <p:cNvPicPr>
            <a:picLocks noChangeAspect="1"/>
          </p:cNvPicPr>
          <p:nvPr/>
        </p:nvPicPr>
        <p:blipFill>
          <a:blip r:embed="rId3"/>
          <a:stretch>
            <a:fillRect/>
          </a:stretch>
        </p:blipFill>
        <p:spPr>
          <a:xfrm>
            <a:off x="2057400" y="2692840"/>
            <a:ext cx="5762625" cy="3800475"/>
          </a:xfrm>
          <a:prstGeom prst="rect">
            <a:avLst/>
          </a:prstGeom>
        </p:spPr>
      </p:pic>
    </p:spTree>
    <p:extLst>
      <p:ext uri="{BB962C8B-B14F-4D97-AF65-F5344CB8AC3E}">
        <p14:creationId xmlns:p14="http://schemas.microsoft.com/office/powerpoint/2010/main" val="3958041964"/>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A70A5F0B-DF09-EB03-5CF4-C182030B5928}"/>
              </a:ext>
            </a:extLst>
          </p:cNvPr>
          <p:cNvSpPr>
            <a:spLocks noGrp="1"/>
          </p:cNvSpPr>
          <p:nvPr>
            <p:ph idx="1"/>
          </p:nvPr>
        </p:nvSpPr>
        <p:spPr/>
        <p:txBody>
          <a:bodyPr/>
          <a:lstStyle/>
          <a:p>
            <a:r>
              <a:rPr lang="en-US" dirty="0" err="1"/>
              <a:t>GraphX</a:t>
            </a:r>
            <a:r>
              <a:rPr lang="en-US" dirty="0"/>
              <a:t> Paper 2015</a:t>
            </a:r>
          </a:p>
          <a:p>
            <a:pPr lvl="1"/>
            <a:r>
              <a:rPr lang="en-US" dirty="0" err="1"/>
              <a:t>GraphX</a:t>
            </a:r>
            <a:r>
              <a:rPr lang="en-US" dirty="0"/>
              <a:t> can achieve performance parity compared with specialized graph systems</a:t>
            </a:r>
            <a:endParaRPr lang="en-SG" dirty="0"/>
          </a:p>
        </p:txBody>
      </p:sp>
      <p:sp>
        <p:nvSpPr>
          <p:cNvPr id="7" name="Title 6">
            <a:extLst>
              <a:ext uri="{FF2B5EF4-FFF2-40B4-BE49-F238E27FC236}">
                <a16:creationId xmlns:a16="http://schemas.microsoft.com/office/drawing/2014/main" id="{4B712681-139B-903A-C640-4A4C89284EBD}"/>
              </a:ext>
            </a:extLst>
          </p:cNvPr>
          <p:cNvSpPr>
            <a:spLocks noGrp="1"/>
          </p:cNvSpPr>
          <p:nvPr>
            <p:ph type="title"/>
          </p:nvPr>
        </p:nvSpPr>
        <p:spPr/>
        <p:txBody>
          <a:bodyPr/>
          <a:lstStyle/>
          <a:p>
            <a:r>
              <a:rPr lang="en-SG" dirty="0"/>
              <a:t>Performance Comparison</a:t>
            </a:r>
          </a:p>
        </p:txBody>
      </p:sp>
      <p:sp>
        <p:nvSpPr>
          <p:cNvPr id="4" name="Slide Number Placeholder 3">
            <a:extLst>
              <a:ext uri="{FF2B5EF4-FFF2-40B4-BE49-F238E27FC236}">
                <a16:creationId xmlns:a16="http://schemas.microsoft.com/office/drawing/2014/main" id="{C60DCC2E-824C-05F4-DE63-AE8AD51328EA}"/>
              </a:ext>
            </a:extLst>
          </p:cNvPr>
          <p:cNvSpPr>
            <a:spLocks noGrp="1"/>
          </p:cNvSpPr>
          <p:nvPr>
            <p:ph type="sldNum" sz="quarter" idx="10"/>
          </p:nvPr>
        </p:nvSpPr>
        <p:spPr/>
        <p:txBody>
          <a:bodyPr/>
          <a:lstStyle/>
          <a:p>
            <a:fld id="{95C605C4-1F5B-4B2B-8458-3FC432AF1FAC}" type="slidenum">
              <a:rPr lang="en-US" smtClean="0"/>
              <a:t>74</a:t>
            </a:fld>
            <a:endParaRPr lang="en-US"/>
          </a:p>
        </p:txBody>
      </p:sp>
      <p:pic>
        <p:nvPicPr>
          <p:cNvPr id="6" name="Picture 5">
            <a:extLst>
              <a:ext uri="{FF2B5EF4-FFF2-40B4-BE49-F238E27FC236}">
                <a16:creationId xmlns:a16="http://schemas.microsoft.com/office/drawing/2014/main" id="{43846BDF-C250-3D71-8459-E57C6EEFCF2E}"/>
              </a:ext>
            </a:extLst>
          </p:cNvPr>
          <p:cNvPicPr>
            <a:picLocks noChangeAspect="1"/>
          </p:cNvPicPr>
          <p:nvPr/>
        </p:nvPicPr>
        <p:blipFill>
          <a:blip r:embed="rId2"/>
          <a:stretch>
            <a:fillRect/>
          </a:stretch>
        </p:blipFill>
        <p:spPr>
          <a:xfrm>
            <a:off x="609600" y="2438400"/>
            <a:ext cx="7772400" cy="3244532"/>
          </a:xfrm>
          <a:prstGeom prst="rect">
            <a:avLst/>
          </a:prstGeom>
        </p:spPr>
      </p:pic>
      <p:sp>
        <p:nvSpPr>
          <p:cNvPr id="9" name="TextBox 8">
            <a:extLst>
              <a:ext uri="{FF2B5EF4-FFF2-40B4-BE49-F238E27FC236}">
                <a16:creationId xmlns:a16="http://schemas.microsoft.com/office/drawing/2014/main" id="{1AB77F8C-E716-A0F8-5E12-60CA35F09BD8}"/>
              </a:ext>
            </a:extLst>
          </p:cNvPr>
          <p:cNvSpPr txBox="1"/>
          <p:nvPr/>
        </p:nvSpPr>
        <p:spPr>
          <a:xfrm>
            <a:off x="0" y="6487848"/>
            <a:ext cx="6582251" cy="338554"/>
          </a:xfrm>
          <a:prstGeom prst="rect">
            <a:avLst/>
          </a:prstGeom>
          <a:noFill/>
        </p:spPr>
        <p:txBody>
          <a:bodyPr wrap="none" rtlCol="0">
            <a:spAutoFit/>
          </a:bodyPr>
          <a:lstStyle/>
          <a:p>
            <a:r>
              <a:rPr lang="en-US" b="0" dirty="0" err="1">
                <a:solidFill>
                  <a:schemeClr val="bg1"/>
                </a:solidFill>
              </a:rPr>
              <a:t>GraphX</a:t>
            </a:r>
            <a:r>
              <a:rPr lang="en-US" b="0" dirty="0">
                <a:solidFill>
                  <a:schemeClr val="bg1"/>
                </a:solidFill>
              </a:rPr>
              <a:t>: Graph Processing in a Distributed Dataflow Framework, 2015</a:t>
            </a:r>
            <a:endParaRPr lang="en-SG" b="0" dirty="0">
              <a:solidFill>
                <a:schemeClr val="bg1"/>
              </a:solidFill>
            </a:endParaRPr>
          </a:p>
        </p:txBody>
      </p:sp>
    </p:spTree>
    <p:extLst>
      <p:ext uri="{BB962C8B-B14F-4D97-AF65-F5344CB8AC3E}">
        <p14:creationId xmlns:p14="http://schemas.microsoft.com/office/powerpoint/2010/main" val="2621492059"/>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67FCB33-24A1-7EB8-612A-063C711F93B5}"/>
              </a:ext>
            </a:extLst>
          </p:cNvPr>
          <p:cNvSpPr>
            <a:spLocks noGrp="1"/>
          </p:cNvSpPr>
          <p:nvPr>
            <p:ph idx="1"/>
          </p:nvPr>
        </p:nvSpPr>
        <p:spPr/>
        <p:txBody>
          <a:bodyPr/>
          <a:lstStyle/>
          <a:p>
            <a:r>
              <a:rPr lang="en-US" dirty="0"/>
              <a:t>Facebook 2016</a:t>
            </a:r>
          </a:p>
          <a:p>
            <a:pPr lvl="1"/>
            <a:r>
              <a:rPr lang="en-US" dirty="0" err="1"/>
              <a:t>Giraph</a:t>
            </a:r>
            <a:r>
              <a:rPr lang="en-US" dirty="0"/>
              <a:t>: an open source implementation of Pregel by Facebook</a:t>
            </a:r>
          </a:p>
          <a:p>
            <a:pPr lvl="1"/>
            <a:r>
              <a:rPr lang="en-US" dirty="0"/>
              <a:t>Efficiency Comparison (on ~ trillion-scale Facebook social graph)</a:t>
            </a:r>
            <a:endParaRPr lang="en-SG" dirty="0"/>
          </a:p>
        </p:txBody>
      </p:sp>
      <p:sp>
        <p:nvSpPr>
          <p:cNvPr id="3" name="Title 2">
            <a:extLst>
              <a:ext uri="{FF2B5EF4-FFF2-40B4-BE49-F238E27FC236}">
                <a16:creationId xmlns:a16="http://schemas.microsoft.com/office/drawing/2014/main" id="{633A10BF-2C79-C34D-90E1-F487433FD74C}"/>
              </a:ext>
            </a:extLst>
          </p:cNvPr>
          <p:cNvSpPr>
            <a:spLocks noGrp="1"/>
          </p:cNvSpPr>
          <p:nvPr>
            <p:ph type="title"/>
          </p:nvPr>
        </p:nvSpPr>
        <p:spPr/>
        <p:txBody>
          <a:bodyPr/>
          <a:lstStyle/>
          <a:p>
            <a:r>
              <a:rPr lang="en-US" dirty="0"/>
              <a:t>Performance Comparison</a:t>
            </a:r>
          </a:p>
        </p:txBody>
      </p:sp>
      <p:sp>
        <p:nvSpPr>
          <p:cNvPr id="4" name="Slide Number Placeholder 3">
            <a:extLst>
              <a:ext uri="{FF2B5EF4-FFF2-40B4-BE49-F238E27FC236}">
                <a16:creationId xmlns:a16="http://schemas.microsoft.com/office/drawing/2014/main" id="{3725600A-7F43-EE4F-BFCD-94C4879CFA9B}"/>
              </a:ext>
            </a:extLst>
          </p:cNvPr>
          <p:cNvSpPr>
            <a:spLocks noGrp="1"/>
          </p:cNvSpPr>
          <p:nvPr>
            <p:ph type="sldNum" sz="quarter" idx="10"/>
          </p:nvPr>
        </p:nvSpPr>
        <p:spPr/>
        <p:txBody>
          <a:bodyPr/>
          <a:lstStyle/>
          <a:p>
            <a:fld id="{95C605C4-1F5B-4B2B-8458-3FC432AF1FAC}" type="slidenum">
              <a:rPr lang="en-US" smtClean="0"/>
              <a:t>75</a:t>
            </a:fld>
            <a:endParaRPr lang="en-US"/>
          </a:p>
        </p:txBody>
      </p:sp>
      <p:pic>
        <p:nvPicPr>
          <p:cNvPr id="5" name="Picture 4">
            <a:extLst>
              <a:ext uri="{FF2B5EF4-FFF2-40B4-BE49-F238E27FC236}">
                <a16:creationId xmlns:a16="http://schemas.microsoft.com/office/drawing/2014/main" id="{D128EB6E-D5B3-AE4D-B670-B578AA6DFE29}"/>
              </a:ext>
            </a:extLst>
          </p:cNvPr>
          <p:cNvPicPr>
            <a:picLocks noChangeAspect="1"/>
          </p:cNvPicPr>
          <p:nvPr/>
        </p:nvPicPr>
        <p:blipFill>
          <a:blip r:embed="rId3"/>
          <a:stretch>
            <a:fillRect/>
          </a:stretch>
        </p:blipFill>
        <p:spPr>
          <a:xfrm>
            <a:off x="990600" y="2521657"/>
            <a:ext cx="7467600" cy="3646061"/>
          </a:xfrm>
          <a:prstGeom prst="rect">
            <a:avLst/>
          </a:prstGeom>
        </p:spPr>
      </p:pic>
    </p:spTree>
    <p:extLst>
      <p:ext uri="{BB962C8B-B14F-4D97-AF65-F5344CB8AC3E}">
        <p14:creationId xmlns:p14="http://schemas.microsoft.com/office/powerpoint/2010/main" val="2723868235"/>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447780D-3AC9-A54E-9677-8E4494DAAE3D}"/>
              </a:ext>
            </a:extLst>
          </p:cNvPr>
          <p:cNvSpPr>
            <a:spLocks noGrp="1"/>
          </p:cNvSpPr>
          <p:nvPr>
            <p:ph idx="1"/>
          </p:nvPr>
        </p:nvSpPr>
        <p:spPr/>
        <p:txBody>
          <a:bodyPr>
            <a:normAutofit/>
          </a:bodyPr>
          <a:lstStyle/>
          <a:p>
            <a:r>
              <a:rPr lang="en-US"/>
              <a:t>CS4225 slides by He Bingsheng and </a:t>
            </a:r>
            <a:r>
              <a:rPr lang="en-US" sz="2400" b="0" kern="0">
                <a:solidFill>
                  <a:schemeClr val="bg2"/>
                </a:solidFill>
                <a:latin typeface="Gill Sans"/>
                <a:cs typeface="Gill Sans"/>
              </a:rPr>
              <a:t>Bryan Hooi</a:t>
            </a:r>
            <a:endParaRPr lang="en-SG" dirty="0"/>
          </a:p>
          <a:p>
            <a:r>
              <a:rPr lang="en-SG" dirty="0"/>
              <a:t>Claudia </a:t>
            </a:r>
            <a:r>
              <a:rPr lang="en-SG" dirty="0" err="1"/>
              <a:t>Hauff</a:t>
            </a:r>
            <a:r>
              <a:rPr lang="en-SG" dirty="0"/>
              <a:t> - Big Data Processing (</a:t>
            </a:r>
            <a:r>
              <a:rPr lang="en-SG" dirty="0">
                <a:hlinkClick r:id="rId2"/>
              </a:rPr>
              <a:t>https://chauff.github.io/documents/bdp/graph_giraph.pdf</a:t>
            </a:r>
            <a:r>
              <a:rPr lang="en-SG" dirty="0"/>
              <a:t>) </a:t>
            </a:r>
            <a:r>
              <a:rPr lang="en-US" dirty="0" err="1"/>
              <a:t>mmds.org</a:t>
            </a:r>
            <a:r>
              <a:rPr lang="en-US" dirty="0"/>
              <a:t> – Mining of Massive Datasets - Jure </a:t>
            </a:r>
            <a:r>
              <a:rPr lang="en-US" dirty="0" err="1"/>
              <a:t>Leskovec</a:t>
            </a:r>
            <a:r>
              <a:rPr lang="en-US" dirty="0"/>
              <a:t>, Anand </a:t>
            </a:r>
            <a:r>
              <a:rPr lang="en-US" dirty="0" err="1"/>
              <a:t>Rajaraman</a:t>
            </a:r>
            <a:r>
              <a:rPr lang="en-US" dirty="0"/>
              <a:t>, Jeff Ullman</a:t>
            </a:r>
          </a:p>
          <a:p>
            <a:r>
              <a:rPr lang="en-US" dirty="0">
                <a:hlinkClick r:id="rId3"/>
              </a:rPr>
              <a:t>https://jakobmiksch.eu/post/openstreetmap_routing/</a:t>
            </a:r>
            <a:endParaRPr lang="en-US" dirty="0"/>
          </a:p>
          <a:p>
            <a:r>
              <a:rPr lang="en-US" dirty="0">
                <a:hlinkClick r:id="rId4"/>
              </a:rPr>
              <a:t>https://www.edrawmax.com/online-map-maker.html</a:t>
            </a:r>
            <a:endParaRPr lang="en-US" dirty="0"/>
          </a:p>
          <a:p>
            <a:r>
              <a:rPr lang="en-US" dirty="0">
                <a:hlinkClick r:id="rId5"/>
              </a:rPr>
              <a:t>https://learnforeverlearn.com/pagerank/</a:t>
            </a:r>
            <a:endParaRPr lang="en-US" dirty="0"/>
          </a:p>
          <a:p>
            <a:r>
              <a:rPr lang="en-US" dirty="0">
                <a:hlinkClick r:id="rId6"/>
              </a:rPr>
              <a:t>https://neo4j.com/</a:t>
            </a:r>
            <a:endParaRPr lang="en-US" dirty="0"/>
          </a:p>
          <a:p>
            <a:endParaRPr lang="en-US" dirty="0"/>
          </a:p>
          <a:p>
            <a:endParaRPr lang="en-US" dirty="0"/>
          </a:p>
          <a:p>
            <a:endParaRPr lang="en-US" dirty="0"/>
          </a:p>
        </p:txBody>
      </p:sp>
      <p:sp>
        <p:nvSpPr>
          <p:cNvPr id="3" name="Title 2">
            <a:extLst>
              <a:ext uri="{FF2B5EF4-FFF2-40B4-BE49-F238E27FC236}">
                <a16:creationId xmlns:a16="http://schemas.microsoft.com/office/drawing/2014/main" id="{B1B57471-73FD-8C44-9ED7-B4B17CF9E61B}"/>
              </a:ext>
            </a:extLst>
          </p:cNvPr>
          <p:cNvSpPr>
            <a:spLocks noGrp="1"/>
          </p:cNvSpPr>
          <p:nvPr>
            <p:ph type="title"/>
          </p:nvPr>
        </p:nvSpPr>
        <p:spPr/>
        <p:txBody>
          <a:bodyPr/>
          <a:lstStyle/>
          <a:p>
            <a:r>
              <a:rPr lang="en-US" dirty="0"/>
              <a:t>Acknowledgements</a:t>
            </a:r>
          </a:p>
        </p:txBody>
      </p:sp>
      <p:sp>
        <p:nvSpPr>
          <p:cNvPr id="4" name="Slide Number Placeholder 3">
            <a:extLst>
              <a:ext uri="{FF2B5EF4-FFF2-40B4-BE49-F238E27FC236}">
                <a16:creationId xmlns:a16="http://schemas.microsoft.com/office/drawing/2014/main" id="{545D3BD8-5B36-D547-BE2B-F1DBDCF6BC67}"/>
              </a:ext>
            </a:extLst>
          </p:cNvPr>
          <p:cNvSpPr>
            <a:spLocks noGrp="1"/>
          </p:cNvSpPr>
          <p:nvPr>
            <p:ph type="sldNum" sz="quarter" idx="10"/>
          </p:nvPr>
        </p:nvSpPr>
        <p:spPr/>
        <p:txBody>
          <a:bodyPr/>
          <a:lstStyle/>
          <a:p>
            <a:fld id="{95C605C4-1F5B-4B2B-8458-3FC432AF1FAC}" type="slidenum">
              <a:rPr lang="en-US" smtClean="0"/>
              <a:t>76</a:t>
            </a:fld>
            <a:endParaRPr lang="en-US"/>
          </a:p>
        </p:txBody>
      </p:sp>
    </p:spTree>
    <p:extLst>
      <p:ext uri="{BB962C8B-B14F-4D97-AF65-F5344CB8AC3E}">
        <p14:creationId xmlns:p14="http://schemas.microsoft.com/office/powerpoint/2010/main" val="2014672364"/>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solidFill>
                  <a:schemeClr val="bg1">
                    <a:lumMod val="95000"/>
                    <a:lumOff val="5000"/>
                  </a:schemeClr>
                </a:solidFill>
              </a:rPr>
              <a:t>Web as a Graph</a:t>
            </a:r>
          </a:p>
        </p:txBody>
      </p:sp>
      <p:sp>
        <p:nvSpPr>
          <p:cNvPr id="36866" name="Content Placeholder 2"/>
          <p:cNvSpPr>
            <a:spLocks noGrp="1"/>
          </p:cNvSpPr>
          <p:nvPr>
            <p:ph idx="1"/>
          </p:nvPr>
        </p:nvSpPr>
        <p:spPr>
          <a:xfrm>
            <a:off x="533400" y="1489399"/>
            <a:ext cx="3257550" cy="3263504"/>
          </a:xfrm>
        </p:spPr>
        <p:txBody>
          <a:bodyPr/>
          <a:lstStyle/>
          <a:p>
            <a:r>
              <a:rPr lang="en-US" b="1" dirty="0">
                <a:solidFill>
                  <a:srgbClr val="D60093"/>
                </a:solidFill>
              </a:rPr>
              <a:t>Web as a directed graph:</a:t>
            </a:r>
          </a:p>
          <a:p>
            <a:pPr lvl="1"/>
            <a:r>
              <a:rPr lang="en-US" b="1" dirty="0">
                <a:solidFill>
                  <a:srgbClr val="0000FF"/>
                </a:solidFill>
              </a:rPr>
              <a:t>Nodes: Webpages</a:t>
            </a:r>
          </a:p>
          <a:p>
            <a:pPr lvl="1"/>
            <a:r>
              <a:rPr lang="en-US" b="1" dirty="0">
                <a:solidFill>
                  <a:srgbClr val="0000FF"/>
                </a:solidFill>
              </a:rPr>
              <a:t>Edges: Hyperlinks</a:t>
            </a:r>
            <a:endParaRPr lang="en-US" dirty="0">
              <a:solidFill>
                <a:srgbClr val="0000FF"/>
              </a:solidFill>
            </a:endParaRPr>
          </a:p>
        </p:txBody>
      </p:sp>
      <p:pic>
        <p:nvPicPr>
          <p:cNvPr id="1026" name="Picture 2" descr="http://myhero.com/images/guest/g264555/hero90466/webearth.jpe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18936" y="1482982"/>
            <a:ext cx="4496414" cy="370075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4018935" y="5224257"/>
            <a:ext cx="4572000" cy="461665"/>
          </a:xfrm>
          <a:prstGeom prst="rect">
            <a:avLst/>
          </a:prstGeom>
        </p:spPr>
        <p:txBody>
          <a:bodyPr>
            <a:spAutoFit/>
          </a:bodyPr>
          <a:lstStyle/>
          <a:p>
            <a:r>
              <a:rPr lang="en-SG" sz="1200" b="0" dirty="0">
                <a:solidFill>
                  <a:srgbClr val="000000"/>
                </a:solidFill>
                <a:latin typeface="arial" panose="020B0604020202020204" pitchFamily="34" charset="0"/>
              </a:rPr>
              <a:t>Graph of the World Wide Web (http://www.bordalierinstitute.com/ (The </a:t>
            </a:r>
            <a:r>
              <a:rPr lang="en-SG" sz="1200" b="0" dirty="0" err="1">
                <a:solidFill>
                  <a:srgbClr val="000000"/>
                </a:solidFill>
                <a:latin typeface="arial" panose="020B0604020202020204" pitchFamily="34" charset="0"/>
              </a:rPr>
              <a:t>Bordalier</a:t>
            </a:r>
            <a:r>
              <a:rPr lang="en-SG" sz="1200" b="0" dirty="0">
                <a:solidFill>
                  <a:srgbClr val="000000"/>
                </a:solidFill>
                <a:latin typeface="arial" panose="020B0604020202020204" pitchFamily="34" charset="0"/>
              </a:rPr>
              <a:t> Institute))</a:t>
            </a:r>
            <a:endParaRPr lang="en-SG" sz="1200" dirty="0"/>
          </a:p>
        </p:txBody>
      </p:sp>
      <p:sp>
        <p:nvSpPr>
          <p:cNvPr id="3" name="Slide Number Placeholder 2"/>
          <p:cNvSpPr>
            <a:spLocks noGrp="1"/>
          </p:cNvSpPr>
          <p:nvPr>
            <p:ph type="sldNum" sz="quarter" idx="10"/>
          </p:nvPr>
        </p:nvSpPr>
        <p:spPr/>
        <p:txBody>
          <a:bodyPr/>
          <a:lstStyle/>
          <a:p>
            <a:fld id="{95C605C4-1F5B-4B2B-8458-3FC432AF1FAC}" type="slidenum">
              <a:rPr lang="en-US" smtClean="0"/>
              <a:t>8</a:t>
            </a:fld>
            <a:endParaRPr lang="en-US"/>
          </a:p>
        </p:txBody>
      </p:sp>
    </p:spTree>
    <p:extLst>
      <p:ext uri="{BB962C8B-B14F-4D97-AF65-F5344CB8AC3E}">
        <p14:creationId xmlns:p14="http://schemas.microsoft.com/office/powerpoint/2010/main" val="1700738744"/>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auto">
              <a:spcAft>
                <a:spcPts val="0"/>
              </a:spcAft>
              <a:defRPr/>
            </a:pPr>
            <a:r>
              <a:rPr lang="en-US" dirty="0"/>
              <a:t>PageRank: Ranking Pages on the Web</a:t>
            </a:r>
          </a:p>
        </p:txBody>
      </p:sp>
      <p:sp>
        <p:nvSpPr>
          <p:cNvPr id="36866" name="Content Placeholder 2"/>
          <p:cNvSpPr>
            <a:spLocks noGrp="1"/>
          </p:cNvSpPr>
          <p:nvPr>
            <p:ph idx="1"/>
          </p:nvPr>
        </p:nvSpPr>
        <p:spPr>
          <a:xfrm>
            <a:off x="0" y="1066799"/>
            <a:ext cx="8991600" cy="1530921"/>
          </a:xfrm>
        </p:spPr>
        <p:txBody>
          <a:bodyPr>
            <a:normAutofit fontScale="77500" lnSpcReduction="20000"/>
          </a:bodyPr>
          <a:lstStyle/>
          <a:p>
            <a:r>
              <a:rPr lang="en-US" b="1" dirty="0">
                <a:solidFill>
                  <a:srgbClr val="D60093"/>
                </a:solidFill>
              </a:rPr>
              <a:t>All web pages are not equally “important”: </a:t>
            </a:r>
            <a:r>
              <a:rPr lang="en-US" dirty="0">
                <a:hlinkClick r:id="rId3"/>
              </a:rPr>
              <a:t>www.joe-schmoe.com</a:t>
            </a:r>
            <a:r>
              <a:rPr lang="en-US" dirty="0"/>
              <a:t> vs. </a:t>
            </a:r>
            <a:r>
              <a:rPr lang="en-US" dirty="0">
                <a:hlinkClick r:id="rId4"/>
              </a:rPr>
              <a:t>en.wikipedia.org</a:t>
            </a:r>
            <a:endParaRPr lang="en-US" dirty="0"/>
          </a:p>
          <a:p>
            <a:pPr marL="800100" lvl="1" indent="-342900"/>
            <a:r>
              <a:rPr lang="en-US" dirty="0"/>
              <a:t>Measuring the </a:t>
            </a:r>
            <a:r>
              <a:rPr lang="en-US" b="1" dirty="0"/>
              <a:t>importance</a:t>
            </a:r>
            <a:r>
              <a:rPr lang="en-US" dirty="0"/>
              <a:t> of pages is necessary for many web-related tasks (e.g. search, recommendation) </a:t>
            </a:r>
          </a:p>
          <a:p>
            <a:pPr marL="800100" lvl="1" indent="-342900"/>
            <a:r>
              <a:rPr lang="en-US" dirty="0"/>
              <a:t>PageRank-like methods are also used in many other applications (bioinformatics, etc.)</a:t>
            </a:r>
          </a:p>
          <a:p>
            <a:endParaRPr lang="en-US" dirty="0"/>
          </a:p>
        </p:txBody>
      </p:sp>
      <p:sp>
        <p:nvSpPr>
          <p:cNvPr id="5" name="Footer Placeholder 4"/>
          <p:cNvSpPr>
            <a:spLocks noGrp="1"/>
          </p:cNvSpPr>
          <p:nvPr>
            <p:ph type="ftr" sz="quarter" idx="11"/>
          </p:nvPr>
        </p:nvSpPr>
        <p:spPr/>
        <p:txBody>
          <a:bodyPr/>
          <a:lstStyle/>
          <a:p>
            <a:pPr>
              <a:defRPr/>
            </a:pPr>
            <a:r>
              <a:rPr lang="nn-NO"/>
              <a:t>J. Leskovec, A. Rajaraman, J. Ullman: Mining of Massive Datasets, http://www.mmds.org</a:t>
            </a:r>
            <a:endParaRPr lang="en-US"/>
          </a:p>
        </p:txBody>
      </p:sp>
      <p:sp>
        <p:nvSpPr>
          <p:cNvPr id="6" name="Slide Number Placeholder 5"/>
          <p:cNvSpPr>
            <a:spLocks noGrp="1"/>
          </p:cNvSpPr>
          <p:nvPr>
            <p:ph type="sldNum" sz="quarter" idx="12"/>
          </p:nvPr>
        </p:nvSpPr>
        <p:spPr/>
        <p:txBody>
          <a:bodyPr/>
          <a:lstStyle/>
          <a:p>
            <a:pPr>
              <a:defRPr/>
            </a:pPr>
            <a:fld id="{BB18E5CE-EB7F-44C1-BA9D-EB986C4F3572}" type="slidenum">
              <a:rPr lang="en-US"/>
              <a:pPr>
                <a:defRPr/>
              </a:pPr>
              <a:t>9</a:t>
            </a:fld>
            <a:endParaRPr lang="en-US"/>
          </a:p>
        </p:txBody>
      </p:sp>
      <p:cxnSp>
        <p:nvCxnSpPr>
          <p:cNvPr id="10" name="Straight Arrow Connector 9">
            <a:extLst>
              <a:ext uri="{FF2B5EF4-FFF2-40B4-BE49-F238E27FC236}">
                <a16:creationId xmlns:a16="http://schemas.microsoft.com/office/drawing/2014/main" id="{7BF0FAF7-3845-C84B-B145-A200D640AA86}"/>
              </a:ext>
            </a:extLst>
          </p:cNvPr>
          <p:cNvCxnSpPr>
            <a:cxnSpLocks/>
          </p:cNvCxnSpPr>
          <p:nvPr/>
        </p:nvCxnSpPr>
        <p:spPr>
          <a:xfrm flipV="1">
            <a:off x="4423064" y="3429000"/>
            <a:ext cx="800100" cy="114300"/>
          </a:xfrm>
          <a:prstGeom prst="straightConnector1">
            <a:avLst/>
          </a:prstGeom>
          <a:ln w="57150">
            <a:solidFill>
              <a:schemeClr val="bg1">
                <a:lumMod val="50000"/>
              </a:schemeClr>
            </a:solidFill>
            <a:tailEnd type="arrow"/>
          </a:ln>
        </p:spPr>
        <p:style>
          <a:lnRef idx="1">
            <a:schemeClr val="dk1"/>
          </a:lnRef>
          <a:fillRef idx="0">
            <a:schemeClr val="dk1"/>
          </a:fillRef>
          <a:effectRef idx="0">
            <a:schemeClr val="dk1"/>
          </a:effectRef>
          <a:fontRef idx="minor">
            <a:schemeClr val="tx1"/>
          </a:fontRef>
        </p:style>
      </p:cxnSp>
      <p:cxnSp>
        <p:nvCxnSpPr>
          <p:cNvPr id="12" name="Straight Arrow Connector 11">
            <a:extLst>
              <a:ext uri="{FF2B5EF4-FFF2-40B4-BE49-F238E27FC236}">
                <a16:creationId xmlns:a16="http://schemas.microsoft.com/office/drawing/2014/main" id="{EF26DBCC-D7E9-8449-B81B-C4DAAB2D5C04}"/>
              </a:ext>
            </a:extLst>
          </p:cNvPr>
          <p:cNvCxnSpPr>
            <a:cxnSpLocks/>
            <a:stCxn id="29" idx="1"/>
            <a:endCxn id="27" idx="5"/>
          </p:cNvCxnSpPr>
          <p:nvPr/>
        </p:nvCxnSpPr>
        <p:spPr>
          <a:xfrm flipH="1" flipV="1">
            <a:off x="4140670" y="4450520"/>
            <a:ext cx="463539" cy="584900"/>
          </a:xfrm>
          <a:prstGeom prst="straightConnector1">
            <a:avLst/>
          </a:prstGeom>
          <a:ln w="57150">
            <a:solidFill>
              <a:schemeClr val="bg1">
                <a:lumMod val="50000"/>
              </a:schemeClr>
            </a:solidFill>
            <a:tailEnd type="arrow"/>
          </a:ln>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a16="http://schemas.microsoft.com/office/drawing/2014/main" id="{3CFDAAB1-AA25-EF42-BD86-50080076D183}"/>
              </a:ext>
            </a:extLst>
          </p:cNvPr>
          <p:cNvCxnSpPr>
            <a:cxnSpLocks/>
          </p:cNvCxnSpPr>
          <p:nvPr/>
        </p:nvCxnSpPr>
        <p:spPr>
          <a:xfrm flipV="1">
            <a:off x="2273142" y="4455717"/>
            <a:ext cx="447799" cy="554770"/>
          </a:xfrm>
          <a:prstGeom prst="straightConnector1">
            <a:avLst/>
          </a:prstGeom>
          <a:ln w="57150">
            <a:solidFill>
              <a:schemeClr val="bg1">
                <a:lumMod val="50000"/>
              </a:schemeClr>
            </a:solidFill>
            <a:tailEnd type="arrow"/>
          </a:ln>
        </p:spPr>
        <p:style>
          <a:lnRef idx="1">
            <a:schemeClr val="dk1"/>
          </a:lnRef>
          <a:fillRef idx="0">
            <a:schemeClr val="dk1"/>
          </a:fillRef>
          <a:effectRef idx="0">
            <a:schemeClr val="dk1"/>
          </a:effectRef>
          <a:fontRef idx="minor">
            <a:schemeClr val="tx1"/>
          </a:fontRef>
        </p:style>
      </p:cxnSp>
      <p:cxnSp>
        <p:nvCxnSpPr>
          <p:cNvPr id="14" name="Straight Arrow Connector 13">
            <a:extLst>
              <a:ext uri="{FF2B5EF4-FFF2-40B4-BE49-F238E27FC236}">
                <a16:creationId xmlns:a16="http://schemas.microsoft.com/office/drawing/2014/main" id="{B17D5A66-86EF-AD4E-8A19-7612FE3C6810}"/>
              </a:ext>
            </a:extLst>
          </p:cNvPr>
          <p:cNvCxnSpPr>
            <a:cxnSpLocks/>
          </p:cNvCxnSpPr>
          <p:nvPr/>
        </p:nvCxnSpPr>
        <p:spPr>
          <a:xfrm flipH="1" flipV="1">
            <a:off x="1741170" y="3820033"/>
            <a:ext cx="182880" cy="1110455"/>
          </a:xfrm>
          <a:prstGeom prst="straightConnector1">
            <a:avLst/>
          </a:prstGeom>
          <a:ln w="57150">
            <a:solidFill>
              <a:schemeClr val="bg1">
                <a:lumMod val="50000"/>
              </a:schemeClr>
            </a:solidFill>
            <a:tailEnd type="arrow"/>
          </a:ln>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981CD41C-7824-6D47-9288-92102D82ED65}"/>
              </a:ext>
            </a:extLst>
          </p:cNvPr>
          <p:cNvCxnSpPr>
            <a:cxnSpLocks/>
            <a:stCxn id="33" idx="0"/>
          </p:cNvCxnSpPr>
          <p:nvPr/>
        </p:nvCxnSpPr>
        <p:spPr>
          <a:xfrm flipV="1">
            <a:off x="2983493" y="4743450"/>
            <a:ext cx="209287" cy="1200194"/>
          </a:xfrm>
          <a:prstGeom prst="straightConnector1">
            <a:avLst/>
          </a:prstGeom>
          <a:ln w="57150">
            <a:solidFill>
              <a:schemeClr val="bg1">
                <a:lumMod val="50000"/>
              </a:schemeClr>
            </a:solidFill>
            <a:tailEnd type="arrow"/>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E9D91A1B-1D40-9E4B-A7C1-681FC5403AB9}"/>
              </a:ext>
            </a:extLst>
          </p:cNvPr>
          <p:cNvCxnSpPr>
            <a:cxnSpLocks/>
            <a:stCxn id="33" idx="7"/>
          </p:cNvCxnSpPr>
          <p:nvPr/>
        </p:nvCxnSpPr>
        <p:spPr>
          <a:xfrm flipV="1">
            <a:off x="3131481" y="5486401"/>
            <a:ext cx="1364319" cy="517503"/>
          </a:xfrm>
          <a:prstGeom prst="straightConnector1">
            <a:avLst/>
          </a:prstGeom>
          <a:ln w="57150">
            <a:solidFill>
              <a:schemeClr val="bg1">
                <a:lumMod val="50000"/>
              </a:schemeClr>
            </a:solidFill>
            <a:tailEnd type="arrow"/>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04A66E4C-18BB-9B46-8008-224486CD5586}"/>
              </a:ext>
            </a:extLst>
          </p:cNvPr>
          <p:cNvCxnSpPr>
            <a:cxnSpLocks/>
          </p:cNvCxnSpPr>
          <p:nvPr/>
        </p:nvCxnSpPr>
        <p:spPr>
          <a:xfrm flipH="1" flipV="1">
            <a:off x="2394703" y="5223510"/>
            <a:ext cx="2121879" cy="102870"/>
          </a:xfrm>
          <a:prstGeom prst="straightConnector1">
            <a:avLst/>
          </a:prstGeom>
          <a:ln w="57150">
            <a:solidFill>
              <a:schemeClr val="bg1">
                <a:lumMod val="50000"/>
              </a:schemeClr>
            </a:solidFill>
            <a:tailEnd type="arrow"/>
          </a:ln>
        </p:spPr>
        <p:style>
          <a:lnRef idx="1">
            <a:schemeClr val="dk1"/>
          </a:lnRef>
          <a:fillRef idx="0">
            <a:schemeClr val="dk1"/>
          </a:fillRef>
          <a:effectRef idx="0">
            <a:schemeClr val="dk1"/>
          </a:effectRef>
          <a:fontRef idx="minor">
            <a:schemeClr val="tx1"/>
          </a:fontRef>
        </p:style>
      </p:cxnSp>
      <p:cxnSp>
        <p:nvCxnSpPr>
          <p:cNvPr id="18" name="Straight Arrow Connector 17">
            <a:extLst>
              <a:ext uri="{FF2B5EF4-FFF2-40B4-BE49-F238E27FC236}">
                <a16:creationId xmlns:a16="http://schemas.microsoft.com/office/drawing/2014/main" id="{19A70916-AAEF-FA4E-97C3-79979C338441}"/>
              </a:ext>
            </a:extLst>
          </p:cNvPr>
          <p:cNvCxnSpPr>
            <a:cxnSpLocks/>
          </p:cNvCxnSpPr>
          <p:nvPr/>
        </p:nvCxnSpPr>
        <p:spPr>
          <a:xfrm flipH="1" flipV="1">
            <a:off x="3438526" y="4764231"/>
            <a:ext cx="177165" cy="1405934"/>
          </a:xfrm>
          <a:prstGeom prst="straightConnector1">
            <a:avLst/>
          </a:prstGeom>
          <a:ln w="57150">
            <a:solidFill>
              <a:schemeClr val="bg1">
                <a:lumMod val="50000"/>
              </a:schemeClr>
            </a:solidFill>
            <a:tailEnd type="arrow"/>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08667FD0-7223-9440-8D1C-53DBBD8FA2DD}"/>
              </a:ext>
            </a:extLst>
          </p:cNvPr>
          <p:cNvCxnSpPr>
            <a:cxnSpLocks/>
          </p:cNvCxnSpPr>
          <p:nvPr/>
        </p:nvCxnSpPr>
        <p:spPr>
          <a:xfrm flipV="1">
            <a:off x="3745586" y="5622538"/>
            <a:ext cx="855149" cy="592303"/>
          </a:xfrm>
          <a:prstGeom prst="straightConnector1">
            <a:avLst/>
          </a:prstGeom>
          <a:ln w="57150">
            <a:solidFill>
              <a:schemeClr val="bg1">
                <a:lumMod val="50000"/>
              </a:schemeClr>
            </a:solidFill>
            <a:tailEnd type="arrow"/>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9CE505EA-B267-AD45-A6C1-A629A2BD71EF}"/>
              </a:ext>
            </a:extLst>
          </p:cNvPr>
          <p:cNvCxnSpPr>
            <a:cxnSpLocks/>
            <a:stCxn id="35" idx="7"/>
          </p:cNvCxnSpPr>
          <p:nvPr/>
        </p:nvCxnSpPr>
        <p:spPr>
          <a:xfrm flipV="1">
            <a:off x="4434501" y="5737860"/>
            <a:ext cx="347049" cy="540320"/>
          </a:xfrm>
          <a:prstGeom prst="straightConnector1">
            <a:avLst/>
          </a:prstGeom>
          <a:ln w="57150">
            <a:solidFill>
              <a:schemeClr val="bg1">
                <a:lumMod val="50000"/>
              </a:schemeClr>
            </a:solidFill>
            <a:tailEnd type="arrow"/>
          </a:ln>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id="{1F20D0AC-F5E7-E349-91C7-4CB9FC3D099D}"/>
              </a:ext>
            </a:extLst>
          </p:cNvPr>
          <p:cNvCxnSpPr>
            <a:cxnSpLocks/>
          </p:cNvCxnSpPr>
          <p:nvPr/>
        </p:nvCxnSpPr>
        <p:spPr>
          <a:xfrm flipH="1" flipV="1">
            <a:off x="3867150" y="4665517"/>
            <a:ext cx="422910" cy="1588770"/>
          </a:xfrm>
          <a:prstGeom prst="straightConnector1">
            <a:avLst/>
          </a:prstGeom>
          <a:ln w="57150">
            <a:solidFill>
              <a:schemeClr val="bg1">
                <a:lumMod val="50000"/>
              </a:schemeClr>
            </a:solidFill>
            <a:tailEnd type="arrow"/>
          </a:ln>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id="{73B3006E-F536-8844-A895-19400BABE0A6}"/>
              </a:ext>
            </a:extLst>
          </p:cNvPr>
          <p:cNvCxnSpPr>
            <a:cxnSpLocks/>
          </p:cNvCxnSpPr>
          <p:nvPr/>
        </p:nvCxnSpPr>
        <p:spPr>
          <a:xfrm flipV="1">
            <a:off x="5957825" y="5668049"/>
            <a:ext cx="224642" cy="548094"/>
          </a:xfrm>
          <a:prstGeom prst="straightConnector1">
            <a:avLst/>
          </a:prstGeom>
          <a:ln w="57150">
            <a:solidFill>
              <a:schemeClr val="bg1">
                <a:lumMod val="50000"/>
              </a:schemeClr>
            </a:solidFill>
            <a:tailEnd type="arrow"/>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6DDD6C6A-4C3F-B047-B566-0879058804D7}"/>
              </a:ext>
            </a:extLst>
          </p:cNvPr>
          <p:cNvCxnSpPr>
            <a:cxnSpLocks/>
            <a:stCxn id="37" idx="1"/>
          </p:cNvCxnSpPr>
          <p:nvPr/>
        </p:nvCxnSpPr>
        <p:spPr>
          <a:xfrm flipH="1" flipV="1">
            <a:off x="6381750" y="5658881"/>
            <a:ext cx="271375" cy="516429"/>
          </a:xfrm>
          <a:prstGeom prst="straightConnector1">
            <a:avLst/>
          </a:prstGeom>
          <a:ln w="57150">
            <a:solidFill>
              <a:schemeClr val="bg1">
                <a:lumMod val="50000"/>
              </a:schemeClr>
            </a:solidFill>
            <a:tailEnd type="arrow"/>
          </a:ln>
        </p:spPr>
        <p:style>
          <a:lnRef idx="1">
            <a:schemeClr val="dk1"/>
          </a:lnRef>
          <a:fillRef idx="0">
            <a:schemeClr val="dk1"/>
          </a:fillRef>
          <a:effectRef idx="0">
            <a:schemeClr val="dk1"/>
          </a:effectRef>
          <a:fontRef idx="minor">
            <a:schemeClr val="tx1"/>
          </a:fontRef>
        </p:style>
      </p:cxnSp>
      <p:cxnSp>
        <p:nvCxnSpPr>
          <p:cNvPr id="24" name="Straight Arrow Connector 23">
            <a:extLst>
              <a:ext uri="{FF2B5EF4-FFF2-40B4-BE49-F238E27FC236}">
                <a16:creationId xmlns:a16="http://schemas.microsoft.com/office/drawing/2014/main" id="{0F947C91-F5D0-1C47-8F1B-954C0A51113B}"/>
              </a:ext>
            </a:extLst>
          </p:cNvPr>
          <p:cNvCxnSpPr>
            <a:cxnSpLocks/>
            <a:stCxn id="30" idx="1"/>
          </p:cNvCxnSpPr>
          <p:nvPr/>
        </p:nvCxnSpPr>
        <p:spPr>
          <a:xfrm flipH="1" flipV="1">
            <a:off x="4381020" y="4171951"/>
            <a:ext cx="1662878" cy="960097"/>
          </a:xfrm>
          <a:prstGeom prst="straightConnector1">
            <a:avLst/>
          </a:prstGeom>
          <a:ln w="57150">
            <a:solidFill>
              <a:schemeClr val="bg1">
                <a:lumMod val="50000"/>
              </a:schemeClr>
            </a:solidFill>
            <a:tailEnd type="arrow"/>
          </a:ln>
        </p:spPr>
        <p:style>
          <a:lnRef idx="1">
            <a:schemeClr val="dk1"/>
          </a:lnRef>
          <a:fillRef idx="0">
            <a:schemeClr val="dk1"/>
          </a:fillRef>
          <a:effectRef idx="0">
            <a:schemeClr val="dk1"/>
          </a:effectRef>
          <a:fontRef idx="minor">
            <a:schemeClr val="tx1"/>
          </a:fontRef>
        </p:style>
      </p:cxnSp>
      <p:cxnSp>
        <p:nvCxnSpPr>
          <p:cNvPr id="25" name="Straight Arrow Connector 24">
            <a:extLst>
              <a:ext uri="{FF2B5EF4-FFF2-40B4-BE49-F238E27FC236}">
                <a16:creationId xmlns:a16="http://schemas.microsoft.com/office/drawing/2014/main" id="{0F4D7FCF-256D-E049-960E-7C7E2CFD0935}"/>
              </a:ext>
            </a:extLst>
          </p:cNvPr>
          <p:cNvCxnSpPr>
            <a:cxnSpLocks/>
          </p:cNvCxnSpPr>
          <p:nvPr/>
        </p:nvCxnSpPr>
        <p:spPr>
          <a:xfrm>
            <a:off x="5307473" y="5426166"/>
            <a:ext cx="11288" cy="20253"/>
          </a:xfrm>
          <a:prstGeom prst="straightConnector1">
            <a:avLst/>
          </a:prstGeom>
          <a:ln w="57150">
            <a:solidFill>
              <a:schemeClr val="bg1">
                <a:lumMod val="50000"/>
              </a:schemeClr>
            </a:solidFill>
            <a:tailEnd type="arrow"/>
          </a:ln>
        </p:spPr>
        <p:style>
          <a:lnRef idx="1">
            <a:schemeClr val="dk1"/>
          </a:lnRef>
          <a:fillRef idx="0">
            <a:schemeClr val="dk1"/>
          </a:fillRef>
          <a:effectRef idx="0">
            <a:schemeClr val="dk1"/>
          </a:effectRef>
          <a:fontRef idx="minor">
            <a:schemeClr val="tx1"/>
          </a:fontRef>
        </p:style>
      </p:cxnSp>
      <p:cxnSp>
        <p:nvCxnSpPr>
          <p:cNvPr id="26" name="Straight Arrow Connector 25">
            <a:extLst>
              <a:ext uri="{FF2B5EF4-FFF2-40B4-BE49-F238E27FC236}">
                <a16:creationId xmlns:a16="http://schemas.microsoft.com/office/drawing/2014/main" id="{CAA6EC70-6339-5E49-A1E4-3FFFA118DFAF}"/>
              </a:ext>
            </a:extLst>
          </p:cNvPr>
          <p:cNvCxnSpPr>
            <a:cxnSpLocks/>
          </p:cNvCxnSpPr>
          <p:nvPr/>
        </p:nvCxnSpPr>
        <p:spPr>
          <a:xfrm flipV="1">
            <a:off x="5291887" y="5274945"/>
            <a:ext cx="665938" cy="26052"/>
          </a:xfrm>
          <a:prstGeom prst="straightConnector1">
            <a:avLst/>
          </a:prstGeom>
          <a:ln w="57150">
            <a:solidFill>
              <a:schemeClr val="bg1">
                <a:lumMod val="50000"/>
              </a:schemeClr>
            </a:solidFill>
            <a:tailEnd type="arrow"/>
          </a:ln>
        </p:spPr>
        <p:style>
          <a:lnRef idx="1">
            <a:schemeClr val="dk1"/>
          </a:lnRef>
          <a:fillRef idx="0">
            <a:schemeClr val="dk1"/>
          </a:fillRef>
          <a:effectRef idx="0">
            <a:schemeClr val="dk1"/>
          </a:effectRef>
          <a:fontRef idx="minor">
            <a:schemeClr val="tx1"/>
          </a:fontRef>
        </p:style>
      </p:cxnSp>
      <p:sp>
        <p:nvSpPr>
          <p:cNvPr id="27" name="Oval 26">
            <a:extLst>
              <a:ext uri="{FF2B5EF4-FFF2-40B4-BE49-F238E27FC236}">
                <a16:creationId xmlns:a16="http://schemas.microsoft.com/office/drawing/2014/main" id="{73D965EA-8839-1D4A-BCA6-8286082E2F95}"/>
              </a:ext>
            </a:extLst>
          </p:cNvPr>
          <p:cNvSpPr/>
          <p:nvPr/>
        </p:nvSpPr>
        <p:spPr>
          <a:xfrm>
            <a:off x="2403913" y="2743200"/>
            <a:ext cx="2034737" cy="2000250"/>
          </a:xfrm>
          <a:prstGeom prst="ellipse">
            <a:avLst/>
          </a:prstGeom>
          <a:solidFill>
            <a:schemeClr val="accent2"/>
          </a:solidFill>
          <a:ln w="76200">
            <a:solidFill>
              <a:schemeClr val="accent2"/>
            </a:solidFill>
          </a:ln>
        </p:spPr>
        <p:style>
          <a:lnRef idx="1">
            <a:schemeClr val="dk1"/>
          </a:lnRef>
          <a:fillRef idx="0">
            <a:schemeClr val="dk1"/>
          </a:fillRef>
          <a:effectRef idx="0">
            <a:schemeClr val="dk1"/>
          </a:effectRef>
          <a:fontRef idx="minor">
            <a:schemeClr val="tx1"/>
          </a:fontRef>
        </p:style>
        <p:txBody>
          <a:bodyPr wrap="none" lIns="0" tIns="0" rIns="0" bIns="0" rtlCol="0" anchor="ctr" anchorCtr="1"/>
          <a:lstStyle/>
          <a:p>
            <a:pPr algn="ctr"/>
            <a:r>
              <a:rPr lang="en-US" sz="1500" dirty="0" err="1">
                <a:solidFill>
                  <a:schemeClr val="bg1"/>
                </a:solidFill>
                <a:latin typeface="Arial" pitchFamily="34" charset="0"/>
                <a:cs typeface="Arial" pitchFamily="34" charset="0"/>
              </a:rPr>
              <a:t>en.wikipedia.org</a:t>
            </a:r>
            <a:endParaRPr lang="en-US" sz="1500" dirty="0">
              <a:solidFill>
                <a:schemeClr val="bg1"/>
              </a:solidFill>
              <a:latin typeface="Arial" pitchFamily="34" charset="0"/>
              <a:cs typeface="Arial" pitchFamily="34" charset="0"/>
            </a:endParaRPr>
          </a:p>
          <a:p>
            <a:pPr algn="ctr"/>
            <a:endParaRPr lang="en-US" sz="1500" dirty="0">
              <a:solidFill>
                <a:schemeClr val="bg1"/>
              </a:solidFill>
              <a:latin typeface="Arial" pitchFamily="34" charset="0"/>
              <a:cs typeface="Arial" pitchFamily="34" charset="0"/>
            </a:endParaRPr>
          </a:p>
        </p:txBody>
      </p:sp>
      <p:sp>
        <p:nvSpPr>
          <p:cNvPr id="28" name="Oval 27">
            <a:extLst>
              <a:ext uri="{FF2B5EF4-FFF2-40B4-BE49-F238E27FC236}">
                <a16:creationId xmlns:a16="http://schemas.microsoft.com/office/drawing/2014/main" id="{7868AECA-4EDE-FE4E-96FC-A8B6824C5837}"/>
              </a:ext>
            </a:extLst>
          </p:cNvPr>
          <p:cNvSpPr/>
          <p:nvPr/>
        </p:nvSpPr>
        <p:spPr>
          <a:xfrm>
            <a:off x="5147113" y="2743200"/>
            <a:ext cx="2034737" cy="2000250"/>
          </a:xfrm>
          <a:prstGeom prst="ellipse">
            <a:avLst/>
          </a:prstGeom>
          <a:solidFill>
            <a:schemeClr val="accent1">
              <a:lumMod val="50000"/>
            </a:schemeClr>
          </a:solidFill>
          <a:ln w="76200">
            <a:noFill/>
          </a:ln>
        </p:spPr>
        <p:style>
          <a:lnRef idx="1">
            <a:schemeClr val="dk1"/>
          </a:lnRef>
          <a:fillRef idx="0">
            <a:schemeClr val="dk1"/>
          </a:fillRef>
          <a:effectRef idx="0">
            <a:schemeClr val="dk1"/>
          </a:effectRef>
          <a:fontRef idx="minor">
            <a:schemeClr val="tx1"/>
          </a:fontRef>
        </p:style>
        <p:txBody>
          <a:bodyPr wrap="none" lIns="0" tIns="0" rIns="0" bIns="0" rtlCol="0" anchor="ctr" anchorCtr="1"/>
          <a:lstStyle/>
          <a:p>
            <a:pPr algn="ctr"/>
            <a:r>
              <a:rPr lang="en-US" sz="1500" dirty="0" err="1">
                <a:solidFill>
                  <a:schemeClr val="bg1"/>
                </a:solidFill>
                <a:latin typeface="Arial" pitchFamily="34" charset="0"/>
                <a:cs typeface="Arial" pitchFamily="34" charset="0"/>
              </a:rPr>
              <a:t>news.google.com</a:t>
            </a:r>
            <a:endParaRPr lang="en-US" sz="1500" dirty="0">
              <a:solidFill>
                <a:schemeClr val="bg1"/>
              </a:solidFill>
              <a:latin typeface="Arial" pitchFamily="34" charset="0"/>
              <a:cs typeface="Arial" pitchFamily="34" charset="0"/>
            </a:endParaRPr>
          </a:p>
        </p:txBody>
      </p:sp>
      <p:sp>
        <p:nvSpPr>
          <p:cNvPr id="29" name="Oval 28">
            <a:extLst>
              <a:ext uri="{FF2B5EF4-FFF2-40B4-BE49-F238E27FC236}">
                <a16:creationId xmlns:a16="http://schemas.microsoft.com/office/drawing/2014/main" id="{AB6155DD-85B9-6446-BE5D-8D4AB7C7C1ED}"/>
              </a:ext>
            </a:extLst>
          </p:cNvPr>
          <p:cNvSpPr/>
          <p:nvPr/>
        </p:nvSpPr>
        <p:spPr>
          <a:xfrm>
            <a:off x="4481611" y="4914900"/>
            <a:ext cx="837149" cy="822960"/>
          </a:xfrm>
          <a:prstGeom prst="ellipse">
            <a:avLst/>
          </a:prstGeom>
          <a:solidFill>
            <a:schemeClr val="accent4"/>
          </a:solidFill>
          <a:ln w="76200">
            <a:solidFill>
              <a:schemeClr val="accent4"/>
            </a:solidFill>
          </a:ln>
        </p:spPr>
        <p:style>
          <a:lnRef idx="1">
            <a:schemeClr val="dk1"/>
          </a:lnRef>
          <a:fillRef idx="0">
            <a:schemeClr val="dk1"/>
          </a:fillRef>
          <a:effectRef idx="0">
            <a:schemeClr val="dk1"/>
          </a:effectRef>
          <a:fontRef idx="minor">
            <a:schemeClr val="tx1"/>
          </a:fontRef>
        </p:style>
        <p:txBody>
          <a:bodyPr wrap="none" lIns="0" tIns="0" rIns="0" bIns="0" rtlCol="0" anchor="ctr" anchorCtr="1"/>
          <a:lstStyle/>
          <a:p>
            <a:pPr algn="ctr"/>
            <a:r>
              <a:rPr lang="en-US" sz="1500" dirty="0">
                <a:noFill/>
                <a:latin typeface="Arial" pitchFamily="34" charset="0"/>
                <a:cs typeface="Arial" pitchFamily="34" charset="0"/>
              </a:rPr>
              <a:t>E</a:t>
            </a:r>
          </a:p>
          <a:p>
            <a:pPr algn="ctr"/>
            <a:r>
              <a:rPr lang="en-US" sz="1500" dirty="0">
                <a:noFill/>
                <a:latin typeface="Arial" pitchFamily="34" charset="0"/>
                <a:cs typeface="Arial" pitchFamily="34" charset="0"/>
              </a:rPr>
              <a:t>8.1</a:t>
            </a:r>
          </a:p>
        </p:txBody>
      </p:sp>
      <p:sp>
        <p:nvSpPr>
          <p:cNvPr id="30" name="Oval 29">
            <a:extLst>
              <a:ext uri="{FF2B5EF4-FFF2-40B4-BE49-F238E27FC236}">
                <a16:creationId xmlns:a16="http://schemas.microsoft.com/office/drawing/2014/main" id="{02816AF1-D1C8-7A49-8A51-8189E79B1F0F}"/>
              </a:ext>
            </a:extLst>
          </p:cNvPr>
          <p:cNvSpPr/>
          <p:nvPr/>
        </p:nvSpPr>
        <p:spPr>
          <a:xfrm>
            <a:off x="5951950" y="5041658"/>
            <a:ext cx="627862" cy="617220"/>
          </a:xfrm>
          <a:prstGeom prst="ellipse">
            <a:avLst/>
          </a:prstGeom>
          <a:solidFill>
            <a:schemeClr val="accent3"/>
          </a:solidFill>
          <a:ln w="76200">
            <a:solidFill>
              <a:schemeClr val="accent3"/>
            </a:solidFill>
          </a:ln>
        </p:spPr>
        <p:style>
          <a:lnRef idx="1">
            <a:schemeClr val="dk1"/>
          </a:lnRef>
          <a:fillRef idx="0">
            <a:schemeClr val="dk1"/>
          </a:fillRef>
          <a:effectRef idx="0">
            <a:schemeClr val="dk1"/>
          </a:effectRef>
          <a:fontRef idx="minor">
            <a:schemeClr val="tx1"/>
          </a:fontRef>
        </p:style>
        <p:txBody>
          <a:bodyPr wrap="none" lIns="0" tIns="0" rIns="0" bIns="0" rtlCol="0" anchor="ctr" anchorCtr="1"/>
          <a:lstStyle/>
          <a:p>
            <a:pPr algn="ctr"/>
            <a:r>
              <a:rPr lang="en-US" sz="1500" dirty="0">
                <a:noFill/>
                <a:latin typeface="Arial" pitchFamily="34" charset="0"/>
                <a:cs typeface="Arial" pitchFamily="34" charset="0"/>
              </a:rPr>
              <a:t>F</a:t>
            </a:r>
          </a:p>
          <a:p>
            <a:pPr algn="ctr"/>
            <a:r>
              <a:rPr lang="en-US" sz="1500" dirty="0">
                <a:noFill/>
                <a:latin typeface="Arial" pitchFamily="34" charset="0"/>
                <a:cs typeface="Arial" pitchFamily="34" charset="0"/>
              </a:rPr>
              <a:t>3.9</a:t>
            </a:r>
          </a:p>
        </p:txBody>
      </p:sp>
      <p:sp>
        <p:nvSpPr>
          <p:cNvPr id="31" name="Oval 30">
            <a:extLst>
              <a:ext uri="{FF2B5EF4-FFF2-40B4-BE49-F238E27FC236}">
                <a16:creationId xmlns:a16="http://schemas.microsoft.com/office/drawing/2014/main" id="{96FB9A1D-CFCC-2942-8EB1-BB3A315E094A}"/>
              </a:ext>
            </a:extLst>
          </p:cNvPr>
          <p:cNvSpPr/>
          <p:nvPr/>
        </p:nvSpPr>
        <p:spPr>
          <a:xfrm>
            <a:off x="1746059" y="4914900"/>
            <a:ext cx="627862" cy="617220"/>
          </a:xfrm>
          <a:prstGeom prst="ellipse">
            <a:avLst/>
          </a:prstGeom>
          <a:solidFill>
            <a:schemeClr val="accent3"/>
          </a:solidFill>
          <a:ln w="76200">
            <a:solidFill>
              <a:schemeClr val="accent3"/>
            </a:solidFill>
          </a:ln>
        </p:spPr>
        <p:style>
          <a:lnRef idx="1">
            <a:schemeClr val="dk1"/>
          </a:lnRef>
          <a:fillRef idx="0">
            <a:schemeClr val="dk1"/>
          </a:fillRef>
          <a:effectRef idx="0">
            <a:schemeClr val="dk1"/>
          </a:effectRef>
          <a:fontRef idx="minor">
            <a:schemeClr val="tx1"/>
          </a:fontRef>
        </p:style>
        <p:txBody>
          <a:bodyPr wrap="none" lIns="0" tIns="0" rIns="0" bIns="0" rtlCol="0" anchor="ctr" anchorCtr="1"/>
          <a:lstStyle/>
          <a:p>
            <a:pPr algn="ctr"/>
            <a:r>
              <a:rPr lang="en-US" sz="1500" dirty="0">
                <a:noFill/>
                <a:latin typeface="Arial" pitchFamily="34" charset="0"/>
                <a:cs typeface="Arial" pitchFamily="34" charset="0"/>
              </a:rPr>
              <a:t>D</a:t>
            </a:r>
          </a:p>
          <a:p>
            <a:pPr algn="ctr"/>
            <a:r>
              <a:rPr lang="en-US" sz="1500" dirty="0">
                <a:noFill/>
                <a:latin typeface="Arial" pitchFamily="34" charset="0"/>
                <a:cs typeface="Arial" pitchFamily="34" charset="0"/>
              </a:rPr>
              <a:t>3.9</a:t>
            </a:r>
          </a:p>
        </p:txBody>
      </p:sp>
      <p:sp>
        <p:nvSpPr>
          <p:cNvPr id="32" name="Oval 31">
            <a:extLst>
              <a:ext uri="{FF2B5EF4-FFF2-40B4-BE49-F238E27FC236}">
                <a16:creationId xmlns:a16="http://schemas.microsoft.com/office/drawing/2014/main" id="{47162750-7712-6540-A702-6CD827256EB1}"/>
              </a:ext>
            </a:extLst>
          </p:cNvPr>
          <p:cNvSpPr/>
          <p:nvPr/>
        </p:nvSpPr>
        <p:spPr>
          <a:xfrm>
            <a:off x="1457391" y="3255805"/>
            <a:ext cx="558099" cy="548640"/>
          </a:xfrm>
          <a:prstGeom prst="ellipse">
            <a:avLst/>
          </a:prstGeom>
          <a:solidFill>
            <a:schemeClr val="accent5"/>
          </a:solidFill>
          <a:ln w="76200">
            <a:solidFill>
              <a:schemeClr val="accent5"/>
            </a:solidFill>
          </a:ln>
        </p:spPr>
        <p:style>
          <a:lnRef idx="1">
            <a:schemeClr val="dk1"/>
          </a:lnRef>
          <a:fillRef idx="0">
            <a:schemeClr val="dk1"/>
          </a:fillRef>
          <a:effectRef idx="0">
            <a:schemeClr val="dk1"/>
          </a:effectRef>
          <a:fontRef idx="minor">
            <a:schemeClr val="tx1"/>
          </a:fontRef>
        </p:style>
        <p:txBody>
          <a:bodyPr wrap="none" lIns="0" tIns="0" rIns="0" bIns="0" rtlCol="0" anchor="ctr" anchorCtr="1"/>
          <a:lstStyle/>
          <a:p>
            <a:pPr algn="ctr"/>
            <a:r>
              <a:rPr lang="en-US" sz="1500" dirty="0">
                <a:noFill/>
                <a:latin typeface="Arial" pitchFamily="34" charset="0"/>
                <a:cs typeface="Arial" pitchFamily="34" charset="0"/>
              </a:rPr>
              <a:t>A</a:t>
            </a:r>
          </a:p>
          <a:p>
            <a:pPr algn="ctr"/>
            <a:r>
              <a:rPr lang="en-US" sz="1500" dirty="0">
                <a:noFill/>
                <a:latin typeface="Arial" pitchFamily="34" charset="0"/>
                <a:cs typeface="Arial" pitchFamily="34" charset="0"/>
              </a:rPr>
              <a:t>3.3</a:t>
            </a:r>
          </a:p>
        </p:txBody>
      </p:sp>
      <p:sp>
        <p:nvSpPr>
          <p:cNvPr id="33" name="Oval 32">
            <a:extLst>
              <a:ext uri="{FF2B5EF4-FFF2-40B4-BE49-F238E27FC236}">
                <a16:creationId xmlns:a16="http://schemas.microsoft.com/office/drawing/2014/main" id="{0FA2B28F-7EC4-A64A-9183-E898F4C914C2}"/>
              </a:ext>
            </a:extLst>
          </p:cNvPr>
          <p:cNvSpPr/>
          <p:nvPr/>
        </p:nvSpPr>
        <p:spPr>
          <a:xfrm>
            <a:off x="2774206" y="5943644"/>
            <a:ext cx="418574" cy="411480"/>
          </a:xfrm>
          <a:prstGeom prst="ellipse">
            <a:avLst/>
          </a:prstGeom>
          <a:solidFill>
            <a:schemeClr val="accent6"/>
          </a:solidFill>
          <a:ln w="76200">
            <a:solidFill>
              <a:schemeClr val="accent6"/>
            </a:solidFill>
          </a:ln>
        </p:spPr>
        <p:style>
          <a:lnRef idx="1">
            <a:schemeClr val="dk1"/>
          </a:lnRef>
          <a:fillRef idx="0">
            <a:schemeClr val="dk1"/>
          </a:fillRef>
          <a:effectRef idx="0">
            <a:schemeClr val="dk1"/>
          </a:effectRef>
          <a:fontRef idx="minor">
            <a:schemeClr val="tx1"/>
          </a:fontRef>
        </p:style>
        <p:txBody>
          <a:bodyPr wrap="none" lIns="0" tIns="0" rIns="0" bIns="0" rtlCol="0" anchor="ctr" anchorCtr="1"/>
          <a:lstStyle/>
          <a:p>
            <a:pPr algn="ctr"/>
            <a:r>
              <a:rPr lang="en-US" sz="1500" dirty="0">
                <a:noFill/>
                <a:latin typeface="Arial" pitchFamily="34" charset="0"/>
                <a:cs typeface="Arial" pitchFamily="34" charset="0"/>
              </a:rPr>
              <a:t>1.6</a:t>
            </a:r>
          </a:p>
        </p:txBody>
      </p:sp>
      <p:sp>
        <p:nvSpPr>
          <p:cNvPr id="34" name="Oval 33">
            <a:extLst>
              <a:ext uri="{FF2B5EF4-FFF2-40B4-BE49-F238E27FC236}">
                <a16:creationId xmlns:a16="http://schemas.microsoft.com/office/drawing/2014/main" id="{737EAC30-A82D-244D-A04E-035AF40EFC2E}"/>
              </a:ext>
            </a:extLst>
          </p:cNvPr>
          <p:cNvSpPr/>
          <p:nvPr/>
        </p:nvSpPr>
        <p:spPr>
          <a:xfrm>
            <a:off x="3402856" y="6149384"/>
            <a:ext cx="418574" cy="411480"/>
          </a:xfrm>
          <a:prstGeom prst="ellipse">
            <a:avLst/>
          </a:prstGeom>
          <a:solidFill>
            <a:schemeClr val="accent6"/>
          </a:solidFill>
          <a:ln w="76200">
            <a:solidFill>
              <a:schemeClr val="accent6"/>
            </a:solidFill>
          </a:ln>
        </p:spPr>
        <p:style>
          <a:lnRef idx="1">
            <a:schemeClr val="dk1"/>
          </a:lnRef>
          <a:fillRef idx="0">
            <a:schemeClr val="dk1"/>
          </a:fillRef>
          <a:effectRef idx="0">
            <a:schemeClr val="dk1"/>
          </a:effectRef>
          <a:fontRef idx="minor">
            <a:schemeClr val="tx1"/>
          </a:fontRef>
        </p:style>
        <p:txBody>
          <a:bodyPr wrap="none" lIns="0" tIns="0" rIns="0" bIns="0" rtlCol="0" anchor="ctr" anchorCtr="1"/>
          <a:lstStyle/>
          <a:p>
            <a:pPr algn="ctr"/>
            <a:r>
              <a:rPr lang="en-US" sz="1500" dirty="0">
                <a:noFill/>
                <a:latin typeface="Arial" pitchFamily="34" charset="0"/>
                <a:cs typeface="Arial" pitchFamily="34" charset="0"/>
              </a:rPr>
              <a:t>1.6</a:t>
            </a:r>
          </a:p>
        </p:txBody>
      </p:sp>
      <p:sp>
        <p:nvSpPr>
          <p:cNvPr id="35" name="Oval 34">
            <a:extLst>
              <a:ext uri="{FF2B5EF4-FFF2-40B4-BE49-F238E27FC236}">
                <a16:creationId xmlns:a16="http://schemas.microsoft.com/office/drawing/2014/main" id="{72826EE1-7C11-5A4F-AE49-BE0AD79181FC}"/>
              </a:ext>
            </a:extLst>
          </p:cNvPr>
          <p:cNvSpPr/>
          <p:nvPr/>
        </p:nvSpPr>
        <p:spPr>
          <a:xfrm>
            <a:off x="4077226" y="6217920"/>
            <a:ext cx="418574" cy="411480"/>
          </a:xfrm>
          <a:prstGeom prst="ellipse">
            <a:avLst/>
          </a:prstGeom>
          <a:solidFill>
            <a:schemeClr val="accent6"/>
          </a:solidFill>
          <a:ln w="76200">
            <a:solidFill>
              <a:schemeClr val="accent6"/>
            </a:solidFill>
          </a:ln>
        </p:spPr>
        <p:style>
          <a:lnRef idx="1">
            <a:schemeClr val="dk1"/>
          </a:lnRef>
          <a:fillRef idx="0">
            <a:schemeClr val="dk1"/>
          </a:fillRef>
          <a:effectRef idx="0">
            <a:schemeClr val="dk1"/>
          </a:effectRef>
          <a:fontRef idx="minor">
            <a:schemeClr val="tx1"/>
          </a:fontRef>
        </p:style>
        <p:txBody>
          <a:bodyPr wrap="none" lIns="0" tIns="0" rIns="0" bIns="0" rtlCol="0" anchor="ctr" anchorCtr="1"/>
          <a:lstStyle/>
          <a:p>
            <a:pPr algn="ctr"/>
            <a:r>
              <a:rPr lang="en-US" sz="1500" dirty="0">
                <a:noFill/>
                <a:latin typeface="Arial" pitchFamily="34" charset="0"/>
                <a:cs typeface="Arial" pitchFamily="34" charset="0"/>
              </a:rPr>
              <a:t>1.6</a:t>
            </a:r>
          </a:p>
        </p:txBody>
      </p:sp>
      <p:sp>
        <p:nvSpPr>
          <p:cNvPr id="36" name="Oval 35">
            <a:extLst>
              <a:ext uri="{FF2B5EF4-FFF2-40B4-BE49-F238E27FC236}">
                <a16:creationId xmlns:a16="http://schemas.microsoft.com/office/drawing/2014/main" id="{4EF979BF-67B9-BC41-AFB6-3D4D5D9C1019}"/>
              </a:ext>
            </a:extLst>
          </p:cNvPr>
          <p:cNvSpPr/>
          <p:nvPr/>
        </p:nvSpPr>
        <p:spPr>
          <a:xfrm>
            <a:off x="5677426" y="6180980"/>
            <a:ext cx="418574" cy="411480"/>
          </a:xfrm>
          <a:prstGeom prst="ellipse">
            <a:avLst/>
          </a:prstGeom>
          <a:solidFill>
            <a:schemeClr val="accent6"/>
          </a:solidFill>
          <a:ln w="76200">
            <a:solidFill>
              <a:schemeClr val="accent6"/>
            </a:solidFill>
          </a:ln>
        </p:spPr>
        <p:style>
          <a:lnRef idx="1">
            <a:schemeClr val="dk1"/>
          </a:lnRef>
          <a:fillRef idx="0">
            <a:schemeClr val="dk1"/>
          </a:fillRef>
          <a:effectRef idx="0">
            <a:schemeClr val="dk1"/>
          </a:effectRef>
          <a:fontRef idx="minor">
            <a:schemeClr val="tx1"/>
          </a:fontRef>
        </p:style>
        <p:txBody>
          <a:bodyPr wrap="none" lIns="0" tIns="0" rIns="0" bIns="0" rtlCol="0" anchor="ctr" anchorCtr="1"/>
          <a:lstStyle/>
          <a:p>
            <a:pPr algn="ctr"/>
            <a:r>
              <a:rPr lang="en-US" sz="1500" dirty="0">
                <a:noFill/>
                <a:latin typeface="Arial" pitchFamily="34" charset="0"/>
                <a:cs typeface="Arial" pitchFamily="34" charset="0"/>
              </a:rPr>
              <a:t>1.6</a:t>
            </a:r>
          </a:p>
        </p:txBody>
      </p:sp>
      <p:sp>
        <p:nvSpPr>
          <p:cNvPr id="37" name="Oval 36">
            <a:extLst>
              <a:ext uri="{FF2B5EF4-FFF2-40B4-BE49-F238E27FC236}">
                <a16:creationId xmlns:a16="http://schemas.microsoft.com/office/drawing/2014/main" id="{45734128-3A18-044C-A265-1DAFAA79C10A}"/>
              </a:ext>
            </a:extLst>
          </p:cNvPr>
          <p:cNvSpPr/>
          <p:nvPr/>
        </p:nvSpPr>
        <p:spPr>
          <a:xfrm>
            <a:off x="6591826" y="6115050"/>
            <a:ext cx="418574" cy="411480"/>
          </a:xfrm>
          <a:prstGeom prst="ellipse">
            <a:avLst/>
          </a:prstGeom>
          <a:solidFill>
            <a:schemeClr val="accent6"/>
          </a:solidFill>
          <a:ln w="76200">
            <a:solidFill>
              <a:schemeClr val="accent6"/>
            </a:solidFill>
          </a:ln>
        </p:spPr>
        <p:style>
          <a:lnRef idx="1">
            <a:schemeClr val="dk1"/>
          </a:lnRef>
          <a:fillRef idx="0">
            <a:schemeClr val="dk1"/>
          </a:fillRef>
          <a:effectRef idx="0">
            <a:schemeClr val="dk1"/>
          </a:effectRef>
          <a:fontRef idx="minor">
            <a:schemeClr val="tx1"/>
          </a:fontRef>
        </p:style>
        <p:txBody>
          <a:bodyPr wrap="none" lIns="0" tIns="0" rIns="0" bIns="0" rtlCol="0" anchor="ctr" anchorCtr="1"/>
          <a:lstStyle/>
          <a:p>
            <a:pPr algn="ctr"/>
            <a:r>
              <a:rPr lang="en-US" sz="1500" dirty="0">
                <a:noFill/>
                <a:latin typeface="Arial" pitchFamily="34" charset="0"/>
                <a:cs typeface="Arial" pitchFamily="34" charset="0"/>
              </a:rPr>
              <a:t>1.6</a:t>
            </a:r>
          </a:p>
        </p:txBody>
      </p:sp>
      <p:sp>
        <p:nvSpPr>
          <p:cNvPr id="3" name="TextBox 2">
            <a:extLst>
              <a:ext uri="{FF2B5EF4-FFF2-40B4-BE49-F238E27FC236}">
                <a16:creationId xmlns:a16="http://schemas.microsoft.com/office/drawing/2014/main" id="{EB68FEF7-8E41-B54F-8BEA-2266D4BBDE09}"/>
              </a:ext>
            </a:extLst>
          </p:cNvPr>
          <p:cNvSpPr txBox="1"/>
          <p:nvPr/>
        </p:nvSpPr>
        <p:spPr>
          <a:xfrm>
            <a:off x="6641150" y="5161858"/>
            <a:ext cx="1288533" cy="338554"/>
          </a:xfrm>
          <a:prstGeom prst="rect">
            <a:avLst/>
          </a:prstGeom>
          <a:noFill/>
        </p:spPr>
        <p:txBody>
          <a:bodyPr wrap="square" rtlCol="0">
            <a:spAutoFit/>
          </a:bodyPr>
          <a:lstStyle/>
          <a:p>
            <a:r>
              <a:rPr lang="en-US" dirty="0" err="1">
                <a:solidFill>
                  <a:schemeClr val="bg1"/>
                </a:solidFill>
              </a:rPr>
              <a:t>nus.edu.sg</a:t>
            </a:r>
            <a:endParaRPr lang="en-US" dirty="0">
              <a:solidFill>
                <a:schemeClr val="bg1"/>
              </a:solidFill>
            </a:endParaRPr>
          </a:p>
        </p:txBody>
      </p:sp>
    </p:spTree>
    <p:extLst>
      <p:ext uri="{BB962C8B-B14F-4D97-AF65-F5344CB8AC3E}">
        <p14:creationId xmlns:p14="http://schemas.microsoft.com/office/powerpoint/2010/main" val="937678549"/>
      </p:ext>
    </p:extLst>
  </p:cSld>
  <p:clrMapOvr>
    <a:masterClrMapping/>
  </p:clrMapOvr>
  <p:transition/>
</p:sld>
</file>

<file path=ppt/theme/theme1.xml><?xml version="1.0" encoding="utf-8"?>
<a:theme xmlns:a="http://schemas.openxmlformats.org/drawingml/2006/main" name="Default Design">
  <a:themeElements>
    <a:clrScheme name="Custom 2">
      <a:dk1>
        <a:srgbClr val="000000"/>
      </a:dk1>
      <a:lt1>
        <a:srgbClr val="FFFFFF"/>
      </a:lt1>
      <a:dk2>
        <a:srgbClr val="000000"/>
      </a:dk2>
      <a:lt2>
        <a:srgbClr val="FFFFFF"/>
      </a:lt2>
      <a:accent1>
        <a:srgbClr val="FFFF99"/>
      </a:accent1>
      <a:accent2>
        <a:srgbClr val="9999FF"/>
      </a:accent2>
      <a:accent3>
        <a:srgbClr val="CCFF99"/>
      </a:accent3>
      <a:accent4>
        <a:srgbClr val="FF99CC"/>
      </a:accent4>
      <a:accent5>
        <a:srgbClr val="99CCFF"/>
      </a:accent5>
      <a:accent6>
        <a:srgbClr val="FFCC99"/>
      </a:accent6>
      <a:hlink>
        <a:srgbClr val="3333FF"/>
      </a:hlink>
      <a:folHlink>
        <a:srgbClr val="000066"/>
      </a:folHlink>
    </a:clrScheme>
    <a:fontScheme name="Default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a:solidFill>
            <a:schemeClr val="bg1"/>
          </a:solidFill>
        </a:ln>
      </a:spPr>
      <a:bodyPr rtlCol="0" anchor="ctr"/>
      <a:lstStyle>
        <a:defPPr algn="ctr">
          <a:defRPr sz="120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rgbClr val="0070C0"/>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Default Design 1">
        <a:dk1>
          <a:srgbClr val="25252F"/>
        </a:dk1>
        <a:lt1>
          <a:srgbClr val="9999FF"/>
        </a:lt1>
        <a:dk2>
          <a:srgbClr val="000000"/>
        </a:dk2>
        <a:lt2>
          <a:srgbClr val="FFFFFF"/>
        </a:lt2>
        <a:accent1>
          <a:srgbClr val="3366FF"/>
        </a:accent1>
        <a:accent2>
          <a:srgbClr val="003399"/>
        </a:accent2>
        <a:accent3>
          <a:srgbClr val="AAAAAA"/>
        </a:accent3>
        <a:accent4>
          <a:srgbClr val="8282DA"/>
        </a:accent4>
        <a:accent5>
          <a:srgbClr val="ADB8FF"/>
        </a:accent5>
        <a:accent6>
          <a:srgbClr val="002D8A"/>
        </a:accent6>
        <a:hlink>
          <a:srgbClr val="009999"/>
        </a:hlink>
        <a:folHlink>
          <a:srgbClr val="B2B2B2"/>
        </a:folHlink>
      </a:clrScheme>
      <a:clrMap bg1="dk2" tx1="lt1" bg2="dk1" tx2="lt2" accent1="accent1" accent2="accent2" accent3="accent3" accent4="accent4" accent5="accent5" accent6="accent6" hlink="hlink" folHlink="folHlink"/>
    </a:extraClrScheme>
    <a:extraClrScheme>
      <a:clrScheme name="Default Design 2">
        <a:dk1>
          <a:srgbClr val="314183"/>
        </a:dk1>
        <a:lt1>
          <a:srgbClr val="FFFFFF"/>
        </a:lt1>
        <a:dk2>
          <a:srgbClr val="0B1E45"/>
        </a:dk2>
        <a:lt2>
          <a:srgbClr val="FFFFFF"/>
        </a:lt2>
        <a:accent1>
          <a:srgbClr val="6666FF"/>
        </a:accent1>
        <a:accent2>
          <a:srgbClr val="0066FF"/>
        </a:accent2>
        <a:accent3>
          <a:srgbClr val="AAABB0"/>
        </a:accent3>
        <a:accent4>
          <a:srgbClr val="DADADA"/>
        </a:accent4>
        <a:accent5>
          <a:srgbClr val="B8B8FF"/>
        </a:accent5>
        <a:accent6>
          <a:srgbClr val="005CE7"/>
        </a:accent6>
        <a:hlink>
          <a:srgbClr val="006699"/>
        </a:hlink>
        <a:folHlink>
          <a:srgbClr val="B2B2B2"/>
        </a:folHlink>
      </a:clrScheme>
      <a:clrMap bg1="dk2" tx1="lt1" bg2="dk1" tx2="lt2" accent1="accent1" accent2="accent2" accent3="accent3" accent4="accent4" accent5="accent5" accent6="accent6" hlink="hlink" folHlink="folHlink"/>
    </a:extraClrScheme>
    <a:extraClrScheme>
      <a:clrScheme name="Default Design 3">
        <a:dk1>
          <a:srgbClr val="194349"/>
        </a:dk1>
        <a:lt1>
          <a:srgbClr val="FFFFCC"/>
        </a:lt1>
        <a:dk2>
          <a:srgbClr val="006666"/>
        </a:dk2>
        <a:lt2>
          <a:srgbClr val="FFFFFF"/>
        </a:lt2>
        <a:accent1>
          <a:srgbClr val="99CC00"/>
        </a:accent1>
        <a:accent2>
          <a:srgbClr val="00B6B2"/>
        </a:accent2>
        <a:accent3>
          <a:srgbClr val="AAB8B8"/>
        </a:accent3>
        <a:accent4>
          <a:srgbClr val="DADAAE"/>
        </a:accent4>
        <a:accent5>
          <a:srgbClr val="CAE2AA"/>
        </a:accent5>
        <a:accent6>
          <a:srgbClr val="00A5A1"/>
        </a:accent6>
        <a:hlink>
          <a:srgbClr val="669900"/>
        </a:hlink>
        <a:folHlink>
          <a:srgbClr val="666699"/>
        </a:folHlink>
      </a:clrScheme>
      <a:clrMap bg1="dk2" tx1="lt1" bg2="dk1" tx2="lt2" accent1="accent1" accent2="accent2" accent3="accent3" accent4="accent4" accent5="accent5" accent6="accent6" hlink="hlink" folHlink="folHlink"/>
    </a:extraClrScheme>
    <a:extraClrScheme>
      <a:clrScheme name="Default Design 4">
        <a:dk1>
          <a:srgbClr val="194349"/>
        </a:dk1>
        <a:lt1>
          <a:srgbClr val="FFFFCC"/>
        </a:lt1>
        <a:dk2>
          <a:srgbClr val="0000FF"/>
        </a:dk2>
        <a:lt2>
          <a:srgbClr val="FFFFFF"/>
        </a:lt2>
        <a:accent1>
          <a:srgbClr val="0099FF"/>
        </a:accent1>
        <a:accent2>
          <a:srgbClr val="33CC33"/>
        </a:accent2>
        <a:accent3>
          <a:srgbClr val="AAAAFF"/>
        </a:accent3>
        <a:accent4>
          <a:srgbClr val="DADAAE"/>
        </a:accent4>
        <a:accent5>
          <a:srgbClr val="AACAFF"/>
        </a:accent5>
        <a:accent6>
          <a:srgbClr val="2DB92D"/>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Default Design 5">
        <a:dk1>
          <a:srgbClr val="194349"/>
        </a:dk1>
        <a:lt1>
          <a:srgbClr val="FFFFCC"/>
        </a:lt1>
        <a:dk2>
          <a:srgbClr val="72A497"/>
        </a:dk2>
        <a:lt2>
          <a:srgbClr val="000000"/>
        </a:lt2>
        <a:accent1>
          <a:srgbClr val="805D32"/>
        </a:accent1>
        <a:accent2>
          <a:srgbClr val="7D2F3C"/>
        </a:accent2>
        <a:accent3>
          <a:srgbClr val="BCCFC9"/>
        </a:accent3>
        <a:accent4>
          <a:srgbClr val="DADAAE"/>
        </a:accent4>
        <a:accent5>
          <a:srgbClr val="C0B6AD"/>
        </a:accent5>
        <a:accent6>
          <a:srgbClr val="712A35"/>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Default Design 6">
        <a:dk1>
          <a:srgbClr val="1C1C1C"/>
        </a:dk1>
        <a:lt1>
          <a:srgbClr val="FFFFFF"/>
        </a:lt1>
        <a:dk2>
          <a:srgbClr val="710F0F"/>
        </a:dk2>
        <a:lt2>
          <a:srgbClr val="FFFFFF"/>
        </a:lt2>
        <a:accent1>
          <a:srgbClr val="FF9900"/>
        </a:accent1>
        <a:accent2>
          <a:srgbClr val="FF3300"/>
        </a:accent2>
        <a:accent3>
          <a:srgbClr val="BBAAAA"/>
        </a:accent3>
        <a:accent4>
          <a:srgbClr val="DADADA"/>
        </a:accent4>
        <a:accent5>
          <a:srgbClr val="FFCAAA"/>
        </a:accent5>
        <a:accent6>
          <a:srgbClr val="E72D00"/>
        </a:accent6>
        <a:hlink>
          <a:srgbClr val="666699"/>
        </a:hlink>
        <a:folHlink>
          <a:srgbClr val="996633"/>
        </a:folHlink>
      </a:clrScheme>
      <a:clrMap bg1="dk2" tx1="lt1" bg2="dk1" tx2="lt2" accent1="accent1" accent2="accent2" accent3="accent3" accent4="accent4" accent5="accent5" accent6="accent6" hlink="hlink" folHlink="folHlink"/>
    </a:extraClrScheme>
    <a:extraClrScheme>
      <a:clrScheme name="Default Design 7">
        <a:dk1>
          <a:srgbClr val="336666"/>
        </a:dk1>
        <a:lt1>
          <a:srgbClr val="FFFFFF"/>
        </a:lt1>
        <a:dk2>
          <a:srgbClr val="000000"/>
        </a:dk2>
        <a:lt2>
          <a:srgbClr val="666699"/>
        </a:lt2>
        <a:accent1>
          <a:srgbClr val="99CCCC"/>
        </a:accent1>
        <a:accent2>
          <a:srgbClr val="CCCCCC"/>
        </a:accent2>
        <a:accent3>
          <a:srgbClr val="FFFFFF"/>
        </a:accent3>
        <a:accent4>
          <a:srgbClr val="2A5656"/>
        </a:accent4>
        <a:accent5>
          <a:srgbClr val="CAE2E2"/>
        </a:accent5>
        <a:accent6>
          <a:srgbClr val="B9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00"/>
        </a:dk2>
        <a:lt2>
          <a:srgbClr val="666699"/>
        </a:lt2>
        <a:accent1>
          <a:srgbClr val="FF9900"/>
        </a:accent1>
        <a:accent2>
          <a:srgbClr val="FF0000"/>
        </a:accent2>
        <a:accent3>
          <a:srgbClr val="FFFFFF"/>
        </a:accent3>
        <a:accent4>
          <a:srgbClr val="000000"/>
        </a:accent4>
        <a:accent5>
          <a:srgbClr val="FFCAAA"/>
        </a:accent5>
        <a:accent6>
          <a:srgbClr val="E70000"/>
        </a:accent6>
        <a:hlink>
          <a:srgbClr val="336699"/>
        </a:hlink>
        <a:folHlink>
          <a:srgbClr val="808080"/>
        </a:folHlink>
      </a:clrScheme>
      <a:clrMap bg1="lt1" tx1="dk1" bg2="lt2" tx2="dk2" accent1="accent1" accent2="accent2" accent3="accent3" accent4="accent4" accent5="accent5" accent6="accent6" hlink="hlink" folHlink="folHlink"/>
    </a:extraClrScheme>
    <a:extraClrScheme>
      <a:clrScheme name="Default Design 9">
        <a:dk1>
          <a:srgbClr val="000000"/>
        </a:dk1>
        <a:lt1>
          <a:srgbClr val="FFFFFF"/>
        </a:lt1>
        <a:dk2>
          <a:srgbClr val="000000"/>
        </a:dk2>
        <a:lt2>
          <a:srgbClr val="666699"/>
        </a:lt2>
        <a:accent1>
          <a:srgbClr val="CC3300"/>
        </a:accent1>
        <a:accent2>
          <a:srgbClr val="CC9900"/>
        </a:accent2>
        <a:accent3>
          <a:srgbClr val="FFFFFF"/>
        </a:accent3>
        <a:accent4>
          <a:srgbClr val="000000"/>
        </a:accent4>
        <a:accent5>
          <a:srgbClr val="E2ADAA"/>
        </a:accent5>
        <a:accent6>
          <a:srgbClr val="B98A00"/>
        </a:accent6>
        <a:hlink>
          <a:srgbClr val="CC6600"/>
        </a:hlink>
        <a:folHlink>
          <a:srgbClr val="808080"/>
        </a:folHlink>
      </a:clrScheme>
      <a:clrMap bg1="lt1" tx1="dk1" bg2="lt2" tx2="dk2" accent1="accent1" accent2="accent2" accent3="accent3" accent4="accent4" accent5="accent5" accent6="accent6" hlink="hlink" folHlink="folHlink"/>
    </a:extraClrScheme>
    <a:extraClrScheme>
      <a:clrScheme name="Default Design 10">
        <a:dk1>
          <a:srgbClr val="000000"/>
        </a:dk1>
        <a:lt1>
          <a:srgbClr val="FFFFFF"/>
        </a:lt1>
        <a:dk2>
          <a:srgbClr val="000000"/>
        </a:dk2>
        <a:lt2>
          <a:srgbClr val="666699"/>
        </a:lt2>
        <a:accent1>
          <a:srgbClr val="666699"/>
        </a:accent1>
        <a:accent2>
          <a:srgbClr val="9999FF"/>
        </a:accent2>
        <a:accent3>
          <a:srgbClr val="FFFFFF"/>
        </a:accent3>
        <a:accent4>
          <a:srgbClr val="000000"/>
        </a:accent4>
        <a:accent5>
          <a:srgbClr val="B8B8CA"/>
        </a:accent5>
        <a:accent6>
          <a:srgbClr val="8A8AE7"/>
        </a:accent6>
        <a:hlink>
          <a:srgbClr val="3366FF"/>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92981</TotalTime>
  <Words>6904</Words>
  <Application>Microsoft Office PowerPoint</Application>
  <PresentationFormat>On-screen Show (4:3)</PresentationFormat>
  <Paragraphs>1201</Paragraphs>
  <Slides>76</Slides>
  <Notes>64</Notes>
  <HiddenSlides>0</HiddenSlides>
  <MMClips>0</MMClips>
  <ScaleCrop>false</ScaleCrop>
  <HeadingPairs>
    <vt:vector size="8" baseType="variant">
      <vt:variant>
        <vt:lpstr>Fonts Used</vt:lpstr>
      </vt:variant>
      <vt:variant>
        <vt:i4>15</vt:i4>
      </vt:variant>
      <vt:variant>
        <vt:lpstr>Theme</vt:lpstr>
      </vt:variant>
      <vt:variant>
        <vt:i4>1</vt:i4>
      </vt:variant>
      <vt:variant>
        <vt:lpstr>Embedded OLE Servers</vt:lpstr>
      </vt:variant>
      <vt:variant>
        <vt:i4>1</vt:i4>
      </vt:variant>
      <vt:variant>
        <vt:lpstr>Slide Titles</vt:lpstr>
      </vt:variant>
      <vt:variant>
        <vt:i4>76</vt:i4>
      </vt:variant>
    </vt:vector>
  </HeadingPairs>
  <TitlesOfParts>
    <vt:vector size="93" baseType="lpstr">
      <vt:lpstr>Andale Mono</vt:lpstr>
      <vt:lpstr>Gill Sans</vt:lpstr>
      <vt:lpstr>Menlo</vt:lpstr>
      <vt:lpstr>Monotype Sorts</vt:lpstr>
      <vt:lpstr>arial</vt:lpstr>
      <vt:lpstr>arial</vt:lpstr>
      <vt:lpstr>Arial Black</vt:lpstr>
      <vt:lpstr>Calibri</vt:lpstr>
      <vt:lpstr>Cambria Math</vt:lpstr>
      <vt:lpstr>Corbel</vt:lpstr>
      <vt:lpstr>Courier New</vt:lpstr>
      <vt:lpstr>Symbol</vt:lpstr>
      <vt:lpstr>Times</vt:lpstr>
      <vt:lpstr>Times New Roman</vt:lpstr>
      <vt:lpstr>Wingdings</vt:lpstr>
      <vt:lpstr>Default Design</vt:lpstr>
      <vt:lpstr>Equation</vt:lpstr>
      <vt:lpstr>PowerPoint Presentation</vt:lpstr>
      <vt:lpstr>Today’s Plan</vt:lpstr>
      <vt:lpstr>Graph Data</vt:lpstr>
      <vt:lpstr>Graph Data: Information Networks</vt:lpstr>
      <vt:lpstr>Graph Data: Traffic Networks</vt:lpstr>
      <vt:lpstr>Overview: Graph Processing</vt:lpstr>
      <vt:lpstr>Today’s Plan</vt:lpstr>
      <vt:lpstr>Web as a Graph</vt:lpstr>
      <vt:lpstr>PageRank: Ranking Pages on the Web</vt:lpstr>
      <vt:lpstr>Links as Votes</vt:lpstr>
      <vt:lpstr>Links as Votes</vt:lpstr>
      <vt:lpstr>Links as Votes</vt:lpstr>
      <vt:lpstr>Example: PageRank Scores</vt:lpstr>
      <vt:lpstr>‘Voting’ Formulation</vt:lpstr>
      <vt:lpstr>‘Voting’ Formulation</vt:lpstr>
      <vt:lpstr>PageRank: The “Flow” Model</vt:lpstr>
      <vt:lpstr>Solving the Flow Equations</vt:lpstr>
      <vt:lpstr>PageRank: Matrix Formulation</vt:lpstr>
      <vt:lpstr>Why are the 2 formulations equivalent?</vt:lpstr>
      <vt:lpstr>Example: Flow Equations &amp; M</vt:lpstr>
      <vt:lpstr>Solving the Flow Equations</vt:lpstr>
      <vt:lpstr>Power Iteration Method</vt:lpstr>
      <vt:lpstr>Power Iteration: Example</vt:lpstr>
      <vt:lpstr>Today’s Plan</vt:lpstr>
      <vt:lpstr>Random Walk Interpretation</vt:lpstr>
      <vt:lpstr>Random Walk Interpretation</vt:lpstr>
      <vt:lpstr>Random Walk Interpretation</vt:lpstr>
      <vt:lpstr>Random Walk Interpretation</vt:lpstr>
      <vt:lpstr>Random Walk Interpretation</vt:lpstr>
      <vt:lpstr>Random Walk Interpretation</vt:lpstr>
      <vt:lpstr>Random Walk Interpretation</vt:lpstr>
      <vt:lpstr>Equivalence between Random Walk and Flow Formulations</vt:lpstr>
      <vt:lpstr>PageRank: Animation</vt:lpstr>
      <vt:lpstr>Today’s Plan</vt:lpstr>
      <vt:lpstr>PageRank: Three Questions</vt:lpstr>
      <vt:lpstr>Does this converge?</vt:lpstr>
      <vt:lpstr>Does it converge to what we want?</vt:lpstr>
      <vt:lpstr>Problem 1: Dead Ends</vt:lpstr>
      <vt:lpstr>Problem 2: Spider Traps</vt:lpstr>
      <vt:lpstr>Solution: Teleports!</vt:lpstr>
      <vt:lpstr>Solution: Teleports!</vt:lpstr>
      <vt:lpstr>Solution: Teleports!</vt:lpstr>
      <vt:lpstr>Solution: Teleports!</vt:lpstr>
      <vt:lpstr>Solution: Teleports!</vt:lpstr>
      <vt:lpstr>Solution: Teleports!</vt:lpstr>
      <vt:lpstr>Problem: Dead Ends</vt:lpstr>
      <vt:lpstr>Solution: If at a Dead End, Always Teleport</vt:lpstr>
      <vt:lpstr>Why Teleports Solve the Problem?</vt:lpstr>
      <vt:lpstr>Random Teleport: Equations</vt:lpstr>
      <vt:lpstr>The Google Matrix</vt:lpstr>
      <vt:lpstr>Some Problems with Page Rank</vt:lpstr>
      <vt:lpstr>Today’s Plan</vt:lpstr>
      <vt:lpstr>Topic-Specific PageRank</vt:lpstr>
      <vt:lpstr>Topic-Specific PageRank</vt:lpstr>
      <vt:lpstr>Matrix Formulation</vt:lpstr>
      <vt:lpstr>Example: Topic-Specific PageRank</vt:lpstr>
      <vt:lpstr>Discovering the Topic Vector S</vt:lpstr>
      <vt:lpstr>Today’s Plan</vt:lpstr>
      <vt:lpstr>Characteristics of Graph Algorithms</vt:lpstr>
      <vt:lpstr>Pregel: Computational Model</vt:lpstr>
      <vt:lpstr>Example: Computing Max Value</vt:lpstr>
      <vt:lpstr>Example: Computing Max Value</vt:lpstr>
      <vt:lpstr>Example: Computing Max Value</vt:lpstr>
      <vt:lpstr>Example: Computing Max Value</vt:lpstr>
      <vt:lpstr>Example: Computing Max Value</vt:lpstr>
      <vt:lpstr>Pregel: Implementation</vt:lpstr>
      <vt:lpstr>Pregel: Implementation</vt:lpstr>
      <vt:lpstr>PageRank in Pregel</vt:lpstr>
      <vt:lpstr>PageRank in Pregel</vt:lpstr>
      <vt:lpstr>PowerPoint Presentation</vt:lpstr>
      <vt:lpstr>Spark for Graphs</vt:lpstr>
      <vt:lpstr>Spark Implementation on weighted pagerank</vt:lpstr>
      <vt:lpstr>Spark uses Vertex Cut to partition the graph</vt:lpstr>
      <vt:lpstr>Performance Comparison</vt:lpstr>
      <vt:lpstr>Performance Comparison</vt:lpstr>
      <vt:lpstr>Acknowledgements</vt:lpstr>
    </vt:vector>
  </TitlesOfParts>
  <Company>University of Maryland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Data-Intensive Information Processing Applications </dc:title>
  <dc:creator>Jimmy Lin</dc:creator>
  <cp:lastModifiedBy>Ai Xin</cp:lastModifiedBy>
  <cp:revision>9025</cp:revision>
  <cp:lastPrinted>2022-10-27T17:17:42Z</cp:lastPrinted>
  <dcterms:created xsi:type="dcterms:W3CDTF">2012-08-31T06:36:49Z</dcterms:created>
  <dcterms:modified xsi:type="dcterms:W3CDTF">2023-02-24T01:37:22Z</dcterms:modified>
</cp:coreProperties>
</file>